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0" r:id="rId1"/>
  </p:sldMasterIdLst>
  <p:notesMasterIdLst>
    <p:notesMasterId r:id="rId99"/>
  </p:notesMasterIdLst>
  <p:handoutMasterIdLst>
    <p:handoutMasterId r:id="rId100"/>
  </p:handoutMasterIdLst>
  <p:sldIdLst>
    <p:sldId id="257" r:id="rId2"/>
    <p:sldId id="258" r:id="rId3"/>
    <p:sldId id="259" r:id="rId4"/>
    <p:sldId id="260" r:id="rId5"/>
    <p:sldId id="261" r:id="rId6"/>
    <p:sldId id="263" r:id="rId7"/>
    <p:sldId id="264" r:id="rId8"/>
    <p:sldId id="335" r:id="rId9"/>
    <p:sldId id="336" r:id="rId10"/>
    <p:sldId id="266" r:id="rId11"/>
    <p:sldId id="337" r:id="rId12"/>
    <p:sldId id="267" r:id="rId13"/>
    <p:sldId id="268" r:id="rId14"/>
    <p:sldId id="269" r:id="rId15"/>
    <p:sldId id="338" r:id="rId16"/>
    <p:sldId id="270" r:id="rId17"/>
    <p:sldId id="271" r:id="rId18"/>
    <p:sldId id="272" r:id="rId19"/>
    <p:sldId id="273" r:id="rId20"/>
    <p:sldId id="274" r:id="rId21"/>
    <p:sldId id="275" r:id="rId22"/>
    <p:sldId id="276" r:id="rId23"/>
    <p:sldId id="277" r:id="rId24"/>
    <p:sldId id="278" r:id="rId25"/>
    <p:sldId id="279" r:id="rId26"/>
    <p:sldId id="339" r:id="rId27"/>
    <p:sldId id="352" r:id="rId28"/>
    <p:sldId id="353" r:id="rId29"/>
    <p:sldId id="354" r:id="rId30"/>
    <p:sldId id="351" r:id="rId31"/>
    <p:sldId id="340" r:id="rId32"/>
    <p:sldId id="341" r:id="rId33"/>
    <p:sldId id="350" r:id="rId34"/>
    <p:sldId id="355" r:id="rId35"/>
    <p:sldId id="356" r:id="rId36"/>
    <p:sldId id="357"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7" r:id="rId54"/>
    <p:sldId id="298" r:id="rId55"/>
    <p:sldId id="299" r:id="rId56"/>
    <p:sldId id="300" r:id="rId57"/>
    <p:sldId id="301" r:id="rId58"/>
    <p:sldId id="302" r:id="rId59"/>
    <p:sldId id="303" r:id="rId60"/>
    <p:sldId id="304" r:id="rId61"/>
    <p:sldId id="305" r:id="rId62"/>
    <p:sldId id="306" r:id="rId63"/>
    <p:sldId id="307" r:id="rId64"/>
    <p:sldId id="315" r:id="rId65"/>
    <p:sldId id="308" r:id="rId66"/>
    <p:sldId id="309" r:id="rId67"/>
    <p:sldId id="310" r:id="rId68"/>
    <p:sldId id="311" r:id="rId69"/>
    <p:sldId id="312" r:id="rId70"/>
    <p:sldId id="314" r:id="rId71"/>
    <p:sldId id="313" r:id="rId72"/>
    <p:sldId id="316" r:id="rId73"/>
    <p:sldId id="317" r:id="rId74"/>
    <p:sldId id="318" r:id="rId75"/>
    <p:sldId id="319" r:id="rId76"/>
    <p:sldId id="320" r:id="rId77"/>
    <p:sldId id="321" r:id="rId78"/>
    <p:sldId id="322" r:id="rId79"/>
    <p:sldId id="348" r:id="rId80"/>
    <p:sldId id="349" r:id="rId81"/>
    <p:sldId id="347"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43" r:id="rId95"/>
    <p:sldId id="346" r:id="rId96"/>
    <p:sldId id="358" r:id="rId97"/>
    <p:sldId id="359" r:id="rId98"/>
  </p:sldIdLst>
  <p:sldSz cx="9144000" cy="6858000" type="screen4x3"/>
  <p:notesSz cx="6858000" cy="9144000"/>
  <p:embeddedFontLst>
    <p:embeddedFont>
      <p:font typeface="Arial Rounded MT Bold" pitchFamily="34" charset="0"/>
      <p:regular r:id="rId101"/>
    </p:embeddedFont>
    <p:embeddedFont>
      <p:font typeface="Britannic Bold" pitchFamily="34" charset="0"/>
      <p:regular r:id="rId102"/>
    </p:embeddedFont>
    <p:embeddedFont>
      <p:font typeface="Arial Narrow" pitchFamily="34" charset="0"/>
      <p:regular r:id="rId103"/>
      <p:bold r:id="rId104"/>
      <p:italic r:id="rId105"/>
      <p:boldItalic r:id="rId106"/>
    </p:embeddedFont>
    <p:embeddedFont>
      <p:font typeface="Tahoma" pitchFamily="34" charset="0"/>
      <p:regular r:id="rId107"/>
      <p:bold r:id="rId108"/>
    </p:embeddedFont>
    <p:embeddedFont>
      <p:font typeface="Garamond" pitchFamily="18" charset="0"/>
      <p:regular r:id="rId109"/>
      <p:bold r:id="rId110"/>
      <p:italic r:id="rId111"/>
    </p:embeddedFont>
  </p:embeddedFontLst>
  <p:defaultTextStyle>
    <a:defPPr>
      <a:defRPr lang="en-US"/>
    </a:defPPr>
    <a:lvl1pPr algn="ctr" rtl="0" eaLnBrk="0" fontAlgn="base" hangingPunct="0">
      <a:spcBef>
        <a:spcPct val="50000"/>
      </a:spcBef>
      <a:spcAft>
        <a:spcPct val="0"/>
      </a:spcAft>
      <a:defRPr kumimoji="1" sz="24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ctr" rtl="0" eaLnBrk="0" fontAlgn="base" hangingPunct="0">
      <a:spcBef>
        <a:spcPct val="50000"/>
      </a:spcBef>
      <a:spcAft>
        <a:spcPct val="0"/>
      </a:spcAft>
      <a:defRPr kumimoji="1" sz="24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ctr" rtl="0" eaLnBrk="0" fontAlgn="base" hangingPunct="0">
      <a:spcBef>
        <a:spcPct val="50000"/>
      </a:spcBef>
      <a:spcAft>
        <a:spcPct val="0"/>
      </a:spcAft>
      <a:defRPr kumimoji="1" sz="24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ctr" rtl="0" eaLnBrk="0" fontAlgn="base" hangingPunct="0">
      <a:spcBef>
        <a:spcPct val="50000"/>
      </a:spcBef>
      <a:spcAft>
        <a:spcPct val="0"/>
      </a:spcAft>
      <a:defRPr kumimoji="1" sz="24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ctr" rtl="0" eaLnBrk="0" fontAlgn="base" hangingPunct="0">
      <a:spcBef>
        <a:spcPct val="50000"/>
      </a:spcBef>
      <a:spcAft>
        <a:spcPct val="0"/>
      </a:spcAft>
      <a:defRPr kumimoji="1" sz="24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FF00"/>
    <a:srgbClr val="FFFF00"/>
    <a:srgbClr val="5B1315"/>
    <a:srgbClr val="B5FBDF"/>
    <a:srgbClr val="BBD5F5"/>
    <a:srgbClr val="B2B2B2"/>
    <a:srgbClr val="000000"/>
    <a:srgbClr val="CCFFCC"/>
    <a:srgbClr val="FF0066"/>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41" autoAdjust="0"/>
    <p:restoredTop sz="94684" autoAdjust="0"/>
  </p:normalViewPr>
  <p:slideViewPr>
    <p:cSldViewPr>
      <p:cViewPr>
        <p:scale>
          <a:sx n="79" d="100"/>
          <a:sy n="79" d="100"/>
        </p:scale>
        <p:origin x="-89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0"/>
    </p:cViewPr>
  </p:sorterViewPr>
  <p:notesViewPr>
    <p:cSldViewPr>
      <p:cViewPr varScale="1">
        <p:scale>
          <a:sx n="40" d="100"/>
          <a:sy n="40" d="100"/>
        </p:scale>
        <p:origin x="-1404"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2.fntdata"/><Relationship Id="rId110" Type="http://schemas.openxmlformats.org/officeDocument/2006/relationships/font" Target="fonts/font10.fntdata"/><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font" Target="fonts/font5.fntdata"/><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3.fntdata"/><Relationship Id="rId10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6.fntdata"/><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9.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4" Type="http://schemas.openxmlformats.org/officeDocument/2006/relationships/image" Target="../media/image10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3.wmf"/><Relationship Id="rId7" Type="http://schemas.openxmlformats.org/officeDocument/2006/relationships/image" Target="../media/image127.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49.wmf"/><Relationship Id="rId1" Type="http://schemas.openxmlformats.org/officeDocument/2006/relationships/image" Target="../media/image14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52.wmf"/><Relationship Id="rId1" Type="http://schemas.openxmlformats.org/officeDocument/2006/relationships/image" Target="../media/image15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4" Type="http://schemas.openxmlformats.org/officeDocument/2006/relationships/image" Target="../media/image167.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6" Type="http://schemas.openxmlformats.org/officeDocument/2006/relationships/image" Target="../media/image176.wmf"/><Relationship Id="rId5" Type="http://schemas.openxmlformats.org/officeDocument/2006/relationships/image" Target="../media/image175.wmf"/><Relationship Id="rId4" Type="http://schemas.openxmlformats.org/officeDocument/2006/relationships/image" Target="../media/image174.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80.wmf"/><Relationship Id="rId1" Type="http://schemas.openxmlformats.org/officeDocument/2006/relationships/image" Target="../media/image17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20000"/>
              </a:spcBef>
              <a:defRPr kumimoji="0" sz="1200">
                <a:effectLst/>
              </a:defRPr>
            </a:lvl1pPr>
          </a:lstStyle>
          <a:p>
            <a:endParaRPr lang="en-US"/>
          </a:p>
        </p:txBody>
      </p:sp>
      <p:sp>
        <p:nvSpPr>
          <p:cNvPr id="3727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kumimoji="0" sz="1200">
                <a:effectLst/>
              </a:defRPr>
            </a:lvl1pPr>
          </a:lstStyle>
          <a:p>
            <a:endParaRPr lang="en-US"/>
          </a:p>
        </p:txBody>
      </p:sp>
      <p:sp>
        <p:nvSpPr>
          <p:cNvPr id="3727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20000"/>
              </a:spcBef>
              <a:defRPr kumimoji="0" sz="1200">
                <a:effectLst/>
              </a:defRPr>
            </a:lvl1pPr>
          </a:lstStyle>
          <a:p>
            <a:endParaRPr lang="en-US"/>
          </a:p>
        </p:txBody>
      </p:sp>
      <p:sp>
        <p:nvSpPr>
          <p:cNvPr id="3727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kumimoji="0" sz="1200">
                <a:effectLst/>
              </a:defRPr>
            </a:lvl1pPr>
          </a:lstStyle>
          <a:p>
            <a:fld id="{4C0D94F3-8DCD-46A6-A7AB-0FF91337192C}" type="slidenum">
              <a:rPr lang="en-US"/>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20000"/>
              </a:spcBef>
              <a:buFontTx/>
              <a:buChar char="•"/>
              <a:defRPr kumimoji="0" sz="1200">
                <a:effectLst/>
              </a:defRPr>
            </a:lvl1pPr>
          </a:lstStyle>
          <a:p>
            <a:endParaRPr lang="en-US"/>
          </a:p>
        </p:txBody>
      </p:sp>
      <p:sp>
        <p:nvSpPr>
          <p:cNvPr id="362505"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2507" name="Rectangle 11"/>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kumimoji="0" sz="1200">
                <a:effectLst/>
              </a:defRPr>
            </a:lvl1pPr>
          </a:lstStyle>
          <a:p>
            <a:endParaRPr lang="en-US"/>
          </a:p>
        </p:txBody>
      </p:sp>
      <p:sp>
        <p:nvSpPr>
          <p:cNvPr id="362508"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20000"/>
              </a:spcBef>
              <a:buFontTx/>
              <a:buChar char="•"/>
              <a:defRPr kumimoji="0" sz="1200">
                <a:effectLst/>
              </a:defRPr>
            </a:lvl1pPr>
          </a:lstStyle>
          <a:p>
            <a:endParaRPr lang="en-US"/>
          </a:p>
        </p:txBody>
      </p:sp>
      <p:sp>
        <p:nvSpPr>
          <p:cNvPr id="362509"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FontTx/>
              <a:buChar char="•"/>
              <a:defRPr kumimoji="0" sz="1200">
                <a:effectLst/>
              </a:defRPr>
            </a:lvl1pPr>
          </a:lstStyle>
          <a:p>
            <a:fld id="{219F8B2B-F897-4288-8190-571396AEDB53}"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75810" name="AutoShape 2"/>
          <p:cNvSpPr>
            <a:spLocks noChangeArrowheads="1"/>
          </p:cNvSpPr>
          <p:nvPr/>
        </p:nvSpPr>
        <p:spPr bwMode="auto">
          <a:xfrm>
            <a:off x="1600200" y="-2209800"/>
            <a:ext cx="9144000" cy="9067800"/>
          </a:xfrm>
          <a:prstGeom prst="diamond">
            <a:avLst/>
          </a:prstGeom>
          <a:gradFill rotWithShape="0">
            <a:gsLst>
              <a:gs pos="0">
                <a:schemeClr val="bg1"/>
              </a:gs>
              <a:gs pos="100000">
                <a:schemeClr val="folHlink"/>
              </a:gs>
            </a:gsLst>
            <a:lin ang="5400000" scaled="1"/>
          </a:gradFill>
          <a:ln w="9525">
            <a:noFill/>
            <a:miter lim="800000"/>
            <a:headEnd/>
            <a:tailEnd/>
          </a:ln>
        </p:spPr>
        <p:txBody>
          <a:bodyPr wrap="none" anchor="ctr"/>
          <a:lstStyle/>
          <a:p>
            <a:endParaRPr lang="es-MX"/>
          </a:p>
        </p:txBody>
      </p:sp>
      <p:sp>
        <p:nvSpPr>
          <p:cNvPr id="375811" name="Rectangle 3"/>
          <p:cNvSpPr>
            <a:spLocks noGrp="1" noChangeArrowheads="1"/>
          </p:cNvSpPr>
          <p:nvPr>
            <p:ph type="ctrTitle"/>
          </p:nvPr>
        </p:nvSpPr>
        <p:spPr>
          <a:xfrm>
            <a:off x="914400" y="1524000"/>
            <a:ext cx="7772400" cy="1143000"/>
          </a:xfrm>
        </p:spPr>
        <p:txBody>
          <a:bodyPr/>
          <a:lstStyle>
            <a:lvl1pPr>
              <a:defRPr sz="4800"/>
            </a:lvl1pPr>
          </a:lstStyle>
          <a:p>
            <a:r>
              <a:rPr lang="en-US"/>
              <a:t>Click to edit Master Title Style</a:t>
            </a:r>
          </a:p>
        </p:txBody>
      </p:sp>
      <p:sp>
        <p:nvSpPr>
          <p:cNvPr id="375812" name="Rectangle 4"/>
          <p:cNvSpPr>
            <a:spLocks noGrp="1" noChangeArrowheads="1"/>
          </p:cNvSpPr>
          <p:nvPr>
            <p:ph type="subTitle" idx="1"/>
          </p:nvPr>
        </p:nvSpPr>
        <p:spPr>
          <a:xfrm>
            <a:off x="914400" y="3276600"/>
            <a:ext cx="6400800" cy="1752600"/>
          </a:xfrm>
          <a:effectLst>
            <a:outerShdw dist="81320" dir="2319588" algn="ctr" rotWithShape="0">
              <a:srgbClr val="808080"/>
            </a:outerShdw>
          </a:effectLst>
        </p:spPr>
        <p:txBody>
          <a:bodyPr/>
          <a:lstStyle>
            <a:lvl1pPr marL="0" indent="0">
              <a:buFontTx/>
              <a:buNone/>
              <a:defRPr/>
            </a:lvl1pPr>
          </a:lstStyle>
          <a:p>
            <a:r>
              <a:rPr lang="en-US"/>
              <a:t>Click to edit Master subtitle style</a:t>
            </a:r>
          </a:p>
        </p:txBody>
      </p:sp>
      <p:sp>
        <p:nvSpPr>
          <p:cNvPr id="375813" name="Rectangle 5"/>
          <p:cNvSpPr>
            <a:spLocks noChangeArrowheads="1"/>
          </p:cNvSpPr>
          <p:nvPr/>
        </p:nvSpPr>
        <p:spPr bwMode="auto">
          <a:xfrm>
            <a:off x="0" y="0"/>
            <a:ext cx="381000" cy="6858000"/>
          </a:xfrm>
          <a:prstGeom prst="rect">
            <a:avLst/>
          </a:prstGeom>
          <a:solidFill>
            <a:schemeClr val="accent2"/>
          </a:solidFill>
          <a:ln w="9525">
            <a:noFill/>
            <a:miter lim="800000"/>
            <a:headEnd/>
            <a:tailEnd/>
          </a:ln>
        </p:spPr>
        <p:txBody>
          <a:bodyPr wrap="none" anchor="ctr"/>
          <a:lstStyle/>
          <a:p>
            <a:endParaRPr lang="es-MX"/>
          </a:p>
        </p:txBody>
      </p:sp>
      <p:sp>
        <p:nvSpPr>
          <p:cNvPr id="375814" name="Rectangle 6"/>
          <p:cNvSpPr>
            <a:spLocks noChangeArrowheads="1"/>
          </p:cNvSpPr>
          <p:nvPr/>
        </p:nvSpPr>
        <p:spPr bwMode="auto">
          <a:xfrm>
            <a:off x="0" y="0"/>
            <a:ext cx="381000" cy="2286000"/>
          </a:xfrm>
          <a:prstGeom prst="rect">
            <a:avLst/>
          </a:prstGeom>
          <a:solidFill>
            <a:schemeClr val="accent1"/>
          </a:solidFill>
          <a:ln w="9525">
            <a:noFill/>
            <a:miter lim="800000"/>
            <a:headEnd/>
            <a:tailEnd/>
          </a:ln>
        </p:spPr>
        <p:txBody>
          <a:bodyPr wrap="none" anchor="ctr"/>
          <a:lstStyle/>
          <a:p>
            <a:endParaRPr lang="es-MX"/>
          </a:p>
        </p:txBody>
      </p:sp>
      <p:sp>
        <p:nvSpPr>
          <p:cNvPr id="375818" name="Rectangle 10"/>
          <p:cNvSpPr>
            <a:spLocks noGrp="1" noChangeArrowheads="1"/>
          </p:cNvSpPr>
          <p:nvPr>
            <p:ph type="dt" sz="half" idx="2"/>
          </p:nvPr>
        </p:nvSpPr>
        <p:spPr/>
        <p:txBody>
          <a:bodyPr/>
          <a:lstStyle>
            <a:lvl1pPr>
              <a:defRPr/>
            </a:lvl1pPr>
          </a:lstStyle>
          <a:p>
            <a:endParaRPr lang="en-US"/>
          </a:p>
        </p:txBody>
      </p:sp>
      <p:sp>
        <p:nvSpPr>
          <p:cNvPr id="375819" name="Rectangle 11"/>
          <p:cNvSpPr>
            <a:spLocks noGrp="1" noChangeArrowheads="1"/>
          </p:cNvSpPr>
          <p:nvPr>
            <p:ph type="ftr" sz="quarter" idx="3"/>
          </p:nvPr>
        </p:nvSpPr>
        <p:spPr/>
        <p:txBody>
          <a:bodyPr/>
          <a:lstStyle>
            <a:lvl1pPr>
              <a:defRPr/>
            </a:lvl1pPr>
          </a:lstStyle>
          <a:p>
            <a:endParaRPr lang="en-US"/>
          </a:p>
        </p:txBody>
      </p:sp>
      <p:sp>
        <p:nvSpPr>
          <p:cNvPr id="375820" name="Rectangle 12"/>
          <p:cNvSpPr>
            <a:spLocks noGrp="1" noChangeArrowheads="1"/>
          </p:cNvSpPr>
          <p:nvPr>
            <p:ph type="sldNum" sz="quarter" idx="4"/>
          </p:nvPr>
        </p:nvSpPr>
        <p:spPr/>
        <p:txBody>
          <a:bodyPr/>
          <a:lstStyle>
            <a:lvl1pPr>
              <a:defRPr/>
            </a:lvl1pPr>
          </a:lstStyle>
          <a:p>
            <a:fld id="{3F2F6636-504B-416C-9D8B-0814B5CF6B77}" type="slidenum">
              <a:rPr lang="en-US"/>
              <a:pPr/>
              <a:t>‹Nº›</a:t>
            </a:fld>
            <a:endParaRPr lang="en-US"/>
          </a:p>
        </p:txBody>
      </p:sp>
      <p:pic>
        <p:nvPicPr>
          <p:cNvPr id="375821" name="Picture 13" descr="MHEducacion_slogan"/>
          <p:cNvPicPr>
            <a:picLocks noChangeAspect="1" noChangeArrowheads="1"/>
          </p:cNvPicPr>
          <p:nvPr userDrawn="1"/>
        </p:nvPicPr>
        <p:blipFill>
          <a:blip r:embed="rId2" cstate="print"/>
          <a:srcRect r="72220" b="30290"/>
          <a:stretch>
            <a:fillRect/>
          </a:stretch>
        </p:blipFill>
        <p:spPr bwMode="auto">
          <a:xfrm>
            <a:off x="0" y="0"/>
            <a:ext cx="1066800" cy="10668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30E30DB0-4FE6-440E-A42F-A40EBBE59BEE}"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72250" y="609600"/>
            <a:ext cx="1885950" cy="53340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914400" y="609600"/>
            <a:ext cx="5505450" cy="5334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1A1ECBC8-69C7-4C09-B9A7-7FED35159CEE}"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56B1E5E-47DC-4F99-9ED4-6316D4530C93}"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7BB935C0-D57F-49C7-9E13-4D0912E65433}"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9144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762500" y="2286000"/>
            <a:ext cx="36957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518609A3-E790-44FD-90DD-C816D85C50B2}"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22D911D0-3463-4101-869A-6950C17A0BD4}"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3BF548C8-5535-47F4-BEC8-C90BD2BE6755}"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9792F60D-5B18-4CC2-BA8F-4524E8A01A6D}"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75F3BA48-F4A1-41D5-AF20-413912200841}"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4B165B29-A3AD-4273-8709-B3E6C7FDEBC4}"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374786" name="AutoShape 2"/>
          <p:cNvSpPr>
            <a:spLocks noChangeArrowheads="1"/>
          </p:cNvSpPr>
          <p:nvPr/>
        </p:nvSpPr>
        <p:spPr bwMode="auto">
          <a:xfrm>
            <a:off x="1600200" y="-2209800"/>
            <a:ext cx="9144000" cy="9067800"/>
          </a:xfrm>
          <a:prstGeom prst="diamond">
            <a:avLst/>
          </a:prstGeom>
          <a:gradFill rotWithShape="0">
            <a:gsLst>
              <a:gs pos="0">
                <a:schemeClr val="bg1"/>
              </a:gs>
              <a:gs pos="100000">
                <a:schemeClr val="folHlink"/>
              </a:gs>
            </a:gsLst>
            <a:lin ang="5400000" scaled="1"/>
          </a:gradFill>
          <a:ln w="9525">
            <a:noFill/>
            <a:miter lim="800000"/>
            <a:headEnd/>
            <a:tailEnd/>
          </a:ln>
        </p:spPr>
        <p:txBody>
          <a:bodyPr wrap="none" anchor="ctr"/>
          <a:lstStyle/>
          <a:p>
            <a:endParaRPr lang="es-MX"/>
          </a:p>
        </p:txBody>
      </p:sp>
      <p:sp>
        <p:nvSpPr>
          <p:cNvPr id="374787" name="Rectangle 3"/>
          <p:cNvSpPr>
            <a:spLocks noGrp="1" noChangeArrowheads="1"/>
          </p:cNvSpPr>
          <p:nvPr>
            <p:ph type="title"/>
          </p:nvPr>
        </p:nvSpPr>
        <p:spPr bwMode="auto">
          <a:xfrm>
            <a:off x="914400" y="6096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4789" name="Rectangle 5"/>
          <p:cNvSpPr>
            <a:spLocks noGrp="1" noChangeArrowheads="1"/>
          </p:cNvSpPr>
          <p:nvPr>
            <p:ph type="body" idx="1"/>
          </p:nvPr>
        </p:nvSpPr>
        <p:spPr bwMode="auto">
          <a:xfrm>
            <a:off x="914400" y="2286000"/>
            <a:ext cx="7543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a:p>
            <a:pPr lvl="3"/>
            <a:endParaRPr lang="en-US" smtClean="0"/>
          </a:p>
        </p:txBody>
      </p:sp>
      <p:sp>
        <p:nvSpPr>
          <p:cNvPr id="374792" name="Rectangle 8"/>
          <p:cNvSpPr>
            <a:spLocks noChangeArrowheads="1"/>
          </p:cNvSpPr>
          <p:nvPr/>
        </p:nvSpPr>
        <p:spPr bwMode="auto">
          <a:xfrm>
            <a:off x="0" y="0"/>
            <a:ext cx="381000" cy="6858000"/>
          </a:xfrm>
          <a:prstGeom prst="rect">
            <a:avLst/>
          </a:prstGeom>
          <a:solidFill>
            <a:schemeClr val="accent2"/>
          </a:solidFill>
          <a:ln w="9525">
            <a:noFill/>
            <a:miter lim="800000"/>
            <a:headEnd/>
            <a:tailEnd/>
          </a:ln>
        </p:spPr>
        <p:txBody>
          <a:bodyPr wrap="none" anchor="ctr"/>
          <a:lstStyle/>
          <a:p>
            <a:endParaRPr lang="es-MX"/>
          </a:p>
        </p:txBody>
      </p:sp>
      <p:sp>
        <p:nvSpPr>
          <p:cNvPr id="374793" name="Rectangle 9"/>
          <p:cNvSpPr>
            <a:spLocks noChangeArrowheads="1"/>
          </p:cNvSpPr>
          <p:nvPr/>
        </p:nvSpPr>
        <p:spPr bwMode="auto">
          <a:xfrm>
            <a:off x="0" y="0"/>
            <a:ext cx="381000" cy="2286000"/>
          </a:xfrm>
          <a:prstGeom prst="rect">
            <a:avLst/>
          </a:prstGeom>
          <a:solidFill>
            <a:schemeClr val="accent1"/>
          </a:solidFill>
          <a:ln w="9525">
            <a:noFill/>
            <a:miter lim="800000"/>
            <a:headEnd/>
            <a:tailEnd/>
          </a:ln>
        </p:spPr>
        <p:txBody>
          <a:bodyPr wrap="none" anchor="ctr"/>
          <a:lstStyle/>
          <a:p>
            <a:endParaRPr lang="es-MX"/>
          </a:p>
        </p:txBody>
      </p:sp>
      <p:sp>
        <p:nvSpPr>
          <p:cNvPr id="374794" name="Rectangle 10"/>
          <p:cNvSpPr>
            <a:spLocks noGrp="1" noChangeArrowheads="1"/>
          </p:cNvSpPr>
          <p:nvPr>
            <p:ph type="dt" sz="half" idx="2"/>
          </p:nvPr>
        </p:nvSpPr>
        <p:spPr bwMode="auto">
          <a:xfrm>
            <a:off x="838200" y="5943600"/>
            <a:ext cx="1905000" cy="30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l">
              <a:spcBef>
                <a:spcPct val="20000"/>
              </a:spcBef>
              <a:defRPr kumimoji="0" sz="1400">
                <a:effectLst/>
              </a:defRPr>
            </a:lvl1pPr>
          </a:lstStyle>
          <a:p>
            <a:endParaRPr lang="en-US"/>
          </a:p>
        </p:txBody>
      </p:sp>
      <p:sp>
        <p:nvSpPr>
          <p:cNvPr id="374795" name="Rectangle 11"/>
          <p:cNvSpPr>
            <a:spLocks noGrp="1" noChangeArrowheads="1"/>
          </p:cNvSpPr>
          <p:nvPr>
            <p:ph type="ftr" sz="quarter" idx="3"/>
          </p:nvPr>
        </p:nvSpPr>
        <p:spPr bwMode="auto">
          <a:xfrm>
            <a:off x="838200" y="6248400"/>
            <a:ext cx="28956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spcBef>
                <a:spcPct val="20000"/>
              </a:spcBef>
              <a:defRPr kumimoji="0" sz="1400">
                <a:effectLst/>
              </a:defRPr>
            </a:lvl1pPr>
          </a:lstStyle>
          <a:p>
            <a:endParaRPr lang="en-US"/>
          </a:p>
        </p:txBody>
      </p:sp>
      <p:sp>
        <p:nvSpPr>
          <p:cNvPr id="374796" name="Rectangle 12"/>
          <p:cNvSpPr>
            <a:spLocks noGrp="1" noChangeArrowheads="1"/>
          </p:cNvSpPr>
          <p:nvPr>
            <p:ph type="sldNum" sz="quarter" idx="4"/>
          </p:nvPr>
        </p:nvSpPr>
        <p:spPr bwMode="auto">
          <a:xfrm>
            <a:off x="3733800" y="6248400"/>
            <a:ext cx="19050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spcBef>
                <a:spcPct val="20000"/>
              </a:spcBef>
              <a:defRPr kumimoji="0" sz="1400">
                <a:effectLst/>
              </a:defRPr>
            </a:lvl1pPr>
          </a:lstStyle>
          <a:p>
            <a:fld id="{A6C67AA8-4EA3-41DC-8FFF-7AE6C0D3EA25}" type="slidenum">
              <a:rPr lang="en-US"/>
              <a:pPr/>
              <a:t>‹Nº›</a:t>
            </a:fld>
            <a:endParaRPr lang="en-US"/>
          </a:p>
        </p:txBody>
      </p:sp>
      <p:pic>
        <p:nvPicPr>
          <p:cNvPr id="374797" name="Picture 13" descr="MHEducacion_slogan"/>
          <p:cNvPicPr>
            <a:picLocks noChangeAspect="1" noChangeArrowheads="1"/>
          </p:cNvPicPr>
          <p:nvPr userDrawn="1"/>
        </p:nvPicPr>
        <p:blipFill>
          <a:blip r:embed="rId13" cstate="print"/>
          <a:srcRect r="72220" b="30290"/>
          <a:stretch>
            <a:fillRect/>
          </a:stretch>
        </p:blipFill>
        <p:spPr bwMode="auto">
          <a:xfrm>
            <a:off x="0" y="0"/>
            <a:ext cx="1066800" cy="1066800"/>
          </a:xfrm>
          <a:prstGeom prst="rect">
            <a:avLst/>
          </a:prstGeom>
          <a:noFill/>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5pPr>
      <a:lvl6pPr marL="4572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6pPr>
      <a:lvl7pPr marL="9144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7pPr>
      <a:lvl8pPr marL="13716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8pPr>
      <a:lvl9pPr marL="18288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60000"/>
        </a:spcBef>
        <a:spcAft>
          <a:spcPct val="0"/>
        </a:spcAft>
        <a:buClr>
          <a:schemeClr val="tx1"/>
        </a:buClr>
        <a:buChar char="•"/>
        <a:defRPr kumimoji="1" sz="30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5000"/>
        </a:lnSpc>
        <a:spcBef>
          <a:spcPct val="35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75000"/>
        </a:lnSpc>
        <a:spcBef>
          <a:spcPct val="3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5pPr>
      <a:lvl6pPr marL="25146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6pPr>
      <a:lvl7pPr marL="29718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7pPr>
      <a:lvl8pPr marL="34290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8pPr>
      <a:lvl9pPr marL="3886200" indent="-228600" algn="l" rtl="0" eaLnBrk="0" fontAlgn="base" hangingPunct="0">
        <a:lnSpc>
          <a:spcPct val="75000"/>
        </a:lnSpc>
        <a:spcBef>
          <a:spcPct val="30000"/>
        </a:spcBef>
        <a:spcAft>
          <a:spcPct val="0"/>
        </a:spcAft>
        <a:buChar char="»"/>
        <a:defRPr kumimoji="1">
          <a:solidFill>
            <a:schemeClr val="tx1"/>
          </a:solidFill>
          <a:effectLst>
            <a:outerShdw blurRad="38100" dist="38100" dir="2700000" algn="tl">
              <a:srgbClr val="000000"/>
            </a:outerShdw>
          </a:effectLst>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hyperlink" Target="http://es.wikipedia.org/wiki/Trabajo_(f%C3%ADsica)"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74.png"/><Relationship Id="rId7"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3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80.jpeg"/><Relationship Id="rId5" Type="http://schemas.openxmlformats.org/officeDocument/2006/relationships/oleObject" Target="../embeddings/oleObject41.bin"/><Relationship Id="rId4" Type="http://schemas.openxmlformats.org/officeDocument/2006/relationships/image" Target="../media/image79.jpeg"/></Relationships>
</file>

<file path=ppt/slides/_rels/slide41.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4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2.jpeg"/><Relationship Id="rId7" Type="http://schemas.openxmlformats.org/officeDocument/2006/relationships/image" Target="../media/image94.jpeg"/><Relationship Id="rId12"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48.bin"/><Relationship Id="rId11" Type="http://schemas.openxmlformats.org/officeDocument/2006/relationships/oleObject" Target="../embeddings/oleObject51.bin"/><Relationship Id="rId5" Type="http://schemas.openxmlformats.org/officeDocument/2006/relationships/image" Target="../media/image93.jpeg"/><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oleObject" Target="../embeddings/oleObject49.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100.jpeg"/><Relationship Id="rId7" Type="http://schemas.openxmlformats.org/officeDocument/2006/relationships/oleObject" Target="../embeddings/oleObject55.bin"/><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54.bin"/><Relationship Id="rId5" Type="http://schemas.openxmlformats.org/officeDocument/2006/relationships/image" Target="../media/image101.jpeg"/><Relationship Id="rId4" Type="http://schemas.openxmlformats.org/officeDocument/2006/relationships/oleObject" Target="../embeddings/oleObject53.bin"/></Relationships>
</file>

<file path=ppt/slides/_rels/slide4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oleObject" Target="../embeddings/oleObject60.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4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oleObject" Target="../embeddings/oleObject64.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48.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68.bin"/><Relationship Id="rId5" Type="http://schemas.openxmlformats.org/officeDocument/2006/relationships/oleObject" Target="../embeddings/oleObject67.bin"/><Relationship Id="rId10" Type="http://schemas.openxmlformats.org/officeDocument/2006/relationships/image" Target="../media/image113.jpeg"/><Relationship Id="rId4" Type="http://schemas.openxmlformats.org/officeDocument/2006/relationships/oleObject" Target="../embeddings/oleObject66.bin"/><Relationship Id="rId9" Type="http://schemas.openxmlformats.org/officeDocument/2006/relationships/image" Target="../media/image120.png"/></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74.bin"/><Relationship Id="rId11" Type="http://schemas.openxmlformats.org/officeDocument/2006/relationships/image" Target="../media/image113.jpeg"/><Relationship Id="rId5" Type="http://schemas.openxmlformats.org/officeDocument/2006/relationships/oleObject" Target="../embeddings/oleObject73.bin"/><Relationship Id="rId10" Type="http://schemas.openxmlformats.org/officeDocument/2006/relationships/image" Target="../media/image128.png"/><Relationship Id="rId4" Type="http://schemas.openxmlformats.org/officeDocument/2006/relationships/oleObject" Target="../embeddings/oleObject72.bin"/><Relationship Id="rId9" Type="http://schemas.openxmlformats.org/officeDocument/2006/relationships/oleObject" Target="../embeddings/oleObject77.bin"/></Relationships>
</file>

<file path=ppt/slides/_rels/slide5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C:\WINDOWS\Escritorio\Video%20clip%20f&#237;sica\CUERPO_1.AVI"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oleObject" Target="../embeddings/oleObject80.bin"/><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vmlDrawing" Target="../drawings/vmlDrawing27.vml"/><Relationship Id="rId5" Type="http://schemas.openxmlformats.org/officeDocument/2006/relationships/oleObject" Target="../embeddings/oleObject82.bin"/><Relationship Id="rId4" Type="http://schemas.openxmlformats.org/officeDocument/2006/relationships/oleObject" Target="../embeddings/oleObject81.bin"/></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vmlDrawing" Target="../drawings/vmlDrawing28.vml"/><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65.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slideLayout" Target="../slideLayouts/slideLayout4.xml"/><Relationship Id="rId1" Type="http://schemas.openxmlformats.org/officeDocument/2006/relationships/vmlDrawing" Target="../drawings/vmlDrawing29.vml"/><Relationship Id="rId5" Type="http://schemas.openxmlformats.org/officeDocument/2006/relationships/oleObject" Target="../embeddings/oleObject86.bin"/><Relationship Id="rId4" Type="http://schemas.openxmlformats.org/officeDocument/2006/relationships/oleObject" Target="../embeddings/oleObject85.bin"/></Relationships>
</file>

<file path=ppt/slides/_rels/slide67.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slideLayout" Target="../slideLayouts/slideLayout4.xml"/><Relationship Id="rId1" Type="http://schemas.openxmlformats.org/officeDocument/2006/relationships/vmlDrawing" Target="../drawings/vmlDrawing30.vml"/><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68.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oleObject" Target="../embeddings/oleObject91.bin"/><Relationship Id="rId5" Type="http://schemas.openxmlformats.org/officeDocument/2006/relationships/oleObject" Target="../embeddings/oleObject90.bin"/><Relationship Id="rId4" Type="http://schemas.openxmlformats.org/officeDocument/2006/relationships/oleObject" Target="../embeddings/oleObject89.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4.xml"/><Relationship Id="rId1" Type="http://schemas.openxmlformats.org/officeDocument/2006/relationships/vmlDrawing" Target="../drawings/vmlDrawing32.vml"/><Relationship Id="rId5" Type="http://schemas.openxmlformats.org/officeDocument/2006/relationships/oleObject" Target="../embeddings/oleObject94.bin"/><Relationship Id="rId4" Type="http://schemas.openxmlformats.org/officeDocument/2006/relationships/oleObject" Target="../embeddings/oleObject93.bin"/></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slideLayout" Target="../slideLayouts/slideLayout4.xml"/><Relationship Id="rId1" Type="http://schemas.openxmlformats.org/officeDocument/2006/relationships/vmlDrawing" Target="../drawings/vmlDrawing33.vml"/><Relationship Id="rId4" Type="http://schemas.openxmlformats.org/officeDocument/2006/relationships/oleObject" Target="../embeddings/oleObject95.bin"/></Relationships>
</file>

<file path=ppt/slides/_rels/slide71.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8.png"/><Relationship Id="rId7" Type="http://schemas.openxmlformats.org/officeDocument/2006/relationships/oleObject" Target="../embeddings/oleObject99.bin"/><Relationship Id="rId2" Type="http://schemas.openxmlformats.org/officeDocument/2006/relationships/slideLayout" Target="../slideLayouts/slideLayout4.xml"/><Relationship Id="rId1" Type="http://schemas.openxmlformats.org/officeDocument/2006/relationships/vmlDrawing" Target="../drawings/vmlDrawing34.vml"/><Relationship Id="rId6" Type="http://schemas.openxmlformats.org/officeDocument/2006/relationships/oleObject" Target="../embeddings/oleObject98.bin"/><Relationship Id="rId5" Type="http://schemas.openxmlformats.org/officeDocument/2006/relationships/oleObject" Target="../embeddings/oleObject97.bin"/><Relationship Id="rId4" Type="http://schemas.openxmlformats.org/officeDocument/2006/relationships/oleObject" Target="../embeddings/oleObject96.bin"/></Relationships>
</file>

<file path=ppt/slides/_rels/slide7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oleObject" Target="../embeddings/oleObject100.bin"/><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03.bin"/><Relationship Id="rId5" Type="http://schemas.openxmlformats.org/officeDocument/2006/relationships/oleObject" Target="../embeddings/oleObject102.bin"/><Relationship Id="rId4" Type="http://schemas.openxmlformats.org/officeDocument/2006/relationships/oleObject" Target="../embeddings/oleObject101.bin"/><Relationship Id="rId9" Type="http://schemas.openxmlformats.org/officeDocument/2006/relationships/image" Target="../media/image177.png"/></Relationships>
</file>

<file path=ppt/slides/_rels/slide76.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oleObject" Target="../embeddings/oleObject107.bin"/><Relationship Id="rId4" Type="http://schemas.openxmlformats.org/officeDocument/2006/relationships/oleObject" Target="../embeddings/oleObject106.bin"/></Relationships>
</file>

<file path=ppt/slides/_rels/slide78.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185.em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19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198.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19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sz="quarter" idx="1"/>
          </p:nvPr>
        </p:nvSpPr>
        <p:spPr>
          <a:xfrm>
            <a:off x="214282" y="214290"/>
            <a:ext cx="8715436" cy="6429420"/>
          </a:xfrm>
        </p:spPr>
        <p:txBody>
          <a:bodyPr>
            <a:normAutofit fontScale="85000" lnSpcReduction="20000"/>
          </a:bodyPr>
          <a:lstStyle/>
          <a:p>
            <a:pPr algn="ctr"/>
            <a:r>
              <a:rPr lang="es-ES" sz="2400" b="1" dirty="0" smtClean="0">
                <a:solidFill>
                  <a:srgbClr val="FFFF00"/>
                </a:solidFill>
                <a:latin typeface="Arial Rounded MT Bold" pitchFamily="34" charset="0"/>
                <a:cs typeface="Arial" pitchFamily="34" charset="0"/>
              </a:rPr>
              <a:t>UNIVERSIDAD NACIONAL </a:t>
            </a:r>
            <a:endParaRPr lang="es-MX" sz="2400" b="1" dirty="0" smtClean="0">
              <a:solidFill>
                <a:srgbClr val="FFFF00"/>
              </a:solidFill>
              <a:latin typeface="Arial Rounded MT Bold" pitchFamily="34" charset="0"/>
              <a:cs typeface="Arial" pitchFamily="34" charset="0"/>
            </a:endParaRPr>
          </a:p>
          <a:p>
            <a:pPr algn="ctr"/>
            <a:r>
              <a:rPr lang="es-ES" sz="2400" b="1" dirty="0" smtClean="0">
                <a:solidFill>
                  <a:srgbClr val="FFFF00"/>
                </a:solidFill>
                <a:latin typeface="Arial Rounded MT Bold" pitchFamily="34" charset="0"/>
                <a:cs typeface="Arial" pitchFamily="34" charset="0"/>
              </a:rPr>
              <a:t>“SANTIAGO ANTÚNEZ DE MAYOLO” </a:t>
            </a:r>
          </a:p>
          <a:p>
            <a:pPr algn="ctr"/>
            <a:r>
              <a:rPr lang="es-ES" sz="2400" b="1" dirty="0" smtClean="0">
                <a:solidFill>
                  <a:srgbClr val="92D050"/>
                </a:solidFill>
                <a:latin typeface="Arial Rounded MT Bold" pitchFamily="34" charset="0"/>
                <a:cs typeface="Arial" pitchFamily="34" charset="0"/>
              </a:rPr>
              <a:t>FACULTAD DE INGENIERÍA CIVIL</a:t>
            </a:r>
          </a:p>
          <a:p>
            <a:pPr algn="ctr"/>
            <a:endParaRPr lang="es-ES" sz="2400" b="1" dirty="0" smtClean="0">
              <a:solidFill>
                <a:srgbClr val="FFFF00"/>
              </a:solidFill>
              <a:latin typeface="Britannic Bold" pitchFamily="34" charset="0"/>
              <a:cs typeface="Arial" pitchFamily="34" charset="0"/>
            </a:endParaRPr>
          </a:p>
          <a:p>
            <a:pPr algn="ctr"/>
            <a:endParaRPr lang="es-ES" sz="2400" b="1" dirty="0" smtClean="0">
              <a:solidFill>
                <a:srgbClr val="FFFF00"/>
              </a:solidFill>
              <a:latin typeface="Britannic Bold" pitchFamily="34" charset="0"/>
              <a:cs typeface="Arial" pitchFamily="34" charset="0"/>
            </a:endParaRPr>
          </a:p>
          <a:p>
            <a:pPr algn="ctr"/>
            <a:endParaRPr lang="es-ES" sz="2400" b="1" dirty="0" smtClean="0">
              <a:solidFill>
                <a:srgbClr val="FFFF00"/>
              </a:solidFill>
              <a:latin typeface="Britannic Bold" pitchFamily="34" charset="0"/>
              <a:cs typeface="Arial" pitchFamily="34" charset="0"/>
            </a:endParaRPr>
          </a:p>
          <a:p>
            <a:pPr algn="ctr"/>
            <a:endParaRPr lang="es-ES" sz="2400" b="1" dirty="0" smtClean="0">
              <a:solidFill>
                <a:srgbClr val="FFFF00"/>
              </a:solidFill>
              <a:latin typeface="Britannic Bold" pitchFamily="34" charset="0"/>
              <a:cs typeface="Arial" pitchFamily="34" charset="0"/>
            </a:endParaRPr>
          </a:p>
          <a:p>
            <a:pPr algn="ctr"/>
            <a:r>
              <a:rPr lang="es-ES" sz="3600" b="1" dirty="0" smtClean="0">
                <a:solidFill>
                  <a:srgbClr val="FF0000"/>
                </a:solidFill>
                <a:effectLst/>
                <a:latin typeface="Britannic Bold" pitchFamily="34" charset="0"/>
                <a:cs typeface="Arial" pitchFamily="34" charset="0"/>
              </a:rPr>
              <a:t>CURSO:  FISICA I</a:t>
            </a:r>
          </a:p>
          <a:p>
            <a:pPr algn="ctr"/>
            <a:r>
              <a:rPr lang="es-ES" sz="3900" b="1" dirty="0" smtClean="0">
                <a:solidFill>
                  <a:srgbClr val="FFFF00"/>
                </a:solidFill>
                <a:latin typeface="Britannic Bold" pitchFamily="34" charset="0"/>
              </a:rPr>
              <a:t>TRABAJO ENERGIA Y POTENCIA</a:t>
            </a:r>
            <a:endParaRPr lang="es-ES" sz="3900" b="1" dirty="0" smtClean="0">
              <a:solidFill>
                <a:srgbClr val="FFFF00"/>
              </a:solidFill>
              <a:latin typeface="Britannic Bold" pitchFamily="34" charset="0"/>
              <a:cs typeface="Arial" pitchFamily="34" charset="0"/>
            </a:endParaRPr>
          </a:p>
          <a:p>
            <a:pPr algn="ctr"/>
            <a:r>
              <a:rPr lang="es-ES" b="1" dirty="0" smtClean="0">
                <a:solidFill>
                  <a:srgbClr val="FFFF00"/>
                </a:solidFill>
                <a:latin typeface="Britannic Bold" pitchFamily="34" charset="0"/>
                <a:cs typeface="Arial" pitchFamily="34" charset="0"/>
              </a:rPr>
              <a:t>AUTOR:  </a:t>
            </a:r>
            <a:r>
              <a:rPr lang="es-ES" b="1" dirty="0" err="1" smtClean="0">
                <a:solidFill>
                  <a:srgbClr val="00FF00"/>
                </a:solidFill>
                <a:latin typeface="Arial Narrow" pitchFamily="34" charset="0"/>
                <a:cs typeface="Arial" pitchFamily="34" charset="0"/>
              </a:rPr>
              <a:t>Mag</a:t>
            </a:r>
            <a:r>
              <a:rPr lang="es-ES" b="1" dirty="0" smtClean="0">
                <a:solidFill>
                  <a:srgbClr val="00FF00"/>
                </a:solidFill>
                <a:latin typeface="Arial Narrow" pitchFamily="34" charset="0"/>
                <a:cs typeface="Arial" pitchFamily="34" charset="0"/>
              </a:rPr>
              <a:t>. </a:t>
            </a:r>
            <a:r>
              <a:rPr lang="es-ES" b="1" dirty="0" err="1" smtClean="0">
                <a:solidFill>
                  <a:srgbClr val="00FF00"/>
                </a:solidFill>
                <a:latin typeface="Arial Narrow" pitchFamily="34" charset="0"/>
                <a:cs typeface="Arial" pitchFamily="34" charset="0"/>
              </a:rPr>
              <a:t>Optaciano</a:t>
            </a:r>
            <a:r>
              <a:rPr lang="es-ES" b="1" dirty="0" smtClean="0">
                <a:solidFill>
                  <a:srgbClr val="00FF00"/>
                </a:solidFill>
                <a:latin typeface="Arial Narrow" pitchFamily="34" charset="0"/>
                <a:cs typeface="Arial" pitchFamily="34" charset="0"/>
              </a:rPr>
              <a:t>  L. Vásquez  García</a:t>
            </a:r>
          </a:p>
          <a:p>
            <a:pPr algn="ctr"/>
            <a:r>
              <a:rPr lang="es-ES" sz="2400" b="1" dirty="0" smtClean="0">
                <a:solidFill>
                  <a:srgbClr val="FFFF00"/>
                </a:solidFill>
                <a:latin typeface="Britannic Bold" pitchFamily="34" charset="0"/>
                <a:cs typeface="Arial" pitchFamily="34" charset="0"/>
              </a:rPr>
              <a:t>	</a:t>
            </a:r>
            <a:r>
              <a:rPr lang="es-ES" sz="4400" b="1" dirty="0" smtClean="0">
                <a:solidFill>
                  <a:srgbClr val="FFFF00"/>
                </a:solidFill>
                <a:latin typeface="Arial Narrow" pitchFamily="34" charset="0"/>
                <a:cs typeface="Arial" pitchFamily="34" charset="0"/>
              </a:rPr>
              <a:t>HUARAZ  -  PERÚ</a:t>
            </a:r>
            <a:endParaRPr lang="es-MX" sz="4400" b="1" dirty="0" smtClean="0">
              <a:solidFill>
                <a:srgbClr val="FFFF00"/>
              </a:solidFill>
              <a:latin typeface="Arial Narrow" pitchFamily="34" charset="0"/>
              <a:cs typeface="Arial" pitchFamily="34" charset="0"/>
            </a:endParaRPr>
          </a:p>
          <a:p>
            <a:pPr algn="ctr"/>
            <a:r>
              <a:rPr lang="es-ES" sz="4400" b="1" dirty="0" smtClean="0">
                <a:solidFill>
                  <a:srgbClr val="92D050"/>
                </a:solidFill>
                <a:latin typeface="Britannic Bold" pitchFamily="34" charset="0"/>
                <a:cs typeface="Arial" pitchFamily="34" charset="0"/>
              </a:rPr>
              <a:t>2011</a:t>
            </a:r>
            <a:endParaRPr lang="es-MX" sz="4400" b="1" dirty="0" smtClean="0">
              <a:solidFill>
                <a:srgbClr val="92D050"/>
              </a:solidFill>
              <a:latin typeface="Britannic Bold" pitchFamily="34" charset="0"/>
              <a:cs typeface="Arial" pitchFamily="34" charset="0"/>
            </a:endParaRPr>
          </a:p>
          <a:p>
            <a:endParaRPr lang="es-MX" dirty="0"/>
          </a:p>
        </p:txBody>
      </p:sp>
      <p:pic>
        <p:nvPicPr>
          <p:cNvPr id="4" name="3 Imagen"/>
          <p:cNvPicPr/>
          <p:nvPr/>
        </p:nvPicPr>
        <p:blipFill>
          <a:blip r:embed="rId2" cstate="print"/>
          <a:srcRect/>
          <a:stretch>
            <a:fillRect/>
          </a:stretch>
        </p:blipFill>
        <p:spPr bwMode="auto">
          <a:xfrm>
            <a:off x="3857620" y="1571612"/>
            <a:ext cx="12192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914400" y="152400"/>
            <a:ext cx="7696200" cy="582594"/>
          </a:xfrm>
          <a:solidFill>
            <a:srgbClr val="FF0000"/>
          </a:solidFill>
        </p:spPr>
        <p:txBody>
          <a:bodyPr/>
          <a:lstStyle/>
          <a:p>
            <a:pPr algn="ctr"/>
            <a:r>
              <a:rPr lang="en-US" dirty="0" smtClean="0">
                <a:solidFill>
                  <a:srgbClr val="FFFF00"/>
                </a:solidFill>
              </a:rPr>
              <a:t/>
            </a:r>
            <a:br>
              <a:rPr lang="en-US" dirty="0" smtClean="0">
                <a:solidFill>
                  <a:srgbClr val="FFFF00"/>
                </a:solidFill>
              </a:rPr>
            </a:br>
            <a:r>
              <a:rPr lang="en-US" dirty="0" smtClean="0">
                <a:solidFill>
                  <a:srgbClr val="FFFF00"/>
                </a:solidFill>
              </a:rPr>
              <a:t>IV.	TRABAJO DE UNA FUERZA</a:t>
            </a:r>
            <a:br>
              <a:rPr lang="en-US" dirty="0" smtClean="0">
                <a:solidFill>
                  <a:srgbClr val="FFFF00"/>
                </a:solidFill>
              </a:rPr>
            </a:br>
            <a:endParaRPr lang="es-MX" dirty="0"/>
          </a:p>
        </p:txBody>
      </p:sp>
      <p:sp>
        <p:nvSpPr>
          <p:cNvPr id="6" name="5 Marcador de contenido"/>
          <p:cNvSpPr>
            <a:spLocks noGrp="1"/>
          </p:cNvSpPr>
          <p:nvPr>
            <p:ph sz="half" idx="1"/>
          </p:nvPr>
        </p:nvSpPr>
        <p:spPr>
          <a:xfrm>
            <a:off x="214282" y="1600200"/>
            <a:ext cx="2928958" cy="4900634"/>
          </a:xfrm>
        </p:spPr>
        <p:txBody>
          <a:bodyPr/>
          <a:lstStyle/>
          <a:p>
            <a:endParaRPr lang="es-MX" dirty="0"/>
          </a:p>
        </p:txBody>
      </p:sp>
      <p:sp>
        <p:nvSpPr>
          <p:cNvPr id="7" name="6 Marcador de contenido"/>
          <p:cNvSpPr>
            <a:spLocks noGrp="1"/>
          </p:cNvSpPr>
          <p:nvPr>
            <p:ph sz="half" idx="2"/>
          </p:nvPr>
        </p:nvSpPr>
        <p:spPr>
          <a:xfrm>
            <a:off x="3124200" y="762000"/>
            <a:ext cx="5867400" cy="5867400"/>
          </a:xfrm>
          <a:solidFill>
            <a:schemeClr val="accent1">
              <a:lumMod val="50000"/>
            </a:schemeClr>
          </a:solidFill>
        </p:spPr>
        <p:txBody>
          <a:bodyPr/>
          <a:lstStyle/>
          <a:p>
            <a:pPr algn="just"/>
            <a:r>
              <a:rPr lang="es-MX" sz="2600" dirty="0" smtClean="0"/>
              <a:t>Expresando el vector desplazamiento en componentes  rectangulares, el trabajo realizado por la fuerza F se expresa</a:t>
            </a:r>
          </a:p>
          <a:p>
            <a:pPr algn="just"/>
            <a:endParaRPr lang="es-MX" sz="2600" dirty="0" smtClean="0"/>
          </a:p>
          <a:p>
            <a:pPr algn="just"/>
            <a:endParaRPr lang="es-MX" sz="2600" dirty="0" smtClean="0"/>
          </a:p>
          <a:p>
            <a:pPr algn="just"/>
            <a:r>
              <a:rPr lang="es-MX" sz="2600" dirty="0" smtClean="0"/>
              <a:t>El trabajo es una magnitud escalar es decir tiene magnitud y signo pero no dirección. Las dimensiones de trabajo son longitud por fuerza y sus unidades son</a:t>
            </a:r>
          </a:p>
          <a:p>
            <a:pPr algn="just"/>
            <a:endParaRPr lang="es-MX" dirty="0" smtClean="0">
              <a:latin typeface="Arial Narrow" pitchFamily="34" charset="0"/>
            </a:endParaRPr>
          </a:p>
          <a:p>
            <a:pPr algn="just"/>
            <a:endParaRPr lang="es-MX" dirty="0">
              <a:latin typeface="Arial Narrow" pitchFamily="34" charset="0"/>
            </a:endParaRPr>
          </a:p>
        </p:txBody>
      </p:sp>
      <p:pic>
        <p:nvPicPr>
          <p:cNvPr id="4" name="Picture 3" descr="msotw9_temp0"/>
          <p:cNvPicPr>
            <a:picLocks noChangeAspect="1" noChangeArrowheads="1"/>
          </p:cNvPicPr>
          <p:nvPr/>
        </p:nvPicPr>
        <p:blipFill>
          <a:blip r:embed="rId3" cstate="print"/>
          <a:srcRect/>
          <a:stretch>
            <a:fillRect/>
          </a:stretch>
        </p:blipFill>
        <p:spPr bwMode="auto">
          <a:xfrm>
            <a:off x="214282" y="1643050"/>
            <a:ext cx="2895379" cy="4214842"/>
          </a:xfrm>
          <a:prstGeom prst="rect">
            <a:avLst/>
          </a:prstGeom>
          <a:noFill/>
          <a:ln w="9525">
            <a:noFill/>
            <a:miter lim="800000"/>
            <a:headEnd/>
            <a:tailEnd/>
          </a:ln>
        </p:spPr>
      </p:pic>
      <p:graphicFrame>
        <p:nvGraphicFramePr>
          <p:cNvPr id="8" name="Object 9"/>
          <p:cNvGraphicFramePr>
            <a:graphicFrameLocks noChangeAspect="1"/>
          </p:cNvGraphicFramePr>
          <p:nvPr/>
        </p:nvGraphicFramePr>
        <p:xfrm>
          <a:off x="4800600" y="2286000"/>
          <a:ext cx="3465646" cy="1695969"/>
        </p:xfrm>
        <a:graphic>
          <a:graphicData uri="http://schemas.openxmlformats.org/presentationml/2006/ole">
            <p:oleObj spid="_x0000_s799746" name="Equation" r:id="rId4" imgW="1536480" imgH="723600" progId="Equation.DSMT4">
              <p:embed/>
            </p:oleObj>
          </a:graphicData>
        </a:graphic>
      </p:graphicFrame>
      <p:graphicFrame>
        <p:nvGraphicFramePr>
          <p:cNvPr id="9" name="Object 17"/>
          <p:cNvGraphicFramePr>
            <a:graphicFrameLocks noChangeAspect="1"/>
          </p:cNvGraphicFramePr>
          <p:nvPr/>
        </p:nvGraphicFramePr>
        <p:xfrm>
          <a:off x="3143240" y="6000768"/>
          <a:ext cx="5725569" cy="682626"/>
        </p:xfrm>
        <a:graphic>
          <a:graphicData uri="http://schemas.openxmlformats.org/presentationml/2006/ole">
            <p:oleObj spid="_x0000_s799747" name="Equation" r:id="rId5" imgW="2781000" imgH="25380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62000" y="152400"/>
            <a:ext cx="8382000" cy="582594"/>
          </a:xfrm>
          <a:solidFill>
            <a:srgbClr val="FF0000"/>
          </a:solidFill>
        </p:spPr>
        <p:txBody>
          <a:bodyPr/>
          <a:lstStyle/>
          <a:p>
            <a:pPr algn="ctr"/>
            <a:r>
              <a:rPr lang="en-US" dirty="0" smtClean="0">
                <a:solidFill>
                  <a:srgbClr val="FFFF00"/>
                </a:solidFill>
              </a:rPr>
              <a:t/>
            </a:r>
            <a:br>
              <a:rPr lang="en-US" dirty="0" smtClean="0">
                <a:solidFill>
                  <a:srgbClr val="FFFF00"/>
                </a:solidFill>
              </a:rPr>
            </a:br>
            <a:r>
              <a:rPr lang="en-US" dirty="0" smtClean="0">
                <a:solidFill>
                  <a:srgbClr val="FFFF00"/>
                </a:solidFill>
              </a:rPr>
              <a:t>V.	TRABAJO DE VARIAS FUERZAs</a:t>
            </a:r>
            <a:br>
              <a:rPr lang="en-US" dirty="0" smtClean="0">
                <a:solidFill>
                  <a:srgbClr val="FFFF00"/>
                </a:solidFill>
              </a:rPr>
            </a:br>
            <a:endParaRPr lang="es-MX" dirty="0"/>
          </a:p>
        </p:txBody>
      </p:sp>
      <p:sp>
        <p:nvSpPr>
          <p:cNvPr id="6" name="5 Marcador de contenido"/>
          <p:cNvSpPr>
            <a:spLocks noGrp="1"/>
          </p:cNvSpPr>
          <p:nvPr>
            <p:ph sz="half" idx="1"/>
          </p:nvPr>
        </p:nvSpPr>
        <p:spPr>
          <a:xfrm>
            <a:off x="381000" y="1066800"/>
            <a:ext cx="3886200" cy="5791200"/>
          </a:xfrm>
        </p:spPr>
        <p:txBody>
          <a:bodyPr/>
          <a:lstStyle/>
          <a:p>
            <a:endParaRPr lang="es-MX" dirty="0"/>
          </a:p>
        </p:txBody>
      </p:sp>
      <p:sp>
        <p:nvSpPr>
          <p:cNvPr id="7" name="6 Marcador de contenido"/>
          <p:cNvSpPr>
            <a:spLocks noGrp="1"/>
          </p:cNvSpPr>
          <p:nvPr>
            <p:ph sz="half" idx="2"/>
          </p:nvPr>
        </p:nvSpPr>
        <p:spPr>
          <a:xfrm>
            <a:off x="4267200" y="857232"/>
            <a:ext cx="4662518" cy="5786478"/>
          </a:xfrm>
          <a:solidFill>
            <a:schemeClr val="accent4">
              <a:lumMod val="50000"/>
            </a:schemeClr>
          </a:solidFill>
        </p:spPr>
        <p:txBody>
          <a:bodyPr/>
          <a:lstStyle/>
          <a:p>
            <a:pPr algn="just"/>
            <a:r>
              <a:rPr lang="es-MX" sz="2400" dirty="0" smtClean="0">
                <a:latin typeface="Arial Narrow" pitchFamily="34" charset="0"/>
              </a:rPr>
              <a:t>Cuando sobre la partícula actúan varias fuerzas los trabajos de cada fuerza son</a:t>
            </a:r>
          </a:p>
          <a:p>
            <a:pPr algn="just"/>
            <a:endParaRPr lang="es-MX" sz="2400" dirty="0" smtClean="0">
              <a:latin typeface="Arial Narrow" pitchFamily="34" charset="0"/>
            </a:endParaRPr>
          </a:p>
          <a:p>
            <a:pPr algn="just"/>
            <a:r>
              <a:rPr lang="es-MX" sz="2400" dirty="0" smtClean="0">
                <a:latin typeface="Arial Narrow" pitchFamily="34" charset="0"/>
              </a:rPr>
              <a:t>……………</a:t>
            </a:r>
          </a:p>
          <a:p>
            <a:pPr algn="just"/>
            <a:r>
              <a:rPr lang="es-MX" sz="2400" dirty="0" smtClean="0">
                <a:latin typeface="Arial Narrow" pitchFamily="34" charset="0"/>
              </a:rPr>
              <a:t>El trabajo total en el desplazamiento será</a:t>
            </a:r>
            <a:endParaRPr lang="es-MX" sz="2400" dirty="0">
              <a:latin typeface="Arial Narrow" pitchFamily="34" charset="0"/>
            </a:endParaRPr>
          </a:p>
        </p:txBody>
      </p:sp>
      <p:pic>
        <p:nvPicPr>
          <p:cNvPr id="880644" name="Picture 4"/>
          <p:cNvPicPr>
            <a:picLocks noChangeAspect="1" noChangeArrowheads="1"/>
          </p:cNvPicPr>
          <p:nvPr/>
        </p:nvPicPr>
        <p:blipFill>
          <a:blip r:embed="rId3" cstate="print">
            <a:lum bright="-20000" contrast="40000"/>
          </a:blip>
          <a:srcRect/>
          <a:stretch>
            <a:fillRect/>
          </a:stretch>
        </p:blipFill>
        <p:spPr bwMode="auto">
          <a:xfrm>
            <a:off x="457200" y="914400"/>
            <a:ext cx="3884680" cy="3505200"/>
          </a:xfrm>
          <a:prstGeom prst="rect">
            <a:avLst/>
          </a:prstGeom>
          <a:noFill/>
          <a:ln w="9525">
            <a:noFill/>
            <a:miter lim="800000"/>
            <a:headEnd/>
            <a:tailEnd/>
          </a:ln>
          <a:effectLst/>
        </p:spPr>
      </p:pic>
      <p:graphicFrame>
        <p:nvGraphicFramePr>
          <p:cNvPr id="880645" name="Object 5"/>
          <p:cNvGraphicFramePr>
            <a:graphicFrameLocks noChangeAspect="1"/>
          </p:cNvGraphicFramePr>
          <p:nvPr/>
        </p:nvGraphicFramePr>
        <p:xfrm>
          <a:off x="4572000" y="2057400"/>
          <a:ext cx="1889760" cy="609600"/>
        </p:xfrm>
        <a:graphic>
          <a:graphicData uri="http://schemas.openxmlformats.org/presentationml/2006/ole">
            <p:oleObj spid="_x0000_s880645" name="Equation" r:id="rId4" imgW="787320" imgH="253800" progId="Equation.DSMT4">
              <p:embed/>
            </p:oleObj>
          </a:graphicData>
        </a:graphic>
      </p:graphicFrame>
      <p:graphicFrame>
        <p:nvGraphicFramePr>
          <p:cNvPr id="880646" name="Object 6"/>
          <p:cNvGraphicFramePr>
            <a:graphicFrameLocks noChangeAspect="1"/>
          </p:cNvGraphicFramePr>
          <p:nvPr/>
        </p:nvGraphicFramePr>
        <p:xfrm>
          <a:off x="6781800" y="2057400"/>
          <a:ext cx="1981200" cy="609600"/>
        </p:xfrm>
        <a:graphic>
          <a:graphicData uri="http://schemas.openxmlformats.org/presentationml/2006/ole">
            <p:oleObj spid="_x0000_s880646" name="Equation" r:id="rId5" imgW="825480" imgH="253800" progId="Equation.DSMT4">
              <p:embed/>
            </p:oleObj>
          </a:graphicData>
        </a:graphic>
      </p:graphicFrame>
      <p:graphicFrame>
        <p:nvGraphicFramePr>
          <p:cNvPr id="880647" name="Object 7"/>
          <p:cNvGraphicFramePr>
            <a:graphicFrameLocks noChangeAspect="1"/>
          </p:cNvGraphicFramePr>
          <p:nvPr/>
        </p:nvGraphicFramePr>
        <p:xfrm>
          <a:off x="6324600" y="2743200"/>
          <a:ext cx="1979613" cy="609600"/>
        </p:xfrm>
        <a:graphic>
          <a:graphicData uri="http://schemas.openxmlformats.org/presentationml/2006/ole">
            <p:oleObj spid="_x0000_s880647" name="Equation" r:id="rId6" imgW="825480" imgH="253800" progId="Equation.DSMT4">
              <p:embed/>
            </p:oleObj>
          </a:graphicData>
        </a:graphic>
      </p:graphicFrame>
      <p:graphicFrame>
        <p:nvGraphicFramePr>
          <p:cNvPr id="880648" name="Object 8"/>
          <p:cNvGraphicFramePr>
            <a:graphicFrameLocks noChangeAspect="1"/>
          </p:cNvGraphicFramePr>
          <p:nvPr/>
        </p:nvGraphicFramePr>
        <p:xfrm>
          <a:off x="4343400" y="4114800"/>
          <a:ext cx="4676078" cy="2590800"/>
        </p:xfrm>
        <a:graphic>
          <a:graphicData uri="http://schemas.openxmlformats.org/presentationml/2006/ole">
            <p:oleObj spid="_x0000_s880648" name="Equation" r:id="rId7" imgW="1879560" imgH="104112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8600" y="228600"/>
            <a:ext cx="8715436" cy="582594"/>
          </a:xfrm>
          <a:solidFill>
            <a:srgbClr val="FF0000"/>
          </a:solidFill>
        </p:spPr>
        <p:txBody>
          <a:bodyPr/>
          <a:lstStyle/>
          <a:p>
            <a:pPr algn="ctr"/>
            <a:r>
              <a:rPr lang="en-US" dirty="0" smtClean="0">
                <a:solidFill>
                  <a:srgbClr val="FFFF00"/>
                </a:solidFill>
              </a:rPr>
              <a:t/>
            </a:r>
            <a:br>
              <a:rPr lang="en-US" dirty="0" smtClean="0">
                <a:solidFill>
                  <a:srgbClr val="FFFF00"/>
                </a:solidFill>
              </a:rPr>
            </a:br>
            <a:r>
              <a:rPr lang="en-US" dirty="0" smtClean="0">
                <a:solidFill>
                  <a:srgbClr val="FFFF00"/>
                </a:solidFill>
              </a:rPr>
              <a:t>5.2. </a:t>
            </a:r>
            <a:r>
              <a:rPr lang="en-US" sz="3200" b="1" dirty="0" smtClean="0">
                <a:solidFill>
                  <a:srgbClr val="FFFF00"/>
                </a:solidFill>
              </a:rPr>
              <a:t>TRABAJO DE NETO DE UNA FUERZA</a:t>
            </a:r>
            <a:r>
              <a:rPr lang="en-US" dirty="0" smtClean="0">
                <a:solidFill>
                  <a:srgbClr val="FFFF00"/>
                </a:solidFill>
              </a:rPr>
              <a:t/>
            </a:r>
            <a:br>
              <a:rPr lang="en-US" dirty="0" smtClean="0">
                <a:solidFill>
                  <a:srgbClr val="FFFF00"/>
                </a:solidFill>
              </a:rPr>
            </a:br>
            <a:endParaRPr lang="es-MX" dirty="0"/>
          </a:p>
        </p:txBody>
      </p:sp>
      <p:sp>
        <p:nvSpPr>
          <p:cNvPr id="6" name="5 Marcador de contenido"/>
          <p:cNvSpPr>
            <a:spLocks noGrp="1"/>
          </p:cNvSpPr>
          <p:nvPr>
            <p:ph sz="half" idx="1"/>
          </p:nvPr>
        </p:nvSpPr>
        <p:spPr>
          <a:xfrm>
            <a:off x="214282" y="838200"/>
            <a:ext cx="4000528" cy="5662634"/>
          </a:xfrm>
        </p:spPr>
        <p:txBody>
          <a:bodyPr/>
          <a:lstStyle/>
          <a:p>
            <a:endParaRPr lang="es-MX" dirty="0"/>
          </a:p>
        </p:txBody>
      </p:sp>
      <p:sp>
        <p:nvSpPr>
          <p:cNvPr id="7" name="6 Marcador de contenido"/>
          <p:cNvSpPr>
            <a:spLocks noGrp="1"/>
          </p:cNvSpPr>
          <p:nvPr>
            <p:ph sz="half" idx="2"/>
          </p:nvPr>
        </p:nvSpPr>
        <p:spPr>
          <a:xfrm>
            <a:off x="4214810" y="857232"/>
            <a:ext cx="4776790" cy="5848368"/>
          </a:xfrm>
          <a:solidFill>
            <a:schemeClr val="accent4">
              <a:lumMod val="50000"/>
            </a:schemeClr>
          </a:solidFill>
        </p:spPr>
        <p:txBody>
          <a:bodyPr/>
          <a:lstStyle/>
          <a:p>
            <a:pPr algn="just"/>
            <a:r>
              <a:rPr lang="es-MX" sz="2600" dirty="0" smtClean="0">
                <a:latin typeface="Arial Narrow" pitchFamily="34" charset="0"/>
              </a:rPr>
              <a:t>El trabajo neto durante un desplazamiento finito es</a:t>
            </a:r>
          </a:p>
          <a:p>
            <a:pPr algn="just"/>
            <a:endParaRPr lang="es-MX" sz="2600" dirty="0" smtClean="0">
              <a:latin typeface="Arial Narrow" pitchFamily="34" charset="0"/>
            </a:endParaRPr>
          </a:p>
          <a:p>
            <a:pPr algn="just"/>
            <a:endParaRPr lang="es-MX" sz="2600" dirty="0" smtClean="0">
              <a:latin typeface="Arial Narrow" pitchFamily="34" charset="0"/>
            </a:endParaRPr>
          </a:p>
          <a:p>
            <a:pPr algn="just"/>
            <a:endParaRPr lang="es-MX" sz="2600" dirty="0" smtClean="0">
              <a:latin typeface="Arial Narrow" pitchFamily="34" charset="0"/>
            </a:endParaRPr>
          </a:p>
          <a:p>
            <a:pPr algn="just"/>
            <a:endParaRPr lang="es-MX" sz="2600" dirty="0" smtClean="0">
              <a:latin typeface="Arial Narrow" pitchFamily="34" charset="0"/>
            </a:endParaRPr>
          </a:p>
          <a:p>
            <a:pPr algn="just"/>
            <a:endParaRPr lang="es-MX" sz="2600" dirty="0" smtClean="0">
              <a:latin typeface="Arial Narrow" pitchFamily="34" charset="0"/>
            </a:endParaRPr>
          </a:p>
          <a:p>
            <a:pPr algn="just"/>
            <a:r>
              <a:rPr lang="es-MX" sz="2600" dirty="0" smtClean="0">
                <a:latin typeface="Arial Narrow" pitchFamily="34" charset="0"/>
              </a:rPr>
              <a:t>Por tanto el trabajo puede ser representado por el área bajo la curva fuerza tangencial vs distancia (F</a:t>
            </a:r>
            <a:r>
              <a:rPr lang="es-MX" sz="1600" dirty="0" smtClean="0">
                <a:latin typeface="Arial Narrow" pitchFamily="34" charset="0"/>
              </a:rPr>
              <a:t>t </a:t>
            </a:r>
            <a:r>
              <a:rPr lang="es-MX" sz="2600" dirty="0" smtClean="0">
                <a:latin typeface="Arial Narrow" pitchFamily="34" charset="0"/>
              </a:rPr>
              <a:t>– s)</a:t>
            </a:r>
            <a:endParaRPr lang="es-MX" dirty="0" smtClean="0">
              <a:latin typeface="Arial Narrow" pitchFamily="34" charset="0"/>
            </a:endParaRPr>
          </a:p>
          <a:p>
            <a:pPr algn="just"/>
            <a:endParaRPr lang="es-MX" dirty="0">
              <a:latin typeface="Arial Narrow" pitchFamily="34" charset="0"/>
            </a:endParaRPr>
          </a:p>
        </p:txBody>
      </p:sp>
      <p:graphicFrame>
        <p:nvGraphicFramePr>
          <p:cNvPr id="10" name="Object 7"/>
          <p:cNvGraphicFramePr>
            <a:graphicFrameLocks noChangeAspect="1"/>
          </p:cNvGraphicFramePr>
          <p:nvPr/>
        </p:nvGraphicFramePr>
        <p:xfrm>
          <a:off x="4643439" y="1714488"/>
          <a:ext cx="4000527" cy="3389152"/>
        </p:xfrm>
        <a:graphic>
          <a:graphicData uri="http://schemas.openxmlformats.org/presentationml/2006/ole">
            <p:oleObj spid="_x0000_s801795" name="Equation" r:id="rId3" imgW="1879560" imgH="1536480" progId="Equation.DSMT4">
              <p:embed/>
            </p:oleObj>
          </a:graphicData>
        </a:graphic>
      </p:graphicFrame>
      <p:pic>
        <p:nvPicPr>
          <p:cNvPr id="8" name="Picture 3" descr="13_02"/>
          <p:cNvPicPr>
            <a:picLocks noChangeAspect="1" noChangeArrowheads="1"/>
          </p:cNvPicPr>
          <p:nvPr/>
        </p:nvPicPr>
        <p:blipFill>
          <a:blip r:embed="rId4">
            <a:lum bright="-20000" contrast="40000"/>
          </a:blip>
          <a:srcRect/>
          <a:stretch>
            <a:fillRect/>
          </a:stretch>
        </p:blipFill>
        <p:spPr bwMode="auto">
          <a:xfrm>
            <a:off x="228600" y="914400"/>
            <a:ext cx="3886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14282" y="214290"/>
            <a:ext cx="8929718" cy="725470"/>
          </a:xfrm>
          <a:solidFill>
            <a:srgbClr val="FF0000"/>
          </a:solidFill>
        </p:spPr>
        <p:txBody>
          <a:bodyPr/>
          <a:lstStyle/>
          <a:p>
            <a:pPr algn="ctr"/>
            <a:r>
              <a:rPr lang="en-US" dirty="0" smtClean="0">
                <a:solidFill>
                  <a:srgbClr val="FFFF00"/>
                </a:solidFill>
              </a:rPr>
              <a:t/>
            </a:r>
            <a:br>
              <a:rPr lang="en-US" dirty="0" smtClean="0">
                <a:solidFill>
                  <a:srgbClr val="FFFF00"/>
                </a:solidFill>
              </a:rPr>
            </a:br>
            <a:r>
              <a:rPr lang="en-US" sz="2800" dirty="0" smtClean="0">
                <a:solidFill>
                  <a:srgbClr val="FFFF00"/>
                </a:solidFill>
              </a:rPr>
              <a:t>5.4.	</a:t>
            </a:r>
            <a:r>
              <a:rPr lang="en-US" sz="2800" b="1" dirty="0" smtClean="0">
                <a:solidFill>
                  <a:srgbClr val="FFFF00"/>
                </a:solidFill>
              </a:rPr>
              <a:t>TRABAJO</a:t>
            </a:r>
            <a:r>
              <a:rPr lang="en-US" sz="2800" dirty="0" smtClean="0">
                <a:solidFill>
                  <a:srgbClr val="FFFF00"/>
                </a:solidFill>
              </a:rPr>
              <a:t> </a:t>
            </a:r>
            <a:r>
              <a:rPr lang="en-US" sz="2800" b="1" dirty="0" smtClean="0">
                <a:solidFill>
                  <a:srgbClr val="FFFF00"/>
                </a:solidFill>
              </a:rPr>
              <a:t>DE UNA FUERZA CONSTANTE</a:t>
            </a:r>
            <a:r>
              <a:rPr lang="en-US" dirty="0" smtClean="0">
                <a:solidFill>
                  <a:srgbClr val="FFFF00"/>
                </a:solidFill>
              </a:rPr>
              <a:t/>
            </a:r>
            <a:br>
              <a:rPr lang="en-US" dirty="0" smtClean="0">
                <a:solidFill>
                  <a:srgbClr val="FFFF00"/>
                </a:solidFill>
              </a:rPr>
            </a:br>
            <a:endParaRPr lang="es-MX" dirty="0"/>
          </a:p>
        </p:txBody>
      </p:sp>
      <p:sp>
        <p:nvSpPr>
          <p:cNvPr id="7" name="6 Marcador de contenido"/>
          <p:cNvSpPr>
            <a:spLocks noGrp="1"/>
          </p:cNvSpPr>
          <p:nvPr>
            <p:ph idx="1"/>
          </p:nvPr>
        </p:nvSpPr>
        <p:spPr>
          <a:xfrm>
            <a:off x="142844" y="1000108"/>
            <a:ext cx="8715436" cy="5643602"/>
          </a:xfrm>
        </p:spPr>
        <p:txBody>
          <a:bodyPr/>
          <a:lstStyle/>
          <a:p>
            <a:pPr algn="just"/>
            <a:r>
              <a:rPr lang="es-MX" sz="2800" dirty="0" smtClean="0">
                <a:latin typeface="Arial Narrow" pitchFamily="34" charset="0"/>
              </a:rPr>
              <a:t>El trabajo de hecho por fuerza constante en magnitud y dirección es definida como la distancia movida por la componente de la fuerza en la dirección del desplazamiento</a:t>
            </a:r>
            <a:endParaRPr lang="es-MX" sz="2800" dirty="0">
              <a:latin typeface="Arial Narrow" pitchFamily="34" charset="0"/>
            </a:endParaRPr>
          </a:p>
        </p:txBody>
      </p:sp>
      <p:pic>
        <p:nvPicPr>
          <p:cNvPr id="8" name="Picture 3" descr="06_01"/>
          <p:cNvPicPr>
            <a:picLocks noChangeAspect="1" noChangeArrowheads="1"/>
          </p:cNvPicPr>
          <p:nvPr/>
        </p:nvPicPr>
        <p:blipFill>
          <a:blip r:embed="rId2" cstate="print">
            <a:lum bright="-20000" contrast="40000"/>
          </a:blip>
          <a:srcRect/>
          <a:stretch>
            <a:fillRect/>
          </a:stretch>
        </p:blipFill>
        <p:spPr bwMode="auto">
          <a:xfrm>
            <a:off x="685800" y="2362200"/>
            <a:ext cx="8205814" cy="4269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14282" y="152400"/>
            <a:ext cx="8786874" cy="561956"/>
          </a:xfrm>
          <a:solidFill>
            <a:srgbClr val="FF0000"/>
          </a:solidFill>
        </p:spPr>
        <p:txBody>
          <a:bodyPr/>
          <a:lstStyle/>
          <a:p>
            <a:pPr algn="ctr"/>
            <a:r>
              <a:rPr lang="en-US" dirty="0" smtClean="0">
                <a:solidFill>
                  <a:srgbClr val="FFFF00"/>
                </a:solidFill>
              </a:rPr>
              <a:t/>
            </a:r>
            <a:br>
              <a:rPr lang="en-US" dirty="0" smtClean="0">
                <a:solidFill>
                  <a:srgbClr val="FFFF00"/>
                </a:solidFill>
              </a:rPr>
            </a:br>
            <a:r>
              <a:rPr lang="en-US" dirty="0" smtClean="0">
                <a:solidFill>
                  <a:srgbClr val="FFFF00"/>
                </a:solidFill>
              </a:rPr>
              <a:t>5.4. </a:t>
            </a:r>
            <a:r>
              <a:rPr lang="en-US" sz="3200" dirty="0" smtClean="0">
                <a:solidFill>
                  <a:srgbClr val="FFFF00"/>
                </a:solidFill>
              </a:rPr>
              <a:t>TRABAJO DE UNA FUERZA CONSTANTE</a:t>
            </a:r>
            <a:r>
              <a:rPr lang="en-US" dirty="0" smtClean="0">
                <a:solidFill>
                  <a:srgbClr val="FFFF00"/>
                </a:solidFill>
              </a:rPr>
              <a:t/>
            </a:r>
            <a:br>
              <a:rPr lang="en-US" dirty="0" smtClean="0">
                <a:solidFill>
                  <a:srgbClr val="FFFF00"/>
                </a:solidFill>
              </a:rPr>
            </a:br>
            <a:endParaRPr lang="es-MX" dirty="0"/>
          </a:p>
        </p:txBody>
      </p:sp>
      <p:sp>
        <p:nvSpPr>
          <p:cNvPr id="9" name="8 Marcador de contenido"/>
          <p:cNvSpPr>
            <a:spLocks noGrp="1"/>
          </p:cNvSpPr>
          <p:nvPr>
            <p:ph idx="1"/>
          </p:nvPr>
        </p:nvSpPr>
        <p:spPr>
          <a:xfrm>
            <a:off x="214282" y="838200"/>
            <a:ext cx="8777318" cy="6019800"/>
          </a:xfrm>
          <a:solidFill>
            <a:schemeClr val="accent3">
              <a:lumMod val="50000"/>
            </a:schemeClr>
          </a:solidFill>
        </p:spPr>
        <p:txBody>
          <a:bodyPr/>
          <a:lstStyle/>
          <a:p>
            <a:pPr algn="just"/>
            <a:r>
              <a:rPr lang="es-MX" dirty="0" smtClean="0">
                <a:latin typeface="Arial Narrow" pitchFamily="34" charset="0"/>
              </a:rPr>
              <a:t>El trabajo de una fuerza constante se expresa matemáticamente se expresa como</a:t>
            </a:r>
            <a:endParaRPr lang="es-MX" dirty="0">
              <a:latin typeface="Arial Narrow" pitchFamily="34" charset="0"/>
            </a:endParaRPr>
          </a:p>
        </p:txBody>
      </p:sp>
      <p:graphicFrame>
        <p:nvGraphicFramePr>
          <p:cNvPr id="87043" name="Object 3"/>
          <p:cNvGraphicFramePr>
            <a:graphicFrameLocks noChangeAspect="1"/>
          </p:cNvGraphicFramePr>
          <p:nvPr/>
        </p:nvGraphicFramePr>
        <p:xfrm>
          <a:off x="304800" y="1828800"/>
          <a:ext cx="8344228" cy="1676400"/>
        </p:xfrm>
        <a:graphic>
          <a:graphicData uri="http://schemas.openxmlformats.org/presentationml/2006/ole">
            <p:oleObj spid="_x0000_s802818" name="Equation" r:id="rId3" imgW="2781000" imgH="583920" progId="Equation.DSMT4">
              <p:embed/>
            </p:oleObj>
          </a:graphicData>
        </a:graphic>
      </p:graphicFrame>
      <p:pic>
        <p:nvPicPr>
          <p:cNvPr id="12" name="Picture 3" descr="13_03"/>
          <p:cNvPicPr>
            <a:picLocks noChangeAspect="1" noChangeArrowheads="1"/>
          </p:cNvPicPr>
          <p:nvPr/>
        </p:nvPicPr>
        <p:blipFill>
          <a:blip r:embed="rId4" cstate="print">
            <a:lum bright="-20000" contrast="40000"/>
          </a:blip>
          <a:srcRect/>
          <a:stretch>
            <a:fillRect/>
          </a:stretch>
        </p:blipFill>
        <p:spPr bwMode="auto">
          <a:xfrm>
            <a:off x="1828801" y="3481173"/>
            <a:ext cx="5486400" cy="32149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04800" y="0"/>
            <a:ext cx="8686800" cy="1143000"/>
          </a:xfrm>
          <a:solidFill>
            <a:srgbClr val="C00000"/>
          </a:solidFill>
        </p:spPr>
        <p:txBody>
          <a:bodyPr/>
          <a:lstStyle/>
          <a:p>
            <a:pPr algn="ctr"/>
            <a:r>
              <a:rPr lang="en-US" dirty="0" smtClean="0">
                <a:solidFill>
                  <a:srgbClr val="FFFF00"/>
                </a:solidFill>
              </a:rPr>
              <a:t/>
            </a:r>
            <a:br>
              <a:rPr lang="en-US" dirty="0" smtClean="0">
                <a:solidFill>
                  <a:srgbClr val="FFFF00"/>
                </a:solidFill>
              </a:rPr>
            </a:br>
            <a:r>
              <a:rPr lang="en-US" sz="2800" dirty="0" smtClean="0">
                <a:solidFill>
                  <a:srgbClr val="FFFF00"/>
                </a:solidFill>
              </a:rPr>
              <a:t>5.6.	TRABAJO DE UNA FUERZA CONSTANTE EN MAGNITUD Y DIRECCIÓN</a:t>
            </a:r>
            <a:r>
              <a:rPr lang="en-US" dirty="0" smtClean="0">
                <a:solidFill>
                  <a:srgbClr val="FFFF00"/>
                </a:solidFill>
              </a:rPr>
              <a:t/>
            </a:r>
            <a:br>
              <a:rPr lang="en-US" dirty="0" smtClean="0">
                <a:solidFill>
                  <a:srgbClr val="FFFF00"/>
                </a:solidFill>
              </a:rPr>
            </a:br>
            <a:endParaRPr lang="es-MX" dirty="0"/>
          </a:p>
        </p:txBody>
      </p:sp>
      <p:sp>
        <p:nvSpPr>
          <p:cNvPr id="6" name="5 Marcador de contenido"/>
          <p:cNvSpPr>
            <a:spLocks noGrp="1"/>
          </p:cNvSpPr>
          <p:nvPr>
            <p:ph sz="half" idx="1"/>
          </p:nvPr>
        </p:nvSpPr>
        <p:spPr>
          <a:xfrm>
            <a:off x="381000" y="990600"/>
            <a:ext cx="4648200" cy="5715000"/>
          </a:xfrm>
          <a:solidFill>
            <a:schemeClr val="accent4">
              <a:lumMod val="50000"/>
            </a:schemeClr>
          </a:solidFill>
        </p:spPr>
        <p:txBody>
          <a:bodyPr/>
          <a:lstStyle/>
          <a:p>
            <a:pPr algn="just"/>
            <a:r>
              <a:rPr lang="es-MX" sz="2400" dirty="0" smtClean="0"/>
              <a:t>Cuando un partícula se mueve bajo la acción de una fuerza de magnitud y dirección constante el trabajo será</a:t>
            </a:r>
          </a:p>
          <a:p>
            <a:pPr algn="just"/>
            <a:endParaRPr lang="es-MX" sz="2400" dirty="0" smtClean="0"/>
          </a:p>
          <a:p>
            <a:pPr algn="just"/>
            <a:endParaRPr lang="es-MX" sz="2400" dirty="0" smtClean="0"/>
          </a:p>
          <a:p>
            <a:pPr algn="just"/>
            <a:endParaRPr lang="es-MX" dirty="0" smtClean="0"/>
          </a:p>
          <a:p>
            <a:pPr algn="just"/>
            <a:r>
              <a:rPr lang="es-MX" sz="2400" dirty="0" smtClean="0"/>
              <a:t>La ecuación indica que si la fuerza es constante en magnitud y dirección el trabajo es independiente de la trayectoria seguida</a:t>
            </a:r>
            <a:endParaRPr lang="es-MX" sz="2400" dirty="0"/>
          </a:p>
        </p:txBody>
      </p:sp>
      <p:sp>
        <p:nvSpPr>
          <p:cNvPr id="7" name="6 Marcador de contenido"/>
          <p:cNvSpPr>
            <a:spLocks noGrp="1"/>
          </p:cNvSpPr>
          <p:nvPr>
            <p:ph sz="half" idx="2"/>
          </p:nvPr>
        </p:nvSpPr>
        <p:spPr>
          <a:xfrm>
            <a:off x="5029200" y="1143000"/>
            <a:ext cx="3886200" cy="5562600"/>
          </a:xfrm>
        </p:spPr>
        <p:txBody>
          <a:bodyPr/>
          <a:lstStyle/>
          <a:p>
            <a:endParaRPr lang="es-MX" dirty="0"/>
          </a:p>
        </p:txBody>
      </p:sp>
      <p:graphicFrame>
        <p:nvGraphicFramePr>
          <p:cNvPr id="881667" name="Object 3"/>
          <p:cNvGraphicFramePr>
            <a:graphicFrameLocks noChangeAspect="1"/>
          </p:cNvGraphicFramePr>
          <p:nvPr/>
        </p:nvGraphicFramePr>
        <p:xfrm>
          <a:off x="381000" y="2743200"/>
          <a:ext cx="4628322" cy="1676400"/>
        </p:xfrm>
        <a:graphic>
          <a:graphicData uri="http://schemas.openxmlformats.org/presentationml/2006/ole">
            <p:oleObj spid="_x0000_s881667" name="Equation" r:id="rId3" imgW="1612800" imgH="583920" progId="Equation.DSMT4">
              <p:embed/>
            </p:oleObj>
          </a:graphicData>
        </a:graphic>
      </p:graphicFrame>
      <p:pic>
        <p:nvPicPr>
          <p:cNvPr id="881668" name="Picture 4"/>
          <p:cNvPicPr>
            <a:picLocks noChangeAspect="1" noChangeArrowheads="1"/>
          </p:cNvPicPr>
          <p:nvPr/>
        </p:nvPicPr>
        <p:blipFill>
          <a:blip r:embed="rId4" cstate="print">
            <a:lum bright="-20000" contrast="40000"/>
          </a:blip>
          <a:srcRect/>
          <a:stretch>
            <a:fillRect/>
          </a:stretch>
        </p:blipFill>
        <p:spPr bwMode="auto">
          <a:xfrm>
            <a:off x="5105400" y="2209800"/>
            <a:ext cx="3705225" cy="3343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09600" y="228600"/>
            <a:ext cx="8391556" cy="485756"/>
          </a:xfrm>
          <a:solidFill>
            <a:srgbClr val="FF0000"/>
          </a:solidFill>
        </p:spPr>
        <p:txBody>
          <a:bodyPr/>
          <a:lstStyle/>
          <a:p>
            <a:pPr algn="ctr"/>
            <a:r>
              <a:rPr lang="en-US" sz="2800" dirty="0" smtClean="0">
                <a:solidFill>
                  <a:srgbClr val="FFFF00"/>
                </a:solidFill>
              </a:rPr>
              <a:t/>
            </a:r>
            <a:br>
              <a:rPr lang="en-US" sz="2800" dirty="0" smtClean="0">
                <a:solidFill>
                  <a:srgbClr val="FFFF00"/>
                </a:solidFill>
              </a:rPr>
            </a:br>
            <a:r>
              <a:rPr lang="en-US" sz="2800" dirty="0" smtClean="0">
                <a:solidFill>
                  <a:srgbClr val="FFFF00"/>
                </a:solidFill>
              </a:rPr>
              <a:t>5.7.	</a:t>
            </a:r>
            <a:r>
              <a:rPr lang="en-US" sz="2800" b="1" dirty="0" smtClean="0">
                <a:solidFill>
                  <a:srgbClr val="FFFF00"/>
                </a:solidFill>
              </a:rPr>
              <a:t>TRABAJO DE LA FUERZA DE GRAVEDAD</a:t>
            </a:r>
            <a:r>
              <a:rPr lang="en-US" sz="2800" dirty="0" smtClean="0">
                <a:solidFill>
                  <a:srgbClr val="FFFF00"/>
                </a:solidFill>
              </a:rPr>
              <a:t/>
            </a:r>
            <a:br>
              <a:rPr lang="en-US" sz="2800" dirty="0" smtClean="0">
                <a:solidFill>
                  <a:srgbClr val="FFFF00"/>
                </a:solidFill>
              </a:rPr>
            </a:br>
            <a:endParaRPr lang="es-MX" sz="2800" dirty="0"/>
          </a:p>
        </p:txBody>
      </p:sp>
      <p:sp>
        <p:nvSpPr>
          <p:cNvPr id="9" name="8 Marcador de contenido"/>
          <p:cNvSpPr>
            <a:spLocks noGrp="1"/>
          </p:cNvSpPr>
          <p:nvPr>
            <p:ph idx="1"/>
          </p:nvPr>
        </p:nvSpPr>
        <p:spPr>
          <a:xfrm>
            <a:off x="214282" y="857232"/>
            <a:ext cx="8786874" cy="5786478"/>
          </a:xfrm>
          <a:solidFill>
            <a:schemeClr val="accent4">
              <a:lumMod val="50000"/>
            </a:schemeClr>
          </a:solidFill>
        </p:spPr>
        <p:txBody>
          <a:bodyPr/>
          <a:lstStyle/>
          <a:p>
            <a:pPr algn="just"/>
            <a:r>
              <a:rPr lang="es-MX" sz="2800" dirty="0" smtClean="0">
                <a:latin typeface="Arial Narrow" pitchFamily="34" charset="0"/>
              </a:rPr>
              <a:t>El trabajo realizado por una la fuerza de gravedad (peso) cuando un cuerpo se mueve como se ve en la figura es </a:t>
            </a:r>
            <a:endParaRPr lang="es-MX" sz="2800" dirty="0">
              <a:latin typeface="Arial Narrow" pitchFamily="34" charset="0"/>
            </a:endParaRPr>
          </a:p>
        </p:txBody>
      </p:sp>
      <p:pic>
        <p:nvPicPr>
          <p:cNvPr id="6" name="Picture 3" descr="13_04"/>
          <p:cNvPicPr>
            <a:picLocks noChangeAspect="1" noChangeArrowheads="1"/>
          </p:cNvPicPr>
          <p:nvPr/>
        </p:nvPicPr>
        <p:blipFill>
          <a:blip r:embed="rId3" cstate="print">
            <a:lum bright="-20000" contrast="40000"/>
          </a:blip>
          <a:srcRect/>
          <a:stretch>
            <a:fillRect/>
          </a:stretch>
        </p:blipFill>
        <p:spPr bwMode="auto">
          <a:xfrm>
            <a:off x="214282" y="2143116"/>
            <a:ext cx="3810000" cy="3559175"/>
          </a:xfrm>
          <a:prstGeom prst="rect">
            <a:avLst/>
          </a:prstGeom>
          <a:noFill/>
          <a:ln w="9525">
            <a:noFill/>
            <a:miter lim="800000"/>
            <a:headEnd/>
            <a:tailEnd/>
          </a:ln>
        </p:spPr>
      </p:pic>
      <p:graphicFrame>
        <p:nvGraphicFramePr>
          <p:cNvPr id="88067" name="Object 5"/>
          <p:cNvGraphicFramePr>
            <a:graphicFrameLocks noChangeAspect="1"/>
          </p:cNvGraphicFramePr>
          <p:nvPr/>
        </p:nvGraphicFramePr>
        <p:xfrm>
          <a:off x="4038600" y="2089150"/>
          <a:ext cx="4889500" cy="2033588"/>
        </p:xfrm>
        <a:graphic>
          <a:graphicData uri="http://schemas.openxmlformats.org/presentationml/2006/ole">
            <p:oleObj spid="_x0000_s803842" name="Equation" r:id="rId4" imgW="1917360" imgH="838080" progId="Equation.DSMT4">
              <p:embed/>
            </p:oleObj>
          </a:graphicData>
        </a:graphic>
      </p:graphicFrame>
      <p:sp>
        <p:nvSpPr>
          <p:cNvPr id="8" name="7 Rectángulo"/>
          <p:cNvSpPr/>
          <p:nvPr/>
        </p:nvSpPr>
        <p:spPr bwMode="auto">
          <a:xfrm>
            <a:off x="4071934" y="4500570"/>
            <a:ext cx="4857784" cy="1285884"/>
          </a:xfrm>
          <a:prstGeom prst="rect">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1" lang="es-MX" sz="2400" b="0" i="0" u="none" strike="noStrike" cap="none" normalizeH="0" baseline="0" dirty="0" smtClean="0">
                <a:ln>
                  <a:noFill/>
                </a:ln>
                <a:solidFill>
                  <a:schemeClr val="tx1"/>
                </a:solidFill>
                <a:effectLst/>
                <a:latin typeface="Arial Narrow" pitchFamily="34" charset="0"/>
              </a:rPr>
              <a:t>El trabajo del peso se obtiene multiplicando el peso W del cuerpo por el desplazamiento vertical </a:t>
            </a:r>
            <a:r>
              <a:rPr kumimoji="1" lang="es-MX" sz="2400" b="0" i="0" u="none" strike="noStrike" cap="none" normalizeH="0" baseline="0" dirty="0" smtClean="0">
                <a:ln>
                  <a:noFill/>
                </a:ln>
                <a:solidFill>
                  <a:schemeClr val="tx1"/>
                </a:solidFill>
                <a:effectLst/>
                <a:latin typeface="Arial Narrow" pitchFamily="34" charset="0"/>
                <a:sym typeface="Symbol"/>
              </a:rPr>
              <a:t>y.</a:t>
            </a:r>
          </a:p>
          <a:p>
            <a:pPr marL="0" marR="0" indent="0" algn="l" defTabSz="914400" rtl="0" eaLnBrk="1" fontAlgn="base" latinLnBrk="0" hangingPunct="1">
              <a:lnSpc>
                <a:spcPct val="100000"/>
              </a:lnSpc>
              <a:spcBef>
                <a:spcPct val="0"/>
              </a:spcBef>
              <a:spcAft>
                <a:spcPct val="0"/>
              </a:spcAft>
              <a:buClrTx/>
              <a:buSzTx/>
              <a:buFont typeface="Wingdings" pitchFamily="2" charset="2"/>
              <a:buChar char="Ø"/>
              <a:tabLst/>
            </a:pPr>
            <a:endParaRPr lang="es-MX" sz="2400" dirty="0">
              <a:latin typeface="Arial Narrow" pitchFamily="34" charset="0"/>
              <a:sym typeface="Symbol"/>
            </a:endParaRPr>
          </a:p>
        </p:txBody>
      </p:sp>
      <p:sp>
        <p:nvSpPr>
          <p:cNvPr id="10" name="9 Rectángulo"/>
          <p:cNvSpPr/>
          <p:nvPr/>
        </p:nvSpPr>
        <p:spPr bwMode="auto">
          <a:xfrm>
            <a:off x="357158" y="5857892"/>
            <a:ext cx="8358246" cy="857256"/>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buFont typeface="Wingdings" pitchFamily="2" charset="2"/>
              <a:buChar char="Ø"/>
            </a:pPr>
            <a:r>
              <a:rPr lang="es-MX" sz="2800" dirty="0" smtClean="0">
                <a:latin typeface="Arial Narrow" pitchFamily="34" charset="0"/>
                <a:sym typeface="Symbol"/>
              </a:rPr>
              <a:t>       El </a:t>
            </a:r>
            <a:r>
              <a:rPr lang="es-MX" sz="2800" dirty="0">
                <a:latin typeface="Arial Narrow" pitchFamily="34" charset="0"/>
                <a:sym typeface="Symbol"/>
              </a:rPr>
              <a:t>trabajo del peso es positivo cuando y &lt; 0 es decir </a:t>
            </a:r>
            <a:r>
              <a:rPr lang="es-MX" sz="2800" dirty="0" smtClean="0">
                <a:latin typeface="Arial Narrow" pitchFamily="34" charset="0"/>
                <a:sym typeface="Symbol"/>
              </a:rPr>
              <a:t>	cuando </a:t>
            </a:r>
            <a:r>
              <a:rPr lang="es-MX" sz="2800" dirty="0">
                <a:latin typeface="Arial Narrow" pitchFamily="34" charset="0"/>
                <a:sym typeface="Symbol"/>
              </a:rPr>
              <a:t>el cuerpo desciende</a:t>
            </a:r>
            <a:endParaRPr lang="es-MX" sz="2800" dirty="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14282" y="0"/>
            <a:ext cx="8715436" cy="642942"/>
          </a:xfrm>
          <a:solidFill>
            <a:srgbClr val="0070C0"/>
          </a:solidFill>
        </p:spPr>
        <p:txBody>
          <a:bodyPr/>
          <a:lstStyle/>
          <a:p>
            <a:pPr algn="ctr"/>
            <a:r>
              <a:rPr lang="en-US" sz="3200" b="1" dirty="0" smtClean="0">
                <a:solidFill>
                  <a:srgbClr val="FFFF00"/>
                </a:solidFill>
              </a:rPr>
              <a:t>5.8.	TRABAJO DE LA FUERZA ELASTICA</a:t>
            </a:r>
            <a:endParaRPr lang="es-MX" sz="3200" b="1" dirty="0"/>
          </a:p>
        </p:txBody>
      </p:sp>
      <p:sp>
        <p:nvSpPr>
          <p:cNvPr id="5" name="4 Marcador de contenido"/>
          <p:cNvSpPr>
            <a:spLocks noGrp="1"/>
          </p:cNvSpPr>
          <p:nvPr>
            <p:ph sz="half" idx="1"/>
          </p:nvPr>
        </p:nvSpPr>
        <p:spPr>
          <a:xfrm>
            <a:off x="142844" y="785794"/>
            <a:ext cx="2857520" cy="5857916"/>
          </a:xfrm>
        </p:spPr>
        <p:txBody>
          <a:bodyPr/>
          <a:lstStyle/>
          <a:p>
            <a:endParaRPr lang="es-MX" dirty="0"/>
          </a:p>
        </p:txBody>
      </p:sp>
      <p:sp>
        <p:nvSpPr>
          <p:cNvPr id="6" name="5 Marcador de contenido"/>
          <p:cNvSpPr>
            <a:spLocks noGrp="1"/>
          </p:cNvSpPr>
          <p:nvPr>
            <p:ph sz="half" idx="2"/>
          </p:nvPr>
        </p:nvSpPr>
        <p:spPr>
          <a:xfrm>
            <a:off x="3048000" y="609600"/>
            <a:ext cx="5943600" cy="6248400"/>
          </a:xfrm>
          <a:solidFill>
            <a:schemeClr val="accent4">
              <a:lumMod val="50000"/>
            </a:schemeClr>
          </a:solidFill>
        </p:spPr>
        <p:txBody>
          <a:bodyPr/>
          <a:lstStyle/>
          <a:p>
            <a:pPr algn="just"/>
            <a:r>
              <a:rPr lang="es-MX" sz="2400" dirty="0" smtClean="0">
                <a:latin typeface="Arial Narrow" pitchFamily="34" charset="0"/>
              </a:rPr>
              <a:t>La magnitud de la fuera ejercida por un resorte es proporcional a la deformación esto es</a:t>
            </a:r>
          </a:p>
          <a:p>
            <a:endParaRPr lang="es-MX" sz="2400" dirty="0" smtClean="0">
              <a:latin typeface="Arial Narrow" pitchFamily="34" charset="0"/>
            </a:endParaRPr>
          </a:p>
          <a:p>
            <a:r>
              <a:rPr lang="es-MX" sz="2400" dirty="0" smtClean="0">
                <a:latin typeface="Arial Narrow" pitchFamily="34" charset="0"/>
              </a:rPr>
              <a:t>El trabajo hecho por la fuerza elástica será</a:t>
            </a:r>
          </a:p>
          <a:p>
            <a:endParaRPr lang="es-MX" sz="2400" dirty="0" smtClean="0">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a:p>
            <a:pPr algn="just"/>
            <a:r>
              <a:rPr lang="es-MX" sz="2400" dirty="0" smtClean="0">
                <a:latin typeface="Arial Narrow" pitchFamily="34" charset="0"/>
              </a:rPr>
              <a:t>El trabajo es positivo cuando el cuerpo se encuentra regresando a la posición de equilibrio.</a:t>
            </a:r>
          </a:p>
          <a:p>
            <a:pPr algn="just"/>
            <a:r>
              <a:rPr lang="es-MX" sz="2400" dirty="0" smtClean="0">
                <a:latin typeface="Arial Narrow" pitchFamily="34" charset="0"/>
              </a:rPr>
              <a:t>El trabajo se define como el negativo del área bajo la grafica fuerza- deformación</a:t>
            </a:r>
          </a:p>
          <a:p>
            <a:pPr>
              <a:buNone/>
            </a:pPr>
            <a:endParaRPr lang="es-MX" sz="2400" dirty="0" smtClean="0">
              <a:latin typeface="Arial Narrow" pitchFamily="34" charset="0"/>
            </a:endParaRPr>
          </a:p>
          <a:p>
            <a:endParaRPr lang="es-MX" sz="2400" dirty="0" smtClean="0">
              <a:latin typeface="Arial Narrow" pitchFamily="34" charset="0"/>
            </a:endParaRPr>
          </a:p>
          <a:p>
            <a:endParaRPr lang="es-MX" sz="2400" dirty="0">
              <a:latin typeface="Arial Narrow" pitchFamily="34" charset="0"/>
            </a:endParaRPr>
          </a:p>
        </p:txBody>
      </p:sp>
      <p:pic>
        <p:nvPicPr>
          <p:cNvPr id="7" name="Picture 3" descr="13_05"/>
          <p:cNvPicPr>
            <a:picLocks noChangeAspect="1" noChangeArrowheads="1"/>
          </p:cNvPicPr>
          <p:nvPr/>
        </p:nvPicPr>
        <p:blipFill>
          <a:blip r:embed="rId3" cstate="print">
            <a:lum bright="-20000" contrast="40000"/>
          </a:blip>
          <a:srcRect/>
          <a:stretch>
            <a:fillRect/>
          </a:stretch>
        </p:blipFill>
        <p:spPr bwMode="auto">
          <a:xfrm>
            <a:off x="152400" y="762000"/>
            <a:ext cx="2819400" cy="6040008"/>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3733800" y="1219200"/>
          <a:ext cx="5056187" cy="979487"/>
        </p:xfrm>
        <a:graphic>
          <a:graphicData uri="http://schemas.openxmlformats.org/presentationml/2006/ole">
            <p:oleObj spid="_x0000_s804866" name="Equation" r:id="rId4" imgW="2489040" imgH="482400" progId="Equation.DSMT4">
              <p:embed/>
            </p:oleObj>
          </a:graphicData>
        </a:graphic>
      </p:graphicFrame>
      <p:graphicFrame>
        <p:nvGraphicFramePr>
          <p:cNvPr id="9" name="Object 9"/>
          <p:cNvGraphicFramePr>
            <a:graphicFrameLocks noChangeAspect="1"/>
          </p:cNvGraphicFramePr>
          <p:nvPr/>
        </p:nvGraphicFramePr>
        <p:xfrm>
          <a:off x="3657600" y="2590800"/>
          <a:ext cx="4800600" cy="1961985"/>
        </p:xfrm>
        <a:graphic>
          <a:graphicData uri="http://schemas.openxmlformats.org/presentationml/2006/ole">
            <p:oleObj spid="_x0000_s804867" name="Equation" r:id="rId5" imgW="1866600" imgH="761760" progId="Equation.DSMT4">
              <p:embed/>
            </p:oleObj>
          </a:graphicData>
        </a:graphic>
      </p:graphicFrame>
      <p:graphicFrame>
        <p:nvGraphicFramePr>
          <p:cNvPr id="10" name="Object 12"/>
          <p:cNvGraphicFramePr>
            <a:graphicFrameLocks noChangeAspect="1"/>
          </p:cNvGraphicFramePr>
          <p:nvPr/>
        </p:nvGraphicFramePr>
        <p:xfrm>
          <a:off x="4191000" y="6096000"/>
          <a:ext cx="3471386" cy="625475"/>
        </p:xfrm>
        <a:graphic>
          <a:graphicData uri="http://schemas.openxmlformats.org/presentationml/2006/ole">
            <p:oleObj spid="_x0000_s804868" name="Equation" r:id="rId6" imgW="1409400" imgH="2538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90600" y="0"/>
            <a:ext cx="7939118" cy="642942"/>
          </a:xfrm>
          <a:solidFill>
            <a:srgbClr val="FF0000"/>
          </a:solidFill>
        </p:spPr>
        <p:txBody>
          <a:bodyPr/>
          <a:lstStyle/>
          <a:p>
            <a:r>
              <a:rPr lang="en-US" sz="2800" dirty="0" smtClean="0">
                <a:solidFill>
                  <a:srgbClr val="FFFF00"/>
                </a:solidFill>
                <a:effectLst>
                  <a:outerShdw blurRad="38100" dist="38100" dir="2700000" algn="tl">
                    <a:srgbClr val="000000">
                      <a:alpha val="43137"/>
                    </a:srgbClr>
                  </a:outerShdw>
                </a:effectLst>
              </a:rPr>
              <a:t>5.9.	TRABAJO DE LA FUERZA GRAVITACIONAL</a:t>
            </a:r>
            <a:endParaRPr lang="es-MX" sz="2800" dirty="0">
              <a:effectLst>
                <a:outerShdw blurRad="38100" dist="38100" dir="2700000" algn="tl">
                  <a:srgbClr val="000000">
                    <a:alpha val="43137"/>
                  </a:srgbClr>
                </a:outerShdw>
              </a:effectLst>
            </a:endParaRPr>
          </a:p>
        </p:txBody>
      </p:sp>
      <p:sp>
        <p:nvSpPr>
          <p:cNvPr id="5" name="4 Marcador de contenido"/>
          <p:cNvSpPr>
            <a:spLocks noGrp="1"/>
          </p:cNvSpPr>
          <p:nvPr>
            <p:ph sz="half" idx="1"/>
          </p:nvPr>
        </p:nvSpPr>
        <p:spPr>
          <a:xfrm>
            <a:off x="142844" y="785794"/>
            <a:ext cx="3571900" cy="5857916"/>
          </a:xfrm>
        </p:spPr>
        <p:txBody>
          <a:bodyPr/>
          <a:lstStyle/>
          <a:p>
            <a:endParaRPr lang="es-MX" dirty="0"/>
          </a:p>
        </p:txBody>
      </p:sp>
      <p:sp>
        <p:nvSpPr>
          <p:cNvPr id="6" name="5 Marcador de contenido"/>
          <p:cNvSpPr>
            <a:spLocks noGrp="1"/>
          </p:cNvSpPr>
          <p:nvPr>
            <p:ph sz="half" idx="2"/>
          </p:nvPr>
        </p:nvSpPr>
        <p:spPr>
          <a:xfrm>
            <a:off x="3786182" y="571480"/>
            <a:ext cx="5214974" cy="6286520"/>
          </a:xfrm>
          <a:solidFill>
            <a:schemeClr val="accent5">
              <a:lumMod val="50000"/>
            </a:schemeClr>
          </a:solidFill>
        </p:spPr>
        <p:txBody>
          <a:bodyPr/>
          <a:lstStyle/>
          <a:p>
            <a:pPr algn="just"/>
            <a:r>
              <a:rPr lang="es-MX" sz="2400" dirty="0" smtClean="0">
                <a:latin typeface="Arial Narrow" pitchFamily="34" charset="0"/>
              </a:rPr>
              <a:t>Consideremos una partícula de masa m (luna) que se mueve alrededor de una partícula de masa M (tierra).</a:t>
            </a:r>
          </a:p>
          <a:p>
            <a:pPr algn="just"/>
            <a:r>
              <a:rPr lang="es-MX" sz="2400" dirty="0" smtClean="0">
                <a:latin typeface="Arial Narrow" pitchFamily="34" charset="0"/>
              </a:rPr>
              <a:t>La fuerza gravitacional está dada por</a:t>
            </a:r>
          </a:p>
          <a:p>
            <a:pPr algn="just"/>
            <a:endParaRPr lang="es-MX" sz="2400" dirty="0" smtClean="0">
              <a:latin typeface="Arial Narrow" pitchFamily="34" charset="0"/>
            </a:endParaRPr>
          </a:p>
          <a:p>
            <a:pPr algn="just"/>
            <a:r>
              <a:rPr lang="es-MX" sz="2400" dirty="0" smtClean="0">
                <a:latin typeface="Arial Narrow" pitchFamily="34" charset="0"/>
              </a:rPr>
              <a:t>El trabajo hecho por esta fuerza es  </a:t>
            </a:r>
            <a:endParaRPr lang="es-MX" sz="2400" dirty="0">
              <a:latin typeface="Arial Narrow" pitchFamily="34" charset="0"/>
            </a:endParaRPr>
          </a:p>
        </p:txBody>
      </p:sp>
      <p:pic>
        <p:nvPicPr>
          <p:cNvPr id="11" name="Picture 3" descr="13_06"/>
          <p:cNvPicPr>
            <a:picLocks noChangeAspect="1" noChangeArrowheads="1"/>
          </p:cNvPicPr>
          <p:nvPr/>
        </p:nvPicPr>
        <p:blipFill>
          <a:blip r:embed="rId3" cstate="print">
            <a:lum bright="-20000" contrast="40000"/>
          </a:blip>
          <a:srcRect/>
          <a:stretch>
            <a:fillRect/>
          </a:stretch>
        </p:blipFill>
        <p:spPr bwMode="auto">
          <a:xfrm>
            <a:off x="142844" y="1285860"/>
            <a:ext cx="3556000" cy="4794250"/>
          </a:xfrm>
          <a:prstGeom prst="rect">
            <a:avLst/>
          </a:prstGeom>
          <a:noFill/>
          <a:ln w="9525">
            <a:noFill/>
            <a:miter lim="800000"/>
            <a:headEnd/>
            <a:tailEnd/>
          </a:ln>
        </p:spPr>
      </p:pic>
      <p:graphicFrame>
        <p:nvGraphicFramePr>
          <p:cNvPr id="90117" name="Object 5"/>
          <p:cNvGraphicFramePr>
            <a:graphicFrameLocks noChangeAspect="1"/>
          </p:cNvGraphicFramePr>
          <p:nvPr/>
        </p:nvGraphicFramePr>
        <p:xfrm>
          <a:off x="4724400" y="2209800"/>
          <a:ext cx="2671762" cy="990600"/>
        </p:xfrm>
        <a:graphic>
          <a:graphicData uri="http://schemas.openxmlformats.org/presentationml/2006/ole">
            <p:oleObj spid="_x0000_s805890" name="Equation" r:id="rId4" imgW="990360" imgH="393480" progId="Equation.DSMT4">
              <p:embed/>
            </p:oleObj>
          </a:graphicData>
        </a:graphic>
      </p:graphicFrame>
      <p:graphicFrame>
        <p:nvGraphicFramePr>
          <p:cNvPr id="90119" name="Object 7"/>
          <p:cNvGraphicFramePr>
            <a:graphicFrameLocks noChangeAspect="1"/>
          </p:cNvGraphicFramePr>
          <p:nvPr/>
        </p:nvGraphicFramePr>
        <p:xfrm>
          <a:off x="4429124" y="3581400"/>
          <a:ext cx="4071966" cy="3207719"/>
        </p:xfrm>
        <a:graphic>
          <a:graphicData uri="http://schemas.openxmlformats.org/presentationml/2006/ole">
            <p:oleObj spid="_x0000_s805891" name="Equation" r:id="rId5" imgW="1981080" imgH="160020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90600" y="0"/>
            <a:ext cx="7739034" cy="642942"/>
          </a:xfrm>
          <a:solidFill>
            <a:srgbClr val="FF0000"/>
          </a:solidFill>
        </p:spPr>
        <p:txBody>
          <a:bodyPr/>
          <a:lstStyle/>
          <a:p>
            <a:r>
              <a:rPr lang="en-US" sz="2800" b="1" dirty="0" smtClean="0">
                <a:solidFill>
                  <a:srgbClr val="FFFF00"/>
                </a:solidFill>
                <a:effectLst>
                  <a:outerShdw blurRad="38100" dist="38100" dir="2700000" algn="tl">
                    <a:srgbClr val="000000">
                      <a:alpha val="43137"/>
                    </a:srgbClr>
                  </a:outerShdw>
                </a:effectLst>
              </a:rPr>
              <a:t>5.10 	FUERZAS QUE NO HACEN TRABAJO</a:t>
            </a:r>
            <a:endParaRPr lang="es-MX" sz="2800" b="1" dirty="0">
              <a:effectLst>
                <a:outerShdw blurRad="38100" dist="38100" dir="2700000" algn="tl">
                  <a:srgbClr val="000000">
                    <a:alpha val="43137"/>
                  </a:srgbClr>
                </a:outerShdw>
              </a:effectLst>
            </a:endParaRPr>
          </a:p>
        </p:txBody>
      </p:sp>
      <p:sp>
        <p:nvSpPr>
          <p:cNvPr id="8" name="7 Marcador de contenido"/>
          <p:cNvSpPr>
            <a:spLocks noGrp="1"/>
          </p:cNvSpPr>
          <p:nvPr>
            <p:ph idx="1"/>
          </p:nvPr>
        </p:nvSpPr>
        <p:spPr>
          <a:xfrm>
            <a:off x="214282" y="642918"/>
            <a:ext cx="8786874" cy="5929354"/>
          </a:xfrm>
          <a:solidFill>
            <a:schemeClr val="accent4">
              <a:lumMod val="50000"/>
            </a:schemeClr>
          </a:solidFill>
        </p:spPr>
        <p:txBody>
          <a:bodyPr/>
          <a:lstStyle/>
          <a:p>
            <a:pPr algn="just"/>
            <a:r>
              <a:rPr lang="es-MX" sz="2400" dirty="0" smtClean="0">
                <a:latin typeface="Arial Narrow" pitchFamily="34" charset="0"/>
              </a:rPr>
              <a:t>En cinética de partículas existen un conjunto de fuerza que no hacen trabajo. Serán fuerzas aplicadas a un punto fijo (</a:t>
            </a:r>
            <a:r>
              <a:rPr lang="es-MX" sz="2400" i="1" dirty="0" err="1" smtClean="0">
                <a:solidFill>
                  <a:srgbClr val="FFFF00"/>
                </a:solidFill>
                <a:latin typeface="Arial Narrow" pitchFamily="34" charset="0"/>
              </a:rPr>
              <a:t>ds</a:t>
            </a:r>
            <a:r>
              <a:rPr lang="es-MX" sz="2400" i="1" dirty="0" smtClean="0">
                <a:solidFill>
                  <a:srgbClr val="FFFF00"/>
                </a:solidFill>
                <a:latin typeface="Arial Narrow" pitchFamily="34" charset="0"/>
              </a:rPr>
              <a:t> = 0</a:t>
            </a:r>
            <a:r>
              <a:rPr lang="es-MX" sz="2400" dirty="0" smtClean="0">
                <a:latin typeface="Arial Narrow" pitchFamily="34" charset="0"/>
              </a:rPr>
              <a:t>) o fuerzas perpendiculares al movimiento (</a:t>
            </a:r>
            <a:r>
              <a:rPr lang="es-MX" sz="2400" dirty="0" err="1" smtClean="0">
                <a:solidFill>
                  <a:srgbClr val="FFFF00"/>
                </a:solidFill>
                <a:latin typeface="Arial Narrow" pitchFamily="34" charset="0"/>
              </a:rPr>
              <a:t>cos</a:t>
            </a:r>
            <a:r>
              <a:rPr lang="es-MX" sz="2400" dirty="0" smtClean="0">
                <a:solidFill>
                  <a:srgbClr val="FFFF00"/>
                </a:solidFill>
                <a:latin typeface="Arial Narrow" pitchFamily="34" charset="0"/>
              </a:rPr>
              <a:t> </a:t>
            </a:r>
            <a:r>
              <a:rPr lang="es-MX" sz="2400" dirty="0" smtClean="0">
                <a:solidFill>
                  <a:srgbClr val="FFFF00"/>
                </a:solidFill>
                <a:latin typeface="Arial Narrow" pitchFamily="34" charset="0"/>
                <a:sym typeface="Symbol"/>
              </a:rPr>
              <a:t> =0</a:t>
            </a:r>
            <a:r>
              <a:rPr lang="es-MX" sz="2400" dirty="0" smtClean="0">
                <a:latin typeface="Arial Narrow" pitchFamily="34" charset="0"/>
                <a:sym typeface="Symbol"/>
              </a:rPr>
              <a:t>). </a:t>
            </a:r>
            <a:r>
              <a:rPr lang="es-MX" sz="2400" dirty="0" err="1" smtClean="0">
                <a:latin typeface="Arial Narrow" pitchFamily="34" charset="0"/>
                <a:sym typeface="Symbol"/>
              </a:rPr>
              <a:t>Ejem</a:t>
            </a:r>
            <a:r>
              <a:rPr lang="es-MX" sz="2400" dirty="0" smtClean="0">
                <a:latin typeface="Arial Narrow" pitchFamily="34" charset="0"/>
                <a:sym typeface="Symbol"/>
              </a:rPr>
              <a:t>: reacciones en un pasador liso cuando el cuerpo gira; reacción del piso sobre la llanta de un auto cuando este se mueve sobre él y el peso de un cuerpo cuando este se mueve horizontalmente</a:t>
            </a:r>
            <a:endParaRPr lang="es-MX" sz="2400" dirty="0">
              <a:latin typeface="Arial Narrow" pitchFamily="34" charset="0"/>
            </a:endParaRPr>
          </a:p>
        </p:txBody>
      </p:sp>
      <p:pic>
        <p:nvPicPr>
          <p:cNvPr id="14" name="Picture 4" descr="AACDGZV0001"/>
          <p:cNvPicPr>
            <a:picLocks noChangeAspect="1" noChangeArrowheads="1"/>
          </p:cNvPicPr>
          <p:nvPr/>
        </p:nvPicPr>
        <p:blipFill>
          <a:blip r:embed="rId2" cstate="print">
            <a:lum bright="-20000" contrast="40000"/>
          </a:blip>
          <a:srcRect/>
          <a:stretch>
            <a:fillRect/>
          </a:stretch>
        </p:blipFill>
        <p:spPr bwMode="auto">
          <a:xfrm>
            <a:off x="214282" y="3071810"/>
            <a:ext cx="1811338" cy="3157538"/>
          </a:xfrm>
          <a:prstGeom prst="rect">
            <a:avLst/>
          </a:prstGeom>
          <a:noFill/>
          <a:ln w="9525">
            <a:noFill/>
            <a:miter lim="800000"/>
            <a:headEnd/>
            <a:tailEnd/>
          </a:ln>
        </p:spPr>
      </p:pic>
      <p:pic>
        <p:nvPicPr>
          <p:cNvPr id="15" name="Picture 2" descr="AACDGZW0001"/>
          <p:cNvPicPr>
            <a:picLocks noChangeAspect="1" noChangeArrowheads="1"/>
          </p:cNvPicPr>
          <p:nvPr/>
        </p:nvPicPr>
        <p:blipFill>
          <a:blip r:embed="rId3" cstate="print">
            <a:lum bright="-20000" contrast="40000"/>
          </a:blip>
          <a:srcRect/>
          <a:stretch>
            <a:fillRect/>
          </a:stretch>
        </p:blipFill>
        <p:spPr bwMode="auto">
          <a:xfrm>
            <a:off x="2214546" y="3071810"/>
            <a:ext cx="2456312" cy="3573484"/>
          </a:xfrm>
          <a:prstGeom prst="rect">
            <a:avLst/>
          </a:prstGeom>
          <a:noFill/>
          <a:ln w="9525">
            <a:noFill/>
            <a:miter lim="800000"/>
            <a:headEnd/>
            <a:tailEnd/>
          </a:ln>
        </p:spPr>
      </p:pic>
      <p:pic>
        <p:nvPicPr>
          <p:cNvPr id="16" name="Picture 4" descr="AACDGZC0001"/>
          <p:cNvPicPr>
            <a:picLocks noChangeAspect="1" noChangeArrowheads="1"/>
          </p:cNvPicPr>
          <p:nvPr/>
        </p:nvPicPr>
        <p:blipFill>
          <a:blip r:embed="rId4" cstate="print">
            <a:lum bright="-20000" contrast="40000"/>
          </a:blip>
          <a:srcRect b="65352"/>
          <a:stretch>
            <a:fillRect/>
          </a:stretch>
        </p:blipFill>
        <p:spPr bwMode="auto">
          <a:xfrm>
            <a:off x="4786314" y="2857497"/>
            <a:ext cx="4143404" cy="1752312"/>
          </a:xfrm>
          <a:prstGeom prst="rect">
            <a:avLst/>
          </a:prstGeom>
          <a:noFill/>
          <a:ln w="9525">
            <a:noFill/>
            <a:miter lim="800000"/>
            <a:headEnd/>
            <a:tailEnd/>
          </a:ln>
        </p:spPr>
      </p:pic>
      <p:pic>
        <p:nvPicPr>
          <p:cNvPr id="17" name="Picture 2" descr="AACDGZD0001"/>
          <p:cNvPicPr>
            <a:picLocks noChangeAspect="1" noChangeArrowheads="1"/>
          </p:cNvPicPr>
          <p:nvPr/>
        </p:nvPicPr>
        <p:blipFill>
          <a:blip r:embed="rId5" cstate="print">
            <a:lum bright="-20000" contrast="40000"/>
          </a:blip>
          <a:srcRect/>
          <a:stretch>
            <a:fillRect/>
          </a:stretch>
        </p:blipFill>
        <p:spPr bwMode="auto">
          <a:xfrm>
            <a:off x="5715008" y="4643446"/>
            <a:ext cx="2319940" cy="19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28600"/>
            <a:ext cx="7696200" cy="990600"/>
          </a:xfrm>
        </p:spPr>
        <p:txBody>
          <a:bodyPr/>
          <a:lstStyle/>
          <a:p>
            <a:pPr algn="ctr"/>
            <a:r>
              <a:rPr lang="es-MX" b="1" dirty="0" smtClean="0">
                <a:solidFill>
                  <a:srgbClr val="FFFF00"/>
                </a:solidFill>
              </a:rPr>
              <a:t>I. OBJETIVOS</a:t>
            </a:r>
            <a:endParaRPr lang="es-MX" b="1" dirty="0">
              <a:solidFill>
                <a:srgbClr val="FFFF00"/>
              </a:solidFill>
            </a:endParaRPr>
          </a:p>
        </p:txBody>
      </p:sp>
      <p:sp>
        <p:nvSpPr>
          <p:cNvPr id="3" name="2 Marcador de contenido"/>
          <p:cNvSpPr>
            <a:spLocks noGrp="1"/>
          </p:cNvSpPr>
          <p:nvPr>
            <p:ph idx="1"/>
          </p:nvPr>
        </p:nvSpPr>
        <p:spPr>
          <a:xfrm>
            <a:off x="609600" y="1295400"/>
            <a:ext cx="8305800" cy="5334000"/>
          </a:xfrm>
        </p:spPr>
        <p:txBody>
          <a:bodyPr/>
          <a:lstStyle/>
          <a:p>
            <a:pPr algn="just"/>
            <a:r>
              <a:rPr lang="es-MX" dirty="0" smtClean="0"/>
              <a:t>Calcular el trabajo de una fuerza</a:t>
            </a:r>
          </a:p>
          <a:p>
            <a:pPr algn="just"/>
            <a:r>
              <a:rPr lang="es-MX" dirty="0" smtClean="0"/>
              <a:t>Aplicar  el principio trabajo – energía cinética a una partícula o a un sistema de partículas.</a:t>
            </a:r>
          </a:p>
          <a:p>
            <a:pPr algn="just"/>
            <a:r>
              <a:rPr lang="es-MX" dirty="0" smtClean="0"/>
              <a:t>Diferenciar los diferentes tipos de energía potencial</a:t>
            </a:r>
          </a:p>
          <a:p>
            <a:pPr algn="just"/>
            <a:r>
              <a:rPr lang="es-MX" dirty="0" smtClean="0"/>
              <a:t>Aplicar el principio de conservación de energía a una partícula o un sistema de partículas</a:t>
            </a: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582570"/>
          </a:xfrm>
          <a:solidFill>
            <a:srgbClr val="0070C0"/>
          </a:solidFill>
        </p:spPr>
        <p:txBody>
          <a:bodyPr/>
          <a:lstStyle/>
          <a:p>
            <a:pPr algn="ctr"/>
            <a:r>
              <a:rPr lang="es-MX" sz="3600" dirty="0" smtClean="0">
                <a:solidFill>
                  <a:srgbClr val="FFFF00"/>
                </a:solidFill>
              </a:rPr>
              <a:t/>
            </a:r>
            <a:br>
              <a:rPr lang="es-MX" sz="3600" dirty="0" smtClean="0">
                <a:solidFill>
                  <a:srgbClr val="FFFF00"/>
                </a:solidFill>
              </a:rPr>
            </a:br>
            <a:r>
              <a:rPr lang="es-MX" sz="3600" dirty="0" smtClean="0">
                <a:solidFill>
                  <a:srgbClr val="FFFF00"/>
                </a:solidFill>
              </a:rPr>
              <a:t>VI.	</a:t>
            </a:r>
            <a:r>
              <a:rPr lang="es-MX" sz="3600" b="1" dirty="0" smtClean="0">
                <a:solidFill>
                  <a:srgbClr val="FFFF00"/>
                </a:solidFill>
              </a:rPr>
              <a:t>ENERGÍA CINÉTICA: </a:t>
            </a:r>
            <a:r>
              <a:rPr lang="es-MX" sz="3600" dirty="0" smtClean="0">
                <a:solidFill>
                  <a:srgbClr val="FFFF00"/>
                </a:solidFill>
              </a:rPr>
              <a:t/>
            </a:r>
            <a:br>
              <a:rPr lang="es-MX" sz="3600" dirty="0" smtClean="0">
                <a:solidFill>
                  <a:srgbClr val="FFFF00"/>
                </a:solidFill>
              </a:rPr>
            </a:br>
            <a:endParaRPr lang="es-MX" sz="3600" dirty="0">
              <a:solidFill>
                <a:srgbClr val="FFFF00"/>
              </a:solidFill>
            </a:endParaRPr>
          </a:p>
        </p:txBody>
      </p:sp>
      <p:sp>
        <p:nvSpPr>
          <p:cNvPr id="4" name="3 Marcador de contenido"/>
          <p:cNvSpPr>
            <a:spLocks noGrp="1"/>
          </p:cNvSpPr>
          <p:nvPr>
            <p:ph idx="1"/>
          </p:nvPr>
        </p:nvSpPr>
        <p:spPr>
          <a:xfrm>
            <a:off x="214282" y="642918"/>
            <a:ext cx="8715436" cy="6215082"/>
          </a:xfrm>
          <a:solidFill>
            <a:schemeClr val="bg1">
              <a:lumMod val="75000"/>
            </a:schemeClr>
          </a:solidFill>
        </p:spPr>
        <p:txBody>
          <a:bodyPr/>
          <a:lstStyle/>
          <a:p>
            <a:pPr algn="just"/>
            <a:r>
              <a:rPr lang="es-MX" sz="2400" dirty="0" smtClean="0">
                <a:latin typeface="Arial Narrow" pitchFamily="34" charset="0"/>
              </a:rPr>
              <a:t>Consideremos una partícula de masa m que se mueve en la trayectoria curva bajo la acción de una fuerza resultante F. La segunda ley de Newton en dirección tangencial nos da</a:t>
            </a:r>
          </a:p>
          <a:p>
            <a:pPr algn="just"/>
            <a:endParaRPr lang="es-MX" sz="2400" dirty="0" smtClean="0">
              <a:latin typeface="Arial Narrow" pitchFamily="34" charset="0"/>
            </a:endParaRPr>
          </a:p>
          <a:p>
            <a:pPr algn="just"/>
            <a:endParaRPr lang="es-MX" sz="2400" dirty="0" smtClean="0">
              <a:latin typeface="Arial Narrow" pitchFamily="34" charset="0"/>
            </a:endParaRPr>
          </a:p>
          <a:p>
            <a:pPr algn="just"/>
            <a:r>
              <a:rPr lang="es-MX" sz="2400" dirty="0" smtClean="0">
                <a:latin typeface="Arial Narrow" pitchFamily="34" charset="0"/>
              </a:rPr>
              <a:t>Integrando desde A1 hasta A2 se obtiene</a:t>
            </a:r>
          </a:p>
          <a:p>
            <a:pPr algn="just"/>
            <a:endParaRPr lang="es-MX" sz="2400" dirty="0" smtClean="0">
              <a:latin typeface="Arial Narrow" pitchFamily="34" charset="0"/>
            </a:endParaRPr>
          </a:p>
          <a:p>
            <a:pPr algn="just"/>
            <a:endParaRPr lang="es-MX" sz="2400" dirty="0" smtClean="0">
              <a:latin typeface="Arial Narrow" pitchFamily="34" charset="0"/>
            </a:endParaRPr>
          </a:p>
          <a:p>
            <a:pPr algn="just"/>
            <a:endParaRPr lang="es-MX" sz="2400" dirty="0" smtClean="0">
              <a:latin typeface="Arial Narrow" pitchFamily="34" charset="0"/>
            </a:endParaRPr>
          </a:p>
          <a:p>
            <a:pPr algn="just"/>
            <a:r>
              <a:rPr lang="es-MX" sz="2400" dirty="0" smtClean="0">
                <a:latin typeface="Arial Narrow" pitchFamily="34" charset="0"/>
              </a:rPr>
              <a:t>Es a la cantidad T que se le denomina energía cinética  y está dada por</a:t>
            </a:r>
            <a:endParaRPr lang="es-MX" sz="2400" dirty="0">
              <a:latin typeface="Arial Narrow" pitchFamily="34" charset="0"/>
            </a:endParaRPr>
          </a:p>
        </p:txBody>
      </p:sp>
      <p:pic>
        <p:nvPicPr>
          <p:cNvPr id="6" name="Picture 3" descr="13_07"/>
          <p:cNvPicPr>
            <a:picLocks noChangeAspect="1" noChangeArrowheads="1"/>
          </p:cNvPicPr>
          <p:nvPr/>
        </p:nvPicPr>
        <p:blipFill>
          <a:blip r:embed="rId3" cstate="print">
            <a:lum bright="-20000" contrast="40000"/>
          </a:blip>
          <a:srcRect/>
          <a:stretch>
            <a:fillRect/>
          </a:stretch>
        </p:blipFill>
        <p:spPr bwMode="auto">
          <a:xfrm>
            <a:off x="5500694" y="2643182"/>
            <a:ext cx="3429024" cy="2603687"/>
          </a:xfrm>
          <a:prstGeom prst="rect">
            <a:avLst/>
          </a:prstGeom>
          <a:noFill/>
          <a:ln w="9525">
            <a:noFill/>
            <a:miter lim="800000"/>
            <a:headEnd/>
            <a:tailEnd/>
          </a:ln>
        </p:spPr>
      </p:pic>
      <p:graphicFrame>
        <p:nvGraphicFramePr>
          <p:cNvPr id="7" name="Object 5"/>
          <p:cNvGraphicFramePr>
            <a:graphicFrameLocks noChangeAspect="1"/>
          </p:cNvGraphicFramePr>
          <p:nvPr/>
        </p:nvGraphicFramePr>
        <p:xfrm>
          <a:off x="857224" y="1714488"/>
          <a:ext cx="5357850" cy="1481137"/>
        </p:xfrm>
        <a:graphic>
          <a:graphicData uri="http://schemas.openxmlformats.org/presentationml/2006/ole">
            <p:oleObj spid="_x0000_s806914" name="Equation" r:id="rId4" imgW="2171520" imgH="634680" progId="Equation.DSMT4">
              <p:embed/>
            </p:oleObj>
          </a:graphicData>
        </a:graphic>
      </p:graphicFrame>
      <p:graphicFrame>
        <p:nvGraphicFramePr>
          <p:cNvPr id="8" name="Object 9"/>
          <p:cNvGraphicFramePr>
            <a:graphicFrameLocks noChangeAspect="1"/>
          </p:cNvGraphicFramePr>
          <p:nvPr/>
        </p:nvGraphicFramePr>
        <p:xfrm>
          <a:off x="500034" y="3571876"/>
          <a:ext cx="4857784" cy="1754187"/>
        </p:xfrm>
        <a:graphic>
          <a:graphicData uri="http://schemas.openxmlformats.org/presentationml/2006/ole">
            <p:oleObj spid="_x0000_s806915" name="Equation" r:id="rId5" imgW="1955520" imgH="736560" progId="Equation.DSMT4">
              <p:embed/>
            </p:oleObj>
          </a:graphicData>
        </a:graphic>
      </p:graphicFrame>
      <p:graphicFrame>
        <p:nvGraphicFramePr>
          <p:cNvPr id="92164" name="Object 4"/>
          <p:cNvGraphicFramePr>
            <a:graphicFrameLocks noChangeAspect="1"/>
          </p:cNvGraphicFramePr>
          <p:nvPr/>
        </p:nvGraphicFramePr>
        <p:xfrm>
          <a:off x="3071802" y="5727623"/>
          <a:ext cx="2071702" cy="1129000"/>
        </p:xfrm>
        <a:graphic>
          <a:graphicData uri="http://schemas.openxmlformats.org/presentationml/2006/ole">
            <p:oleObj spid="_x0000_s806916" name="Equation" r:id="rId6" imgW="647640" imgH="39348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0"/>
            <a:ext cx="8153400" cy="923948"/>
          </a:xfrm>
        </p:spPr>
        <p:txBody>
          <a:bodyPr/>
          <a:lstStyle/>
          <a:p>
            <a:pPr algn="ctr"/>
            <a:r>
              <a:rPr lang="es-MX" sz="3600" b="1" dirty="0" smtClean="0">
                <a:solidFill>
                  <a:srgbClr val="FFFF00"/>
                </a:solidFill>
              </a:rPr>
              <a:t>Principio Trabajo- Energía Cinética</a:t>
            </a:r>
            <a:endParaRPr lang="es-MX" sz="3600" b="1" dirty="0">
              <a:solidFill>
                <a:srgbClr val="FFFF00"/>
              </a:solidFill>
            </a:endParaRPr>
          </a:p>
        </p:txBody>
      </p:sp>
      <p:sp>
        <p:nvSpPr>
          <p:cNvPr id="5" name="4 Marcador de contenido"/>
          <p:cNvSpPr>
            <a:spLocks noGrp="1"/>
          </p:cNvSpPr>
          <p:nvPr>
            <p:ph idx="1"/>
          </p:nvPr>
        </p:nvSpPr>
        <p:spPr>
          <a:xfrm>
            <a:off x="228600" y="685800"/>
            <a:ext cx="8624918" cy="6172200"/>
          </a:xfrm>
          <a:solidFill>
            <a:schemeClr val="tx2">
              <a:lumMod val="10000"/>
            </a:schemeClr>
          </a:solidFill>
        </p:spPr>
        <p:txBody>
          <a:bodyPr/>
          <a:lstStyle/>
          <a:p>
            <a:r>
              <a:rPr lang="es-MX" sz="2400" dirty="0" smtClean="0">
                <a:latin typeface="Arial Narrow" pitchFamily="34" charset="0"/>
              </a:rPr>
              <a:t>Expresa la relación entre el trabajo y la energía cinética esto es</a:t>
            </a:r>
          </a:p>
          <a:p>
            <a:endParaRPr lang="es-MX" sz="2400" dirty="0" smtClean="0">
              <a:latin typeface="Arial Narrow" pitchFamily="34" charset="0"/>
            </a:endParaRPr>
          </a:p>
          <a:p>
            <a:pPr algn="just"/>
            <a:r>
              <a:rPr lang="es-MX" sz="2400" dirty="0" smtClean="0">
                <a:latin typeface="Arial Narrow" pitchFamily="34" charset="0"/>
              </a:rPr>
              <a:t>Ecuación que expresa que cuando una partícula se mueve de A</a:t>
            </a:r>
            <a:r>
              <a:rPr lang="es-MX" sz="1600" dirty="0" smtClean="0">
                <a:latin typeface="Arial Narrow" pitchFamily="34" charset="0"/>
              </a:rPr>
              <a:t>1</a:t>
            </a:r>
            <a:r>
              <a:rPr lang="es-MX" sz="2400" dirty="0" smtClean="0">
                <a:latin typeface="Arial Narrow" pitchFamily="34" charset="0"/>
              </a:rPr>
              <a:t> a A</a:t>
            </a:r>
            <a:r>
              <a:rPr lang="es-MX" sz="1600" dirty="0" smtClean="0">
                <a:latin typeface="Arial Narrow" pitchFamily="34" charset="0"/>
              </a:rPr>
              <a:t>2</a:t>
            </a:r>
            <a:r>
              <a:rPr lang="es-MX" sz="2400" dirty="0" smtClean="0">
                <a:latin typeface="Arial Narrow" pitchFamily="34" charset="0"/>
              </a:rPr>
              <a:t> bajo la acción de una fuerza F, </a:t>
            </a:r>
            <a:r>
              <a:rPr lang="es-MX" sz="2400" dirty="0" smtClean="0">
                <a:solidFill>
                  <a:srgbClr val="00FF00"/>
                </a:solidFill>
                <a:latin typeface="Arial Narrow" pitchFamily="34" charset="0"/>
              </a:rPr>
              <a:t>el  trabajo es igual a la variación de la energía cinética</a:t>
            </a:r>
            <a:r>
              <a:rPr lang="es-MX" sz="2400" dirty="0" smtClean="0">
                <a:latin typeface="Arial Narrow" pitchFamily="34" charset="0"/>
              </a:rPr>
              <a:t>. A esta expresión se llama </a:t>
            </a:r>
            <a:r>
              <a:rPr lang="es-MX" sz="2400" b="1" i="1" dirty="0" smtClean="0">
                <a:solidFill>
                  <a:srgbClr val="FFFF00"/>
                </a:solidFill>
                <a:latin typeface="Arial Narrow" pitchFamily="34" charset="0"/>
              </a:rPr>
              <a:t>teorema de las fuerzas vivas</a:t>
            </a:r>
            <a:r>
              <a:rPr lang="es-MX" sz="2400" dirty="0" smtClean="0">
                <a:latin typeface="Arial Narrow" pitchFamily="34" charset="0"/>
              </a:rPr>
              <a:t>. Reordenando la ecuación anterior se tiene</a:t>
            </a:r>
          </a:p>
          <a:p>
            <a:pPr algn="just"/>
            <a:endParaRPr lang="es-MX" sz="2400" dirty="0" smtClean="0">
              <a:latin typeface="Arial Narrow" pitchFamily="34" charset="0"/>
            </a:endParaRPr>
          </a:p>
          <a:p>
            <a:pPr algn="just"/>
            <a:r>
              <a:rPr lang="es-MX" sz="2400" dirty="0" smtClean="0">
                <a:latin typeface="Arial Narrow" pitchFamily="34" charset="0"/>
              </a:rPr>
              <a:t>Es decir la energía cinética en la posición final se obtiene sumando la energía cinética en la posición inicial más el trabajo realizado por la fuerza resultante F.</a:t>
            </a:r>
          </a:p>
          <a:p>
            <a:pPr algn="just"/>
            <a:r>
              <a:rPr lang="es-MX" sz="2400" dirty="0" smtClean="0">
                <a:latin typeface="Arial Narrow" pitchFamily="34" charset="0"/>
              </a:rPr>
              <a:t>La </a:t>
            </a:r>
            <a:r>
              <a:rPr lang="es-MX" sz="2400" b="1" dirty="0" smtClean="0">
                <a:solidFill>
                  <a:srgbClr val="00FF00"/>
                </a:solidFill>
                <a:latin typeface="Arial Narrow" pitchFamily="34" charset="0"/>
              </a:rPr>
              <a:t>energía cinética definida como </a:t>
            </a:r>
            <a:r>
              <a:rPr lang="es-MX" sz="2400" b="1" i="1" dirty="0" smtClean="0">
                <a:solidFill>
                  <a:srgbClr val="00FF00"/>
                </a:solidFill>
                <a:latin typeface="Arial Narrow" pitchFamily="34" charset="0"/>
              </a:rPr>
              <a:t>el </a:t>
            </a:r>
            <a:r>
              <a:rPr lang="es-MX" sz="2400" b="1" i="1" dirty="0" smtClean="0">
                <a:solidFill>
                  <a:srgbClr val="00FF00"/>
                </a:solidFill>
                <a:latin typeface="Arial Narrow" pitchFamily="34" charset="0"/>
                <a:hlinkClick r:id="rId3" action="ppaction://hlinkfile" tooltip="Trabajo (física)"/>
              </a:rPr>
              <a:t>trabajo</a:t>
            </a:r>
            <a:r>
              <a:rPr lang="es-MX" sz="2400" b="1" i="1" dirty="0" smtClean="0">
                <a:solidFill>
                  <a:srgbClr val="00FF00"/>
                </a:solidFill>
                <a:latin typeface="Arial Narrow" pitchFamily="34" charset="0"/>
              </a:rPr>
              <a:t> necesario para acelerar un cuerpo de una masa dada desde el reposo hasta la velocidad que posee. </a:t>
            </a:r>
            <a:r>
              <a:rPr lang="es-MX" sz="2400" b="1" i="1" dirty="0" smtClean="0">
                <a:latin typeface="Arial Narrow" pitchFamily="34" charset="0"/>
              </a:rPr>
              <a:t> </a:t>
            </a:r>
            <a:r>
              <a:rPr lang="es-MX" sz="2400" dirty="0" smtClean="0">
                <a:latin typeface="Arial Narrow" pitchFamily="34" charset="0"/>
              </a:rPr>
              <a:t>Su  unidad SI es el Joule.</a:t>
            </a:r>
            <a:endParaRPr lang="es-MX" sz="2400" dirty="0" smtClean="0">
              <a:solidFill>
                <a:srgbClr val="00FF00"/>
              </a:solidFill>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p:txBody>
      </p:sp>
      <p:graphicFrame>
        <p:nvGraphicFramePr>
          <p:cNvPr id="93188" name="Object 4"/>
          <p:cNvGraphicFramePr>
            <a:graphicFrameLocks noChangeAspect="1"/>
          </p:cNvGraphicFramePr>
          <p:nvPr/>
        </p:nvGraphicFramePr>
        <p:xfrm>
          <a:off x="3429000" y="1295400"/>
          <a:ext cx="2269066" cy="609600"/>
        </p:xfrm>
        <a:graphic>
          <a:graphicData uri="http://schemas.openxmlformats.org/presentationml/2006/ole">
            <p:oleObj spid="_x0000_s807938" name="Equation" r:id="rId4" imgW="850680" imgH="228600" progId="Equation.DSMT4">
              <p:embed/>
            </p:oleObj>
          </a:graphicData>
        </a:graphic>
      </p:graphicFrame>
      <p:graphicFrame>
        <p:nvGraphicFramePr>
          <p:cNvPr id="93189" name="Object 7"/>
          <p:cNvGraphicFramePr>
            <a:graphicFrameLocks noChangeAspect="1"/>
          </p:cNvGraphicFramePr>
          <p:nvPr/>
        </p:nvGraphicFramePr>
        <p:xfrm>
          <a:off x="1447800" y="3276600"/>
          <a:ext cx="6324600" cy="1048775"/>
        </p:xfrm>
        <a:graphic>
          <a:graphicData uri="http://schemas.openxmlformats.org/presentationml/2006/ole">
            <p:oleObj spid="_x0000_s807939" name="Equation" r:id="rId5" imgW="2374560" imgH="39348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71504"/>
          </a:xfrm>
        </p:spPr>
        <p:txBody>
          <a:bodyPr/>
          <a:lstStyle/>
          <a:p>
            <a:pPr algn="ctr"/>
            <a:r>
              <a:rPr lang="es-MX" sz="3600" dirty="0" smtClean="0">
                <a:solidFill>
                  <a:srgbClr val="FFFF00"/>
                </a:solidFill>
              </a:rPr>
              <a:t>VII.	POTENCIA Y EFICIENCIA</a:t>
            </a:r>
            <a:endParaRPr lang="es-MX" sz="3600" dirty="0">
              <a:solidFill>
                <a:srgbClr val="FFFF00"/>
              </a:solidFill>
            </a:endParaRPr>
          </a:p>
        </p:txBody>
      </p:sp>
      <p:sp>
        <p:nvSpPr>
          <p:cNvPr id="5" name="4 Marcador de contenido"/>
          <p:cNvSpPr>
            <a:spLocks noGrp="1"/>
          </p:cNvSpPr>
          <p:nvPr>
            <p:ph sz="half" idx="1"/>
          </p:nvPr>
        </p:nvSpPr>
        <p:spPr>
          <a:xfrm>
            <a:off x="214282" y="785794"/>
            <a:ext cx="4281518" cy="6072206"/>
          </a:xfrm>
          <a:solidFill>
            <a:srgbClr val="002060"/>
          </a:solidFill>
        </p:spPr>
        <p:txBody>
          <a:bodyPr/>
          <a:lstStyle/>
          <a:p>
            <a:pPr algn="just"/>
            <a:r>
              <a:rPr lang="es-MX" sz="2400" dirty="0" smtClean="0">
                <a:latin typeface="Arial Narrow" pitchFamily="34" charset="0"/>
              </a:rPr>
              <a:t>La potencia es el trabajo por unidad de tiempo.</a:t>
            </a:r>
          </a:p>
          <a:p>
            <a:pPr algn="just"/>
            <a:r>
              <a:rPr lang="es-MX" sz="2400" dirty="0" smtClean="0">
                <a:latin typeface="Arial Narrow" pitchFamily="34" charset="0"/>
              </a:rPr>
              <a:t>La potencia es una base del criterio para elegir un motor, sea térmico o eléctrico.</a:t>
            </a:r>
          </a:p>
          <a:p>
            <a:pPr algn="just"/>
            <a:r>
              <a:rPr lang="es-MX" sz="2400" dirty="0" smtClean="0">
                <a:latin typeface="Arial Narrow" pitchFamily="34" charset="0"/>
              </a:rPr>
              <a:t>Para realizar una cantidad de  trabajo dada puede emplearse un motor pequeño o una gran central eléctrica, la diferencia es que el motor más pequeño demora un tiempo más grande que la central eléctrica.</a:t>
            </a:r>
          </a:p>
          <a:p>
            <a:pPr algn="just"/>
            <a:r>
              <a:rPr lang="es-MX" sz="2400" dirty="0" smtClean="0">
                <a:latin typeface="Arial Narrow" pitchFamily="34" charset="0"/>
              </a:rPr>
              <a:t>Si </a:t>
            </a:r>
            <a:r>
              <a:rPr lang="es-MX" sz="2400" dirty="0" smtClean="0">
                <a:latin typeface="Arial Narrow" pitchFamily="34" charset="0"/>
                <a:sym typeface="Symbol"/>
              </a:rPr>
              <a:t>U es el trabajo realizado en un intervalo de tiempo t</a:t>
            </a:r>
            <a:endParaRPr lang="es-MX" sz="2400" dirty="0" smtClean="0">
              <a:latin typeface="Arial Narrow" pitchFamily="34" charset="0"/>
            </a:endParaRPr>
          </a:p>
          <a:p>
            <a:pPr algn="just"/>
            <a:endParaRPr lang="es-MX" sz="2400" dirty="0" smtClean="0">
              <a:latin typeface="Arial Narrow" pitchFamily="34" charset="0"/>
            </a:endParaRPr>
          </a:p>
        </p:txBody>
      </p:sp>
      <p:sp>
        <p:nvSpPr>
          <p:cNvPr id="6" name="5 Marcador de contenido"/>
          <p:cNvSpPr>
            <a:spLocks noGrp="1"/>
          </p:cNvSpPr>
          <p:nvPr>
            <p:ph sz="half" idx="2"/>
          </p:nvPr>
        </p:nvSpPr>
        <p:spPr>
          <a:xfrm>
            <a:off x="4648200" y="685800"/>
            <a:ext cx="4343400" cy="6019800"/>
          </a:xfrm>
          <a:solidFill>
            <a:srgbClr val="5B1315"/>
          </a:solidFill>
        </p:spPr>
        <p:txBody>
          <a:bodyPr/>
          <a:lstStyle/>
          <a:p>
            <a:pPr algn="just"/>
            <a:r>
              <a:rPr lang="es-MX" sz="2400" dirty="0" smtClean="0">
                <a:latin typeface="Arial Narrow" pitchFamily="34" charset="0"/>
              </a:rPr>
              <a:t>La potencia media desarrollada durante ese intervalo d tiempo es</a:t>
            </a:r>
          </a:p>
          <a:p>
            <a:pPr algn="just"/>
            <a:endParaRPr lang="es-MX" sz="2400" dirty="0" smtClean="0">
              <a:latin typeface="Arial Narrow" pitchFamily="34" charset="0"/>
            </a:endParaRPr>
          </a:p>
          <a:p>
            <a:pPr algn="just"/>
            <a:r>
              <a:rPr lang="es-MX" sz="2400" dirty="0" smtClean="0">
                <a:latin typeface="Arial Narrow" pitchFamily="34" charset="0"/>
              </a:rPr>
              <a:t>La potencia instantánea será</a:t>
            </a:r>
          </a:p>
          <a:p>
            <a:pPr algn="just"/>
            <a:endParaRPr lang="es-MX" sz="2400" dirty="0" smtClean="0">
              <a:latin typeface="Arial Narrow" pitchFamily="34" charset="0"/>
            </a:endParaRPr>
          </a:p>
          <a:p>
            <a:pPr algn="just"/>
            <a:endParaRPr lang="es-MX" sz="2400" dirty="0" smtClean="0">
              <a:latin typeface="Arial Narrow" pitchFamily="34" charset="0"/>
            </a:endParaRPr>
          </a:p>
          <a:p>
            <a:pPr algn="just"/>
            <a:r>
              <a:rPr lang="es-MX" sz="2400" dirty="0" smtClean="0">
                <a:latin typeface="Arial Narrow" pitchFamily="34" charset="0"/>
              </a:rPr>
              <a:t>Remplazando </a:t>
            </a:r>
            <a:r>
              <a:rPr lang="es-MX" sz="2400" i="1" dirty="0" err="1" smtClean="0">
                <a:solidFill>
                  <a:srgbClr val="00FF00"/>
                </a:solidFill>
                <a:latin typeface="Arial Narrow" pitchFamily="34" charset="0"/>
              </a:rPr>
              <a:t>dU</a:t>
            </a:r>
            <a:r>
              <a:rPr lang="es-MX" sz="2400" dirty="0" smtClean="0">
                <a:latin typeface="Arial Narrow" pitchFamily="34" charset="0"/>
              </a:rPr>
              <a:t> por el producto escalar </a:t>
            </a:r>
            <a:r>
              <a:rPr lang="es-MX" sz="2400" dirty="0" err="1" smtClean="0">
                <a:solidFill>
                  <a:srgbClr val="00FF00"/>
                </a:solidFill>
                <a:latin typeface="Arial Narrow" pitchFamily="34" charset="0"/>
              </a:rPr>
              <a:t>F.dr</a:t>
            </a:r>
            <a:r>
              <a:rPr lang="es-MX" sz="2400" dirty="0" smtClean="0">
                <a:solidFill>
                  <a:srgbClr val="FFFF00"/>
                </a:solidFill>
                <a:latin typeface="Arial Narrow" pitchFamily="34" charset="0"/>
              </a:rPr>
              <a:t>, </a:t>
            </a:r>
            <a:r>
              <a:rPr lang="es-MX" sz="2400" dirty="0" smtClean="0">
                <a:latin typeface="Arial Narrow" pitchFamily="34" charset="0"/>
              </a:rPr>
              <a:t>se tiene</a:t>
            </a:r>
          </a:p>
          <a:p>
            <a:pPr algn="just"/>
            <a:endParaRPr lang="es-MX" sz="2400" dirty="0" smtClean="0">
              <a:latin typeface="Arial Narrow" pitchFamily="34" charset="0"/>
            </a:endParaRPr>
          </a:p>
          <a:p>
            <a:pPr algn="just"/>
            <a:endParaRPr lang="es-MX" sz="2400" dirty="0" smtClean="0">
              <a:latin typeface="Arial Narrow" pitchFamily="34" charset="0"/>
            </a:endParaRPr>
          </a:p>
          <a:p>
            <a:pPr algn="just"/>
            <a:endParaRPr lang="es-MX" sz="2400" dirty="0" smtClean="0">
              <a:latin typeface="Arial Narrow" pitchFamily="34" charset="0"/>
            </a:endParaRPr>
          </a:p>
          <a:p>
            <a:pPr algn="just"/>
            <a:endParaRPr lang="es-MX" sz="2400" dirty="0">
              <a:latin typeface="Arial Narrow" pitchFamily="34" charset="0"/>
            </a:endParaRPr>
          </a:p>
        </p:txBody>
      </p:sp>
      <p:graphicFrame>
        <p:nvGraphicFramePr>
          <p:cNvPr id="94212" name="Object 4"/>
          <p:cNvGraphicFramePr>
            <a:graphicFrameLocks noChangeAspect="1"/>
          </p:cNvGraphicFramePr>
          <p:nvPr/>
        </p:nvGraphicFramePr>
        <p:xfrm>
          <a:off x="6096000" y="1447800"/>
          <a:ext cx="1428760" cy="942374"/>
        </p:xfrm>
        <a:graphic>
          <a:graphicData uri="http://schemas.openxmlformats.org/presentationml/2006/ole">
            <p:oleObj spid="_x0000_s808962" name="Equation" r:id="rId3" imgW="596880" imgH="393480" progId="Equation.DSMT4">
              <p:embed/>
            </p:oleObj>
          </a:graphicData>
        </a:graphic>
      </p:graphicFrame>
      <p:graphicFrame>
        <p:nvGraphicFramePr>
          <p:cNvPr id="94213" name="Object 5"/>
          <p:cNvGraphicFramePr>
            <a:graphicFrameLocks noChangeAspect="1"/>
          </p:cNvGraphicFramePr>
          <p:nvPr/>
        </p:nvGraphicFramePr>
        <p:xfrm>
          <a:off x="5410200" y="2743200"/>
          <a:ext cx="3000397" cy="1000132"/>
        </p:xfrm>
        <a:graphic>
          <a:graphicData uri="http://schemas.openxmlformats.org/presentationml/2006/ole">
            <p:oleObj spid="_x0000_s808963" name="Equation" r:id="rId4" imgW="1180800" imgH="393480" progId="Equation.DSMT4">
              <p:embed/>
            </p:oleObj>
          </a:graphicData>
        </a:graphic>
      </p:graphicFrame>
      <p:graphicFrame>
        <p:nvGraphicFramePr>
          <p:cNvPr id="94214" name="Object 6"/>
          <p:cNvGraphicFramePr>
            <a:graphicFrameLocks noChangeAspect="1"/>
          </p:cNvGraphicFramePr>
          <p:nvPr/>
        </p:nvGraphicFramePr>
        <p:xfrm>
          <a:off x="5337093" y="4876800"/>
          <a:ext cx="3166091" cy="1820608"/>
        </p:xfrm>
        <a:graphic>
          <a:graphicData uri="http://schemas.openxmlformats.org/presentationml/2006/ole">
            <p:oleObj spid="_x0000_s808964" name="Equation" r:id="rId5" imgW="1104840" imgH="63468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71504"/>
          </a:xfrm>
        </p:spPr>
        <p:txBody>
          <a:bodyPr/>
          <a:lstStyle/>
          <a:p>
            <a:pPr algn="ctr"/>
            <a:r>
              <a:rPr lang="es-MX" sz="3600" b="1" dirty="0" smtClean="0">
                <a:solidFill>
                  <a:srgbClr val="FFFF00"/>
                </a:solidFill>
              </a:rPr>
              <a:t>POTENCIA Y EFICIENCIA</a:t>
            </a:r>
            <a:endParaRPr lang="es-MX" sz="3600" b="1" dirty="0">
              <a:solidFill>
                <a:srgbClr val="FFFF00"/>
              </a:solidFill>
            </a:endParaRPr>
          </a:p>
        </p:txBody>
      </p:sp>
      <p:sp>
        <p:nvSpPr>
          <p:cNvPr id="5" name="4 Marcador de contenido"/>
          <p:cNvSpPr>
            <a:spLocks noGrp="1"/>
          </p:cNvSpPr>
          <p:nvPr>
            <p:ph sz="half" idx="1"/>
          </p:nvPr>
        </p:nvSpPr>
        <p:spPr>
          <a:xfrm>
            <a:off x="214282" y="785794"/>
            <a:ext cx="4281518" cy="5857916"/>
          </a:xfrm>
          <a:solidFill>
            <a:srgbClr val="002060"/>
          </a:solidFill>
        </p:spPr>
        <p:txBody>
          <a:bodyPr/>
          <a:lstStyle/>
          <a:p>
            <a:pPr algn="just"/>
            <a:r>
              <a:rPr lang="es-MX" sz="2400" dirty="0" smtClean="0">
                <a:latin typeface="Arial Narrow" pitchFamily="34" charset="0"/>
              </a:rPr>
              <a:t>Como la potencial es el trabajo por unidad de tiempo sus unidades serán el joule/segundo unidad que se llama Watt (W)</a:t>
            </a:r>
          </a:p>
          <a:p>
            <a:pPr algn="just"/>
            <a:endParaRPr lang="es-MX" sz="2400" dirty="0" smtClean="0">
              <a:latin typeface="Arial Narrow" pitchFamily="34" charset="0"/>
            </a:endParaRPr>
          </a:p>
          <a:p>
            <a:pPr algn="just"/>
            <a:endParaRPr lang="es-MX" sz="2400" dirty="0" smtClean="0">
              <a:latin typeface="Arial Narrow" pitchFamily="34" charset="0"/>
            </a:endParaRPr>
          </a:p>
          <a:p>
            <a:pPr algn="just"/>
            <a:r>
              <a:rPr lang="es-MX" sz="2400" dirty="0" smtClean="0">
                <a:latin typeface="Arial Narrow" pitchFamily="34" charset="0"/>
              </a:rPr>
              <a:t>Existen otros múltiplos como </a:t>
            </a:r>
          </a:p>
          <a:p>
            <a:pPr algn="just"/>
            <a:endParaRPr lang="es-MX" sz="2400" dirty="0" smtClean="0">
              <a:latin typeface="Arial Narrow" pitchFamily="34" charset="0"/>
            </a:endParaRPr>
          </a:p>
          <a:p>
            <a:pPr algn="just"/>
            <a:endParaRPr lang="es-MX" sz="2400" dirty="0" smtClean="0">
              <a:latin typeface="Arial Narrow" pitchFamily="34" charset="0"/>
            </a:endParaRPr>
          </a:p>
          <a:p>
            <a:pPr algn="just"/>
            <a:r>
              <a:rPr lang="es-MX" sz="2400" dirty="0" smtClean="0">
                <a:latin typeface="Arial Narrow" pitchFamily="34" charset="0"/>
              </a:rPr>
              <a:t>Otra unidad es el caballo de vapor </a:t>
            </a:r>
          </a:p>
        </p:txBody>
      </p:sp>
      <p:sp>
        <p:nvSpPr>
          <p:cNvPr id="6" name="5 Marcador de contenido"/>
          <p:cNvSpPr>
            <a:spLocks noGrp="1"/>
          </p:cNvSpPr>
          <p:nvPr>
            <p:ph sz="half" idx="2"/>
          </p:nvPr>
        </p:nvSpPr>
        <p:spPr>
          <a:xfrm>
            <a:off x="4648200" y="714356"/>
            <a:ext cx="4352956" cy="5929354"/>
          </a:xfrm>
          <a:solidFill>
            <a:schemeClr val="accent3">
              <a:lumMod val="50000"/>
            </a:schemeClr>
          </a:solidFill>
        </p:spPr>
        <p:txBody>
          <a:bodyPr/>
          <a:lstStyle/>
          <a:p>
            <a:pPr algn="just">
              <a:buNone/>
            </a:pPr>
            <a:r>
              <a:rPr lang="es-MX" sz="2400" dirty="0" smtClean="0">
                <a:solidFill>
                  <a:srgbClr val="FFFF00"/>
                </a:solidFill>
                <a:latin typeface="Arial Narrow" pitchFamily="34" charset="0"/>
              </a:rPr>
              <a:t>EFICIENCIA</a:t>
            </a:r>
            <a:r>
              <a:rPr lang="es-MX" sz="2400" dirty="0" smtClean="0">
                <a:latin typeface="Arial Narrow" pitchFamily="34" charset="0"/>
              </a:rPr>
              <a:t> También conocido como rendimiento de una máquina se define como</a:t>
            </a:r>
          </a:p>
          <a:p>
            <a:pPr algn="just">
              <a:buNone/>
            </a:pPr>
            <a:endParaRPr lang="es-MX" sz="2400" dirty="0" smtClean="0">
              <a:latin typeface="Arial Narrow" pitchFamily="34" charset="0"/>
            </a:endParaRPr>
          </a:p>
          <a:p>
            <a:pPr algn="just">
              <a:buNone/>
            </a:pPr>
            <a:endParaRPr lang="es-MX" sz="2400" dirty="0" smtClean="0">
              <a:latin typeface="Arial Narrow" pitchFamily="34" charset="0"/>
            </a:endParaRPr>
          </a:p>
          <a:p>
            <a:pPr algn="just">
              <a:buNone/>
            </a:pPr>
            <a:r>
              <a:rPr lang="es-MX" sz="2400" dirty="0" smtClean="0">
                <a:latin typeface="Arial Narrow" pitchFamily="34" charset="0"/>
              </a:rPr>
              <a:t>	Esta ecuación es usada cuando el trabajo se realiza a ritmo constante</a:t>
            </a:r>
          </a:p>
          <a:p>
            <a:pPr algn="just">
              <a:buNone/>
            </a:pPr>
            <a:endParaRPr lang="es-MX" sz="2400" dirty="0" smtClean="0">
              <a:latin typeface="Arial Narrow" pitchFamily="34" charset="0"/>
            </a:endParaRPr>
          </a:p>
          <a:p>
            <a:pPr algn="just">
              <a:buNone/>
            </a:pPr>
            <a:r>
              <a:rPr lang="es-MX" sz="2400" dirty="0" smtClean="0">
                <a:latin typeface="Arial Narrow" pitchFamily="34" charset="0"/>
              </a:rPr>
              <a:t>	Debido a las perdidas de energía por fricción la eficiencia es menor que 1</a:t>
            </a:r>
          </a:p>
          <a:p>
            <a:pPr algn="just">
              <a:buNone/>
            </a:pPr>
            <a:endParaRPr lang="es-MX" sz="2400" dirty="0" smtClean="0">
              <a:solidFill>
                <a:srgbClr val="FFFF00"/>
              </a:solidFill>
              <a:latin typeface="Arial Narrow" pitchFamily="34" charset="0"/>
            </a:endParaRPr>
          </a:p>
          <a:p>
            <a:pPr algn="just"/>
            <a:endParaRPr lang="es-MX" sz="2400" dirty="0" smtClean="0">
              <a:latin typeface="Arial Narrow" pitchFamily="34" charset="0"/>
            </a:endParaRPr>
          </a:p>
          <a:p>
            <a:pPr algn="just"/>
            <a:endParaRPr lang="es-MX" sz="2400" dirty="0" smtClean="0">
              <a:latin typeface="Arial Narrow" pitchFamily="34" charset="0"/>
            </a:endParaRPr>
          </a:p>
          <a:p>
            <a:pPr algn="just"/>
            <a:endParaRPr lang="es-MX" sz="2400" dirty="0">
              <a:latin typeface="Arial Narrow" pitchFamily="34" charset="0"/>
            </a:endParaRPr>
          </a:p>
        </p:txBody>
      </p:sp>
      <p:graphicFrame>
        <p:nvGraphicFramePr>
          <p:cNvPr id="95237" name="Object 8"/>
          <p:cNvGraphicFramePr>
            <a:graphicFrameLocks noChangeAspect="1"/>
          </p:cNvGraphicFramePr>
          <p:nvPr/>
        </p:nvGraphicFramePr>
        <p:xfrm>
          <a:off x="357158" y="2357430"/>
          <a:ext cx="4221026" cy="1000132"/>
        </p:xfrm>
        <a:graphic>
          <a:graphicData uri="http://schemas.openxmlformats.org/presentationml/2006/ole">
            <p:oleObj spid="_x0000_s809986" name="Equation" r:id="rId3" imgW="1663560" imgH="393480" progId="Equation.DSMT4">
              <p:embed/>
            </p:oleObj>
          </a:graphicData>
        </a:graphic>
      </p:graphicFrame>
      <p:graphicFrame>
        <p:nvGraphicFramePr>
          <p:cNvPr id="95238" name="Object 6"/>
          <p:cNvGraphicFramePr>
            <a:graphicFrameLocks noChangeAspect="1"/>
          </p:cNvGraphicFramePr>
          <p:nvPr/>
        </p:nvGraphicFramePr>
        <p:xfrm>
          <a:off x="1571604" y="4000503"/>
          <a:ext cx="2000264" cy="1309697"/>
        </p:xfrm>
        <a:graphic>
          <a:graphicData uri="http://schemas.openxmlformats.org/presentationml/2006/ole">
            <p:oleObj spid="_x0000_s809987" name="Equation" r:id="rId4" imgW="1066680" imgH="698400" progId="Equation.DSMT4">
              <p:embed/>
            </p:oleObj>
          </a:graphicData>
        </a:graphic>
      </p:graphicFrame>
      <p:graphicFrame>
        <p:nvGraphicFramePr>
          <p:cNvPr id="95239" name="Object 7"/>
          <p:cNvGraphicFramePr>
            <a:graphicFrameLocks noChangeAspect="1"/>
          </p:cNvGraphicFramePr>
          <p:nvPr/>
        </p:nvGraphicFramePr>
        <p:xfrm>
          <a:off x="1500165" y="6215082"/>
          <a:ext cx="2066599" cy="357190"/>
        </p:xfrm>
        <a:graphic>
          <a:graphicData uri="http://schemas.openxmlformats.org/presentationml/2006/ole">
            <p:oleObj spid="_x0000_s809988" name="Equation" r:id="rId5" imgW="1028520" imgH="177480" progId="Equation.DSMT4">
              <p:embed/>
            </p:oleObj>
          </a:graphicData>
        </a:graphic>
      </p:graphicFrame>
      <p:graphicFrame>
        <p:nvGraphicFramePr>
          <p:cNvPr id="95240" name="Object 8"/>
          <p:cNvGraphicFramePr>
            <a:graphicFrameLocks noChangeAspect="1"/>
          </p:cNvGraphicFramePr>
          <p:nvPr/>
        </p:nvGraphicFramePr>
        <p:xfrm>
          <a:off x="5105400" y="1828800"/>
          <a:ext cx="3485308" cy="1000132"/>
        </p:xfrm>
        <a:graphic>
          <a:graphicData uri="http://schemas.openxmlformats.org/presentationml/2006/ole">
            <p:oleObj spid="_x0000_s809989" name="Equation" r:id="rId6" imgW="1460160" imgH="419040" progId="Equation.DSMT4">
              <p:embed/>
            </p:oleObj>
          </a:graphicData>
        </a:graphic>
      </p:graphicFrame>
      <p:graphicFrame>
        <p:nvGraphicFramePr>
          <p:cNvPr id="95241" name="Object 9"/>
          <p:cNvGraphicFramePr>
            <a:graphicFrameLocks noChangeAspect="1"/>
          </p:cNvGraphicFramePr>
          <p:nvPr/>
        </p:nvGraphicFramePr>
        <p:xfrm>
          <a:off x="5334000" y="4343400"/>
          <a:ext cx="3286148" cy="881649"/>
        </p:xfrm>
        <a:graphic>
          <a:graphicData uri="http://schemas.openxmlformats.org/presentationml/2006/ole">
            <p:oleObj spid="_x0000_s809990" name="Equation" r:id="rId7" imgW="1562040" imgH="419040" progId="Equation.DSMT4">
              <p:embed/>
            </p:oleObj>
          </a:graphicData>
        </a:graphic>
      </p:graphicFrame>
      <p:graphicFrame>
        <p:nvGraphicFramePr>
          <p:cNvPr id="95242" name="Object 10"/>
          <p:cNvGraphicFramePr>
            <a:graphicFrameLocks noChangeAspect="1"/>
          </p:cNvGraphicFramePr>
          <p:nvPr/>
        </p:nvGraphicFramePr>
        <p:xfrm>
          <a:off x="5786446" y="6000768"/>
          <a:ext cx="1857388" cy="675414"/>
        </p:xfrm>
        <a:graphic>
          <a:graphicData uri="http://schemas.openxmlformats.org/presentationml/2006/ole">
            <p:oleObj spid="_x0000_s809991" name="Equation" r:id="rId8" imgW="558720" imgH="20304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654032"/>
          </a:xfrm>
        </p:spPr>
        <p:txBody>
          <a:bodyPr/>
          <a:lstStyle/>
          <a:p>
            <a:pPr algn="ctr"/>
            <a:r>
              <a:rPr lang="es-MX" b="1" dirty="0" smtClean="0">
                <a:solidFill>
                  <a:srgbClr val="FFFF00"/>
                </a:solidFill>
              </a:rPr>
              <a:t>Eficiencia</a:t>
            </a:r>
            <a:endParaRPr lang="es-MX" b="1" dirty="0">
              <a:solidFill>
                <a:srgbClr val="FFFF00"/>
              </a:solidFill>
            </a:endParaRPr>
          </a:p>
        </p:txBody>
      </p:sp>
      <p:sp>
        <p:nvSpPr>
          <p:cNvPr id="6" name="5 Marcador de contenido"/>
          <p:cNvSpPr>
            <a:spLocks noGrp="1"/>
          </p:cNvSpPr>
          <p:nvPr>
            <p:ph idx="1"/>
          </p:nvPr>
        </p:nvSpPr>
        <p:spPr>
          <a:xfrm>
            <a:off x="214282" y="1000108"/>
            <a:ext cx="8643998" cy="5572164"/>
          </a:xfrm>
          <a:solidFill>
            <a:schemeClr val="accent4">
              <a:lumMod val="50000"/>
            </a:schemeClr>
          </a:solidFill>
        </p:spPr>
        <p:txBody>
          <a:bodyPr/>
          <a:lstStyle/>
          <a:p>
            <a:endParaRPr lang="es-MX" dirty="0"/>
          </a:p>
        </p:txBody>
      </p:sp>
      <p:sp>
        <p:nvSpPr>
          <p:cNvPr id="7" name="6 Rectángulo"/>
          <p:cNvSpPr/>
          <p:nvPr/>
        </p:nvSpPr>
        <p:spPr bwMode="auto">
          <a:xfrm>
            <a:off x="2928926" y="1142984"/>
            <a:ext cx="3143272" cy="2714644"/>
          </a:xfrm>
          <a:prstGeom prst="rect">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s-MX" sz="2800" b="0" i="0" u="none" strike="noStrike" cap="none" normalizeH="0" baseline="0" dirty="0" smtClean="0">
                <a:ln>
                  <a:noFill/>
                </a:ln>
                <a:solidFill>
                  <a:schemeClr val="tx1"/>
                </a:solidFill>
                <a:effectLst/>
                <a:latin typeface="Arial Narrow" pitchFamily="34" charset="0"/>
              </a:rPr>
              <a:t>DISPOSITIVO QUE CONVIERTE ENERGÍA:</a:t>
            </a:r>
          </a:p>
          <a:p>
            <a:pPr marL="0" marR="0" indent="0" algn="ctr" defTabSz="914400" rtl="0" eaLnBrk="1" fontAlgn="base" latinLnBrk="0" hangingPunct="1">
              <a:lnSpc>
                <a:spcPct val="100000"/>
              </a:lnSpc>
              <a:spcBef>
                <a:spcPct val="0"/>
              </a:spcBef>
              <a:spcAft>
                <a:spcPct val="0"/>
              </a:spcAft>
              <a:buClrTx/>
              <a:buSzTx/>
              <a:buFontTx/>
              <a:buNone/>
              <a:tabLst/>
            </a:pPr>
            <a:r>
              <a:rPr kumimoji="1" lang="es-MX" sz="2800" b="0" i="0" u="none" strike="noStrike" cap="none" normalizeH="0" baseline="0" dirty="0" smtClean="0">
                <a:ln>
                  <a:noFill/>
                </a:ln>
                <a:solidFill>
                  <a:schemeClr val="tx1"/>
                </a:solidFill>
                <a:effectLst/>
                <a:latin typeface="Arial Narrow" pitchFamily="34" charset="0"/>
              </a:rPr>
              <a:t> Por ejemplo motor de combustión interna</a:t>
            </a:r>
          </a:p>
        </p:txBody>
      </p:sp>
      <p:sp>
        <p:nvSpPr>
          <p:cNvPr id="8" name="7 Flecha derecha"/>
          <p:cNvSpPr/>
          <p:nvPr/>
        </p:nvSpPr>
        <p:spPr bwMode="auto">
          <a:xfrm>
            <a:off x="214282" y="2000240"/>
            <a:ext cx="2714644" cy="1214446"/>
          </a:xfrm>
          <a:prstGeom prst="rightArrow">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effectLst/>
                <a:latin typeface="Garamond" pitchFamily="18" charset="0"/>
                <a:ea typeface="PMingLiU" pitchFamily="18" charset="-120"/>
              </a:rPr>
              <a:t>Energía de entrada</a:t>
            </a:r>
          </a:p>
        </p:txBody>
      </p:sp>
      <p:sp>
        <p:nvSpPr>
          <p:cNvPr id="9" name="8 Flecha derecha"/>
          <p:cNvSpPr/>
          <p:nvPr/>
        </p:nvSpPr>
        <p:spPr bwMode="auto">
          <a:xfrm>
            <a:off x="6072198" y="2285992"/>
            <a:ext cx="2714644" cy="785818"/>
          </a:xfrm>
          <a:prstGeom prst="rightArrow">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effectLst/>
                <a:latin typeface="Garamond" pitchFamily="18" charset="0"/>
                <a:ea typeface="PMingLiU" pitchFamily="18" charset="-120"/>
              </a:rPr>
              <a:t>Energía de salida</a:t>
            </a:r>
          </a:p>
        </p:txBody>
      </p:sp>
      <p:sp>
        <p:nvSpPr>
          <p:cNvPr id="13" name="12 Flecha curvada hacia la derecha"/>
          <p:cNvSpPr/>
          <p:nvPr/>
        </p:nvSpPr>
        <p:spPr bwMode="auto">
          <a:xfrm>
            <a:off x="3643306" y="3571876"/>
            <a:ext cx="714380" cy="1071570"/>
          </a:xfrm>
          <a:prstGeom prst="curvedRightArrow">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Garamond" pitchFamily="18" charset="0"/>
              <a:ea typeface="PMingLiU" pitchFamily="18" charset="-120"/>
            </a:endParaRPr>
          </a:p>
        </p:txBody>
      </p:sp>
      <p:sp>
        <p:nvSpPr>
          <p:cNvPr id="14" name="13 Rectángulo"/>
          <p:cNvSpPr/>
          <p:nvPr/>
        </p:nvSpPr>
        <p:spPr bwMode="auto">
          <a:xfrm>
            <a:off x="4357686" y="4214818"/>
            <a:ext cx="2143140" cy="5000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solidFill>
                  <a:schemeClr val="tx1"/>
                </a:solidFill>
                <a:effectLst/>
                <a:latin typeface="Garamond" pitchFamily="18" charset="0"/>
                <a:ea typeface="PMingLiU" pitchFamily="18" charset="-120"/>
              </a:rPr>
              <a:t>Energía perdida</a:t>
            </a:r>
          </a:p>
        </p:txBody>
      </p:sp>
      <p:graphicFrame>
        <p:nvGraphicFramePr>
          <p:cNvPr id="114690" name="Object 2"/>
          <p:cNvGraphicFramePr>
            <a:graphicFrameLocks noChangeAspect="1"/>
          </p:cNvGraphicFramePr>
          <p:nvPr/>
        </p:nvGraphicFramePr>
        <p:xfrm>
          <a:off x="1066800" y="5029200"/>
          <a:ext cx="7207250" cy="1311275"/>
        </p:xfrm>
        <a:graphic>
          <a:graphicData uri="http://schemas.openxmlformats.org/presentationml/2006/ole">
            <p:oleObj spid="_x0000_s811010" name="Equation" r:id="rId3" imgW="2374560" imgH="431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500" fill="hold"/>
                                        <p:tgtEl>
                                          <p:spTgt spid="114690"/>
                                        </p:tgtEl>
                                        <p:attrNameLst>
                                          <p:attrName>ppt_x</p:attrName>
                                        </p:attrNameLst>
                                      </p:cBhvr>
                                      <p:tavLst>
                                        <p:tav tm="0">
                                          <p:val>
                                            <p:strVal val="0-#ppt_w/2"/>
                                          </p:val>
                                        </p:tav>
                                        <p:tav tm="100000">
                                          <p:val>
                                            <p:strVal val="#ppt_x"/>
                                          </p:val>
                                        </p:tav>
                                      </p:tavLst>
                                    </p:anim>
                                    <p:anim calcmode="lin" valueType="num">
                                      <p:cBhvr additive="base">
                                        <p:cTn id="8" dur="500" fill="hold"/>
                                        <p:tgtEl>
                                          <p:spTgt spid="1146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9200" y="304800"/>
            <a:ext cx="7315200" cy="1143000"/>
          </a:xfrm>
        </p:spPr>
        <p:txBody>
          <a:bodyPr/>
          <a:lstStyle/>
          <a:p>
            <a:r>
              <a:rPr lang="es-MX" dirty="0" smtClean="0">
                <a:solidFill>
                  <a:srgbClr val="FFFF00"/>
                </a:solidFill>
              </a:rPr>
              <a:t>Ejemplo de eficiencia</a:t>
            </a:r>
            <a:endParaRPr lang="es-MX" dirty="0">
              <a:solidFill>
                <a:srgbClr val="FFFF00"/>
              </a:solidFill>
            </a:endParaRPr>
          </a:p>
        </p:txBody>
      </p:sp>
      <p:sp>
        <p:nvSpPr>
          <p:cNvPr id="3" name="2 Marcador de contenido"/>
          <p:cNvSpPr>
            <a:spLocks noGrp="1"/>
          </p:cNvSpPr>
          <p:nvPr>
            <p:ph idx="1"/>
          </p:nvPr>
        </p:nvSpPr>
        <p:spPr>
          <a:xfrm>
            <a:off x="214282" y="1600200"/>
            <a:ext cx="8715436" cy="5114948"/>
          </a:xfrm>
        </p:spPr>
        <p:txBody>
          <a:bodyPr/>
          <a:lstStyle/>
          <a:p>
            <a:endParaRPr lang="es-MX" dirty="0"/>
          </a:p>
        </p:txBody>
      </p:sp>
      <p:sp>
        <p:nvSpPr>
          <p:cNvPr id="5" name="4 Rectángulo"/>
          <p:cNvSpPr/>
          <p:nvPr/>
        </p:nvSpPr>
        <p:spPr bwMode="auto">
          <a:xfrm>
            <a:off x="500034" y="5214950"/>
            <a:ext cx="8215370" cy="1285884"/>
          </a:xfrm>
          <a:prstGeom prst="rect">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es-MX" sz="2800" b="0" i="0" u="none" strike="noStrike" cap="none" normalizeH="0" baseline="0" dirty="0" smtClean="0">
                <a:ln>
                  <a:noFill/>
                </a:ln>
                <a:solidFill>
                  <a:schemeClr val="tx1"/>
                </a:solidFill>
                <a:effectLst/>
                <a:latin typeface="Arial Narrow" pitchFamily="34" charset="0"/>
              </a:rPr>
              <a:t>El 25 % de la energía que proporciona la</a:t>
            </a:r>
            <a:r>
              <a:rPr kumimoji="1" lang="es-MX" sz="2800" b="0" i="0" u="none" strike="noStrike" cap="none" normalizeH="0" dirty="0" smtClean="0">
                <a:ln>
                  <a:noFill/>
                </a:ln>
                <a:solidFill>
                  <a:schemeClr val="tx1"/>
                </a:solidFill>
                <a:effectLst/>
                <a:latin typeface="Arial Narrow" pitchFamily="34" charset="0"/>
              </a:rPr>
              <a:t> gasolina es usada para mover el carro, el resto se pierde en forma de calor . Es decir existe una eficiencia de 0,25</a:t>
            </a:r>
            <a:endParaRPr kumimoji="1" lang="es-MX" sz="2800" b="0" i="0" u="none" strike="noStrike" cap="none" normalizeH="0" baseline="0" dirty="0" smtClean="0">
              <a:ln>
                <a:noFill/>
              </a:ln>
              <a:solidFill>
                <a:schemeClr val="tx1"/>
              </a:solidFill>
              <a:effectLst/>
              <a:latin typeface="Arial Narrow" pitchFamily="34" charset="0"/>
            </a:endParaRPr>
          </a:p>
        </p:txBody>
      </p:sp>
      <p:pic>
        <p:nvPicPr>
          <p:cNvPr id="6" name="5 Imagen" descr="http://www.coches20.com/wp-content/uploads/2-Un-Porsche-Panamera-especial-de-Lumma-Design.jpg"/>
          <p:cNvPicPr/>
          <p:nvPr/>
        </p:nvPicPr>
        <p:blipFill>
          <a:blip r:embed="rId2" cstate="print">
            <a:lum bright="-20000" contrast="40000"/>
          </a:blip>
          <a:srcRect/>
          <a:stretch>
            <a:fillRect/>
          </a:stretch>
        </p:blipFill>
        <p:spPr bwMode="auto">
          <a:xfrm>
            <a:off x="4714876" y="2285992"/>
            <a:ext cx="3929090" cy="2857520"/>
          </a:xfrm>
          <a:prstGeom prst="rect">
            <a:avLst/>
          </a:prstGeom>
          <a:noFill/>
          <a:ln w="9525">
            <a:noFill/>
            <a:miter lim="800000"/>
            <a:headEnd/>
            <a:tailEnd/>
          </a:ln>
        </p:spPr>
      </p:pic>
      <p:sp>
        <p:nvSpPr>
          <p:cNvPr id="7" name="6 Flecha derecha"/>
          <p:cNvSpPr/>
          <p:nvPr/>
        </p:nvSpPr>
        <p:spPr bwMode="auto">
          <a:xfrm>
            <a:off x="2143108" y="3786190"/>
            <a:ext cx="2571768" cy="428628"/>
          </a:xfrm>
          <a:prstGeom prst="rightArrow">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smtClean="0">
              <a:ln>
                <a:noFill/>
              </a:ln>
              <a:solidFill>
                <a:schemeClr val="tx1"/>
              </a:solidFill>
              <a:effectLst/>
              <a:latin typeface="Garamond" pitchFamily="18" charset="0"/>
              <a:ea typeface="PMingLiU" pitchFamily="18" charset="-120"/>
            </a:endParaRPr>
          </a:p>
        </p:txBody>
      </p:sp>
      <p:sp>
        <p:nvSpPr>
          <p:cNvPr id="10" name="9 Flecha curvada hacia arriba"/>
          <p:cNvSpPr/>
          <p:nvPr/>
        </p:nvSpPr>
        <p:spPr bwMode="auto">
          <a:xfrm rot="16200000">
            <a:off x="1714480" y="2285992"/>
            <a:ext cx="2000264" cy="1714512"/>
          </a:xfrm>
          <a:prstGeom prst="curved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1800" b="0" i="0" u="none" strike="noStrike" cap="none" normalizeH="0" baseline="0" dirty="0" smtClean="0">
              <a:ln>
                <a:noFill/>
              </a:ln>
              <a:solidFill>
                <a:schemeClr val="tx1"/>
              </a:solidFill>
              <a:effectLst/>
              <a:latin typeface="Garamond" pitchFamily="18" charset="0"/>
              <a:ea typeface="PMingLiU" pitchFamily="18" charset="-120"/>
            </a:endParaRPr>
          </a:p>
        </p:txBody>
      </p:sp>
      <p:sp>
        <p:nvSpPr>
          <p:cNvPr id="11" name="10 Bisel"/>
          <p:cNvSpPr/>
          <p:nvPr/>
        </p:nvSpPr>
        <p:spPr bwMode="auto">
          <a:xfrm>
            <a:off x="214282" y="2857496"/>
            <a:ext cx="1643074" cy="1928826"/>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s-MX" sz="2400" b="0" i="0" u="none" strike="noStrike" cap="none" normalizeH="0" baseline="0" dirty="0" smtClean="0">
              <a:ln>
                <a:noFill/>
              </a:ln>
              <a:solidFill>
                <a:schemeClr val="tx1"/>
              </a:solidFill>
              <a:effectLst/>
              <a:latin typeface="Garamond" pitchFamily="18" charset="0"/>
              <a:ea typeface="PMingLiU" pitchFamily="18"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solidFill>
                  <a:schemeClr val="tx1"/>
                </a:solidFill>
                <a:effectLst/>
                <a:latin typeface="Garamond" pitchFamily="18" charset="0"/>
                <a:ea typeface="PMingLiU" pitchFamily="18" charset="-120"/>
              </a:rPr>
              <a:t>Gasolina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7315200" cy="685800"/>
          </a:xfrm>
          <a:solidFill>
            <a:srgbClr val="00B0F0"/>
          </a:solidFill>
        </p:spPr>
        <p:txBody>
          <a:bodyPr/>
          <a:lstStyle/>
          <a:p>
            <a:pPr algn="ctr"/>
            <a:r>
              <a:rPr lang="es-MX" dirty="0" smtClean="0">
                <a:solidFill>
                  <a:srgbClr val="FFFF00"/>
                </a:solidFill>
              </a:rPr>
              <a:t>Ejemplo 01</a:t>
            </a:r>
            <a:endParaRPr lang="es-MX" dirty="0">
              <a:solidFill>
                <a:srgbClr val="FFFF00"/>
              </a:solidFill>
            </a:endParaRPr>
          </a:p>
        </p:txBody>
      </p:sp>
      <p:sp>
        <p:nvSpPr>
          <p:cNvPr id="3" name="2 Marcador de contenido"/>
          <p:cNvSpPr>
            <a:spLocks noGrp="1"/>
          </p:cNvSpPr>
          <p:nvPr>
            <p:ph idx="1"/>
          </p:nvPr>
        </p:nvSpPr>
        <p:spPr>
          <a:xfrm>
            <a:off x="381000" y="838200"/>
            <a:ext cx="8610600" cy="5791200"/>
          </a:xfrm>
          <a:solidFill>
            <a:schemeClr val="accent4">
              <a:lumMod val="50000"/>
            </a:schemeClr>
          </a:solidFill>
        </p:spPr>
        <p:txBody>
          <a:bodyPr/>
          <a:lstStyle/>
          <a:p>
            <a:pPr lvl="0" algn="just"/>
            <a:r>
              <a:rPr lang="es-MX" sz="2800" dirty="0" smtClean="0"/>
              <a:t>El recipiente A de </a:t>
            </a:r>
            <a:r>
              <a:rPr lang="es-MX" sz="2800" b="1" i="1" dirty="0" smtClean="0"/>
              <a:t>180 kg</a:t>
            </a:r>
            <a:r>
              <a:rPr lang="es-MX" sz="2800" dirty="0" smtClean="0"/>
              <a:t> parte del reposo en la posición </a:t>
            </a:r>
            <a:r>
              <a:rPr lang="es-MX" sz="2800" b="1" i="1" dirty="0" smtClean="0"/>
              <a:t>s = 0</a:t>
            </a:r>
            <a:r>
              <a:rPr lang="es-MX" sz="2800" dirty="0" smtClean="0"/>
              <a:t> y se encuentra sometido a una fuerza horizontal </a:t>
            </a:r>
            <a:r>
              <a:rPr lang="es-MX" sz="2800" b="1" i="1" dirty="0" smtClean="0"/>
              <a:t>F = 700 -150s</a:t>
            </a:r>
            <a:r>
              <a:rPr lang="es-MX" sz="2800" dirty="0" smtClean="0"/>
              <a:t> proporcionada por el cilindro hidráulico. El coeficiente de fricción cinética entre el recipiente y el piso es </a:t>
            </a:r>
            <a:r>
              <a:rPr lang="es-MX" sz="2800" b="1" i="1" dirty="0" smtClean="0"/>
              <a:t>µ</a:t>
            </a:r>
            <a:r>
              <a:rPr lang="es-MX" sz="2800" b="1" i="1" baseline="-25000" dirty="0" smtClean="0"/>
              <a:t>k </a:t>
            </a:r>
            <a:r>
              <a:rPr lang="es-MX" sz="2800" b="1" i="1" dirty="0" smtClean="0"/>
              <a:t> = 0,26</a:t>
            </a:r>
            <a:r>
              <a:rPr lang="es-MX" sz="2800" dirty="0" smtClean="0"/>
              <a:t>. Determine la velocidad del recipiente cuando éste ha alcanzado la posición </a:t>
            </a:r>
            <a:r>
              <a:rPr lang="es-MX" sz="2800" b="1" i="1" dirty="0" smtClean="0"/>
              <a:t>s = 2 m</a:t>
            </a:r>
            <a:r>
              <a:rPr lang="es-MX" sz="2800" dirty="0" smtClean="0"/>
              <a:t>.</a:t>
            </a:r>
            <a:endParaRPr lang="es-ES" sz="2800" dirty="0" smtClean="0"/>
          </a:p>
          <a:p>
            <a:pPr algn="just"/>
            <a:endParaRPr lang="es-MX" sz="2400" dirty="0"/>
          </a:p>
        </p:txBody>
      </p:sp>
      <p:pic>
        <p:nvPicPr>
          <p:cNvPr id="5" name="4 Imagen"/>
          <p:cNvPicPr/>
          <p:nvPr/>
        </p:nvPicPr>
        <p:blipFill>
          <a:blip r:embed="rId2">
            <a:lum bright="-20000" contrast="40000"/>
          </a:blip>
          <a:srcRect/>
          <a:stretch>
            <a:fillRect/>
          </a:stretch>
        </p:blipFill>
        <p:spPr bwMode="auto">
          <a:xfrm>
            <a:off x="990600" y="4038600"/>
            <a:ext cx="6781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7315200" cy="685800"/>
          </a:xfrm>
          <a:solidFill>
            <a:srgbClr val="00B0F0"/>
          </a:solidFill>
        </p:spPr>
        <p:txBody>
          <a:bodyPr/>
          <a:lstStyle/>
          <a:p>
            <a:pPr algn="ctr"/>
            <a:r>
              <a:rPr lang="es-MX" dirty="0" smtClean="0">
                <a:solidFill>
                  <a:srgbClr val="FFFF00"/>
                </a:solidFill>
              </a:rPr>
              <a:t>Ejemplo </a:t>
            </a:r>
            <a:r>
              <a:rPr lang="es-MX" dirty="0" smtClean="0">
                <a:solidFill>
                  <a:srgbClr val="FFFF00"/>
                </a:solidFill>
              </a:rPr>
              <a:t>02</a:t>
            </a:r>
            <a:endParaRPr lang="es-MX" dirty="0">
              <a:solidFill>
                <a:srgbClr val="FFFF00"/>
              </a:solidFill>
            </a:endParaRPr>
          </a:p>
        </p:txBody>
      </p:sp>
      <p:sp>
        <p:nvSpPr>
          <p:cNvPr id="3" name="2 Marcador de contenido"/>
          <p:cNvSpPr>
            <a:spLocks noGrp="1"/>
          </p:cNvSpPr>
          <p:nvPr>
            <p:ph idx="1"/>
          </p:nvPr>
        </p:nvSpPr>
        <p:spPr>
          <a:xfrm>
            <a:off x="381000" y="838200"/>
            <a:ext cx="8610600" cy="5791200"/>
          </a:xfrm>
          <a:solidFill>
            <a:schemeClr val="accent4">
              <a:lumMod val="50000"/>
            </a:schemeClr>
          </a:solidFill>
        </p:spPr>
        <p:txBody>
          <a:bodyPr/>
          <a:lstStyle/>
          <a:p>
            <a:pPr algn="just"/>
            <a:r>
              <a:rPr lang="es-MX" sz="2800" dirty="0" smtClean="0"/>
              <a:t>En </a:t>
            </a:r>
            <a:r>
              <a:rPr lang="es-MX" sz="2800" dirty="0" smtClean="0"/>
              <a:t>el instante mostrado, la caja de </a:t>
            </a:r>
            <a:r>
              <a:rPr lang="es-MX" sz="2800" b="1" i="1" dirty="0" smtClean="0"/>
              <a:t>30 N</a:t>
            </a:r>
            <a:r>
              <a:rPr lang="es-MX" sz="2800" dirty="0" smtClean="0"/>
              <a:t> está moviéndose con una rapidez de 2 m/s sobre una superficie inclinada lisa. Si la fuerza aplicada constante es F = 15 N. ¿Cuál será la velocidad alcanzada por la caja cuando se ha movido 1 m hacia arriba sobre dicho plano?. ¿Cuál sería la velocidad del bloque después de haberse movido 1 m, si se considera a la superficie inclinada rugosa (</a:t>
            </a:r>
            <a:r>
              <a:rPr lang="es-MX" sz="2800" b="1" i="1" dirty="0" smtClean="0"/>
              <a:t>µ</a:t>
            </a:r>
            <a:r>
              <a:rPr lang="es-MX" sz="2800" b="1" i="1" baseline="-25000" dirty="0" smtClean="0"/>
              <a:t>k </a:t>
            </a:r>
            <a:r>
              <a:rPr lang="es-MX" sz="2800" b="1" i="1" dirty="0" smtClean="0"/>
              <a:t> = 0,26</a:t>
            </a:r>
            <a:r>
              <a:rPr lang="es-MX" sz="2800" dirty="0" smtClean="0"/>
              <a:t>)?.</a:t>
            </a:r>
            <a:endParaRPr lang="es-ES" sz="2800" dirty="0" smtClean="0"/>
          </a:p>
          <a:p>
            <a:pPr algn="just"/>
            <a:endParaRPr lang="es-MX" sz="2400" dirty="0"/>
          </a:p>
        </p:txBody>
      </p:sp>
      <p:pic>
        <p:nvPicPr>
          <p:cNvPr id="6" name="5 Imagen"/>
          <p:cNvPicPr/>
          <p:nvPr/>
        </p:nvPicPr>
        <p:blipFill>
          <a:blip r:embed="rId2">
            <a:lum bright="-20000" contrast="40000"/>
          </a:blip>
          <a:srcRect/>
          <a:stretch>
            <a:fillRect/>
          </a:stretch>
        </p:blipFill>
        <p:spPr bwMode="auto">
          <a:xfrm>
            <a:off x="3657600" y="4495800"/>
            <a:ext cx="44958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7315200" cy="685800"/>
          </a:xfrm>
          <a:solidFill>
            <a:srgbClr val="00B0F0"/>
          </a:solidFill>
        </p:spPr>
        <p:txBody>
          <a:bodyPr/>
          <a:lstStyle/>
          <a:p>
            <a:pPr algn="ctr"/>
            <a:r>
              <a:rPr lang="es-MX" dirty="0" smtClean="0">
                <a:solidFill>
                  <a:srgbClr val="FFFF00"/>
                </a:solidFill>
              </a:rPr>
              <a:t>Ejemplo </a:t>
            </a:r>
            <a:r>
              <a:rPr lang="es-MX" dirty="0" smtClean="0">
                <a:solidFill>
                  <a:srgbClr val="FFFF00"/>
                </a:solidFill>
              </a:rPr>
              <a:t>03</a:t>
            </a:r>
            <a:endParaRPr lang="es-MX" dirty="0">
              <a:solidFill>
                <a:srgbClr val="FFFF00"/>
              </a:solidFill>
            </a:endParaRPr>
          </a:p>
        </p:txBody>
      </p:sp>
      <p:sp>
        <p:nvSpPr>
          <p:cNvPr id="3" name="2 Marcador de contenido"/>
          <p:cNvSpPr>
            <a:spLocks noGrp="1"/>
          </p:cNvSpPr>
          <p:nvPr>
            <p:ph idx="1"/>
          </p:nvPr>
        </p:nvSpPr>
        <p:spPr>
          <a:xfrm>
            <a:off x="381000" y="838200"/>
            <a:ext cx="8610600" cy="5791200"/>
          </a:xfrm>
          <a:solidFill>
            <a:schemeClr val="accent4">
              <a:lumMod val="50000"/>
            </a:schemeClr>
          </a:solidFill>
        </p:spPr>
        <p:txBody>
          <a:bodyPr/>
          <a:lstStyle/>
          <a:p>
            <a:pPr lvl="0" algn="just"/>
            <a:r>
              <a:rPr lang="es-MX" sz="2600" dirty="0" smtClean="0"/>
              <a:t>El resorte de constante </a:t>
            </a:r>
            <a:r>
              <a:rPr lang="es-MX" sz="2600" b="1" i="1" dirty="0" smtClean="0"/>
              <a:t>k = 20 N/m</a:t>
            </a:r>
            <a:r>
              <a:rPr lang="es-MX" sz="2600" dirty="0" smtClean="0"/>
              <a:t> se encuentra sin deformar cuando </a:t>
            </a:r>
            <a:r>
              <a:rPr lang="es-MX" sz="2600" b="1" i="1" dirty="0" smtClean="0"/>
              <a:t>s = 0</a:t>
            </a:r>
            <a:r>
              <a:rPr lang="es-MX" sz="2600" dirty="0" smtClean="0"/>
              <a:t>. Si el carro se desplaza a la posición </a:t>
            </a:r>
            <a:r>
              <a:rPr lang="es-MX" sz="2600" b="1" i="1" dirty="0" smtClean="0"/>
              <a:t>s =  - 1 m</a:t>
            </a:r>
            <a:r>
              <a:rPr lang="es-MX" sz="2600" dirty="0" smtClean="0"/>
              <a:t> y se suelta desde el reposo. Determine: (a) la magnitud de la velocidad del carro cuando pasa por la posición </a:t>
            </a:r>
            <a:r>
              <a:rPr lang="es-MX" sz="2600" b="1" i="1" dirty="0" smtClean="0"/>
              <a:t>s = 0</a:t>
            </a:r>
            <a:r>
              <a:rPr lang="es-MX" sz="2600" dirty="0" smtClean="0"/>
              <a:t>. (b) la máxima distancia que se moverá el carro sobre la pendiente, medida a partir de su posición inicial.</a:t>
            </a:r>
            <a:endParaRPr lang="es-ES" sz="2600" dirty="0" smtClean="0"/>
          </a:p>
          <a:p>
            <a:pPr algn="just"/>
            <a:endParaRPr lang="es-MX" sz="2400" dirty="0"/>
          </a:p>
        </p:txBody>
      </p:sp>
      <p:pic>
        <p:nvPicPr>
          <p:cNvPr id="5" name="4 Imagen"/>
          <p:cNvPicPr/>
          <p:nvPr/>
        </p:nvPicPr>
        <p:blipFill>
          <a:blip r:embed="rId2">
            <a:lum bright="-20000" contrast="40000"/>
          </a:blip>
          <a:srcRect/>
          <a:stretch>
            <a:fillRect/>
          </a:stretch>
        </p:blipFill>
        <p:spPr bwMode="auto">
          <a:xfrm>
            <a:off x="2895600" y="3733800"/>
            <a:ext cx="41910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7315200" cy="685800"/>
          </a:xfrm>
          <a:solidFill>
            <a:srgbClr val="00B0F0"/>
          </a:solidFill>
        </p:spPr>
        <p:txBody>
          <a:bodyPr/>
          <a:lstStyle/>
          <a:p>
            <a:pPr algn="ctr"/>
            <a:r>
              <a:rPr lang="es-MX" dirty="0" smtClean="0">
                <a:solidFill>
                  <a:srgbClr val="FFFF00"/>
                </a:solidFill>
              </a:rPr>
              <a:t>Ejemplo </a:t>
            </a:r>
            <a:r>
              <a:rPr lang="es-MX" dirty="0" smtClean="0">
                <a:solidFill>
                  <a:srgbClr val="FFFF00"/>
                </a:solidFill>
              </a:rPr>
              <a:t>04</a:t>
            </a:r>
            <a:endParaRPr lang="es-MX" dirty="0">
              <a:solidFill>
                <a:srgbClr val="FFFF00"/>
              </a:solidFill>
            </a:endParaRPr>
          </a:p>
        </p:txBody>
      </p:sp>
      <p:sp>
        <p:nvSpPr>
          <p:cNvPr id="3" name="2 Marcador de contenido"/>
          <p:cNvSpPr>
            <a:spLocks noGrp="1"/>
          </p:cNvSpPr>
          <p:nvPr>
            <p:ph idx="1"/>
          </p:nvPr>
        </p:nvSpPr>
        <p:spPr>
          <a:xfrm>
            <a:off x="381000" y="838200"/>
            <a:ext cx="8610600" cy="5791200"/>
          </a:xfrm>
          <a:solidFill>
            <a:schemeClr val="accent4">
              <a:lumMod val="50000"/>
            </a:schemeClr>
          </a:solidFill>
        </p:spPr>
        <p:txBody>
          <a:bodyPr/>
          <a:lstStyle/>
          <a:p>
            <a:pPr lvl="0" algn="just"/>
            <a:r>
              <a:rPr lang="es-MX" sz="2800" dirty="0" smtClean="0"/>
              <a:t>La bola de </a:t>
            </a:r>
            <a:r>
              <a:rPr lang="es-MX" sz="2800" i="1" dirty="0" smtClean="0"/>
              <a:t>2 kg</a:t>
            </a:r>
            <a:r>
              <a:rPr lang="es-MX" sz="2800" dirty="0" smtClean="0"/>
              <a:t> es liberada desde el reposo en la posición 1 con la cuerda horizontal. La longitud de la cuerda es </a:t>
            </a:r>
            <a:r>
              <a:rPr lang="es-MX" sz="2800" i="1" dirty="0" smtClean="0"/>
              <a:t>L = 1 m</a:t>
            </a:r>
            <a:r>
              <a:rPr lang="es-MX" sz="2800" dirty="0" smtClean="0"/>
              <a:t>. Determine: (a) la magnitud de la velocidad en la posición 2 y (b) la tensión en la cuerda cuando pasa por la posición 2.</a:t>
            </a:r>
            <a:endParaRPr lang="es-ES" sz="2800" dirty="0" smtClean="0"/>
          </a:p>
          <a:p>
            <a:pPr algn="just"/>
            <a:endParaRPr lang="es-MX" sz="2400" dirty="0"/>
          </a:p>
        </p:txBody>
      </p:sp>
      <p:pic>
        <p:nvPicPr>
          <p:cNvPr id="6" name="5 Imagen"/>
          <p:cNvPicPr/>
          <p:nvPr/>
        </p:nvPicPr>
        <p:blipFill>
          <a:blip r:embed="rId2">
            <a:lum bright="-20000" contrast="40000"/>
          </a:blip>
          <a:srcRect/>
          <a:stretch>
            <a:fillRect/>
          </a:stretch>
        </p:blipFill>
        <p:spPr bwMode="auto">
          <a:xfrm>
            <a:off x="2590800" y="3124200"/>
            <a:ext cx="36576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304800"/>
            <a:ext cx="7315200" cy="990600"/>
          </a:xfrm>
        </p:spPr>
        <p:txBody>
          <a:bodyPr/>
          <a:lstStyle/>
          <a:p>
            <a:pPr algn="ctr"/>
            <a:r>
              <a:rPr lang="es-MX" b="1" dirty="0" smtClean="0">
                <a:solidFill>
                  <a:srgbClr val="FFFF00"/>
                </a:solidFill>
              </a:rPr>
              <a:t>II. Introducción</a:t>
            </a:r>
            <a:endParaRPr lang="es-MX" b="1" dirty="0">
              <a:solidFill>
                <a:srgbClr val="FFFF00"/>
              </a:solidFill>
            </a:endParaRPr>
          </a:p>
        </p:txBody>
      </p:sp>
      <p:sp>
        <p:nvSpPr>
          <p:cNvPr id="3" name="2 Marcador de contenido"/>
          <p:cNvSpPr>
            <a:spLocks noGrp="1"/>
          </p:cNvSpPr>
          <p:nvPr>
            <p:ph idx="1"/>
          </p:nvPr>
        </p:nvSpPr>
        <p:spPr>
          <a:xfrm>
            <a:off x="457200" y="1295400"/>
            <a:ext cx="8305800" cy="5257800"/>
          </a:xfrm>
        </p:spPr>
        <p:txBody>
          <a:bodyPr/>
          <a:lstStyle/>
          <a:p>
            <a:pPr algn="just">
              <a:buNone/>
            </a:pPr>
            <a:r>
              <a:rPr lang="es-ES_tradnl" dirty="0" smtClean="0">
                <a:solidFill>
                  <a:srgbClr val="FFFFFF"/>
                </a:solidFill>
              </a:rPr>
              <a:t>	</a:t>
            </a:r>
            <a:r>
              <a:rPr lang="es-ES_tradnl" dirty="0" smtClean="0">
                <a:solidFill>
                  <a:srgbClr val="FFFFFF"/>
                </a:solidFill>
                <a:effectLst>
                  <a:outerShdw blurRad="38100" dist="38100" dir="2700000" algn="tl">
                    <a:srgbClr val="000000">
                      <a:alpha val="43137"/>
                    </a:srgbClr>
                  </a:outerShdw>
                </a:effectLst>
              </a:rPr>
              <a:t>Trabajo, potencia y energía son conceptos que a diario utilizamos, pero muchas veces de manera poco clara.</a:t>
            </a:r>
          </a:p>
          <a:p>
            <a:pPr algn="just">
              <a:buNone/>
            </a:pPr>
            <a:r>
              <a:rPr lang="es-ES_tradnl" dirty="0" smtClean="0">
                <a:solidFill>
                  <a:srgbClr val="FFFFFF"/>
                </a:solidFill>
                <a:effectLst>
                  <a:outerShdw blurRad="38100" dist="38100" dir="2700000" algn="tl">
                    <a:srgbClr val="000000">
                      <a:alpha val="43137"/>
                    </a:srgbClr>
                  </a:outerShdw>
                </a:effectLst>
              </a:rPr>
              <a:t> 	La ciencia a través de los años pudo superar esta dificultad y hoy en día se distingue bien un concepto de otro y se ha podido establecer las relaciones cualitativas y cuantitativas entre ellas.</a:t>
            </a:r>
          </a:p>
          <a:p>
            <a:pPr>
              <a:buNone/>
            </a:pPr>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7315200" cy="685800"/>
          </a:xfrm>
          <a:solidFill>
            <a:srgbClr val="00B0F0"/>
          </a:solidFill>
        </p:spPr>
        <p:txBody>
          <a:bodyPr/>
          <a:lstStyle/>
          <a:p>
            <a:pPr algn="ctr"/>
            <a:r>
              <a:rPr lang="es-MX" dirty="0" smtClean="0">
                <a:solidFill>
                  <a:srgbClr val="FFFF00"/>
                </a:solidFill>
              </a:rPr>
              <a:t>Ejemplo </a:t>
            </a:r>
            <a:r>
              <a:rPr lang="es-MX" dirty="0" smtClean="0">
                <a:solidFill>
                  <a:srgbClr val="FFFF00"/>
                </a:solidFill>
              </a:rPr>
              <a:t>05</a:t>
            </a:r>
            <a:endParaRPr lang="es-MX" dirty="0">
              <a:solidFill>
                <a:srgbClr val="FFFF00"/>
              </a:solidFill>
            </a:endParaRPr>
          </a:p>
        </p:txBody>
      </p:sp>
      <p:sp>
        <p:nvSpPr>
          <p:cNvPr id="3" name="2 Marcador de contenido"/>
          <p:cNvSpPr>
            <a:spLocks noGrp="1"/>
          </p:cNvSpPr>
          <p:nvPr>
            <p:ph idx="1"/>
          </p:nvPr>
        </p:nvSpPr>
        <p:spPr>
          <a:xfrm>
            <a:off x="381000" y="838200"/>
            <a:ext cx="8610600" cy="5791200"/>
          </a:xfrm>
          <a:solidFill>
            <a:schemeClr val="accent4">
              <a:lumMod val="50000"/>
            </a:schemeClr>
          </a:solidFill>
        </p:spPr>
        <p:txBody>
          <a:bodyPr/>
          <a:lstStyle/>
          <a:p>
            <a:pPr algn="just"/>
            <a:r>
              <a:rPr lang="es-MX" sz="2400" dirty="0" smtClean="0"/>
              <a:t>En un tinglado, se mueven bultos entre distintos niveles haciéndolos deslizar hacia abajo por las rampas, según se indica en la figura. Si el coeficiente de rozamiento entre el bulto y la rampa vale 0,20. El ángulo en la base de la rapa es brusco pero liso y </a:t>
            </a:r>
            <a:r>
              <a:rPr lang="el-GR" sz="2400" dirty="0" smtClean="0"/>
              <a:t>θ</a:t>
            </a:r>
            <a:r>
              <a:rPr lang="es-MX" sz="2400" dirty="0" smtClean="0"/>
              <a:t> = 30°. Si un bulto de masa 10 kg en </a:t>
            </a:r>
            <a:r>
              <a:rPr lang="es-MX" sz="2400" i="1" dirty="0" smtClean="0"/>
              <a:t>l = 3 m</a:t>
            </a:r>
            <a:r>
              <a:rPr lang="es-MX" sz="2400" dirty="0" smtClean="0"/>
              <a:t> se lanza con una velocidad de 5 m/s hacia abajo. Determine: (a) la celeridad del bulto cuando llega a la posición más bajo de la rampa y (b) la distancia </a:t>
            </a:r>
            <a:r>
              <a:rPr lang="es-MX" sz="2400" i="1" dirty="0" smtClean="0"/>
              <a:t>d</a:t>
            </a:r>
            <a:r>
              <a:rPr lang="es-MX" sz="2400" dirty="0" smtClean="0"/>
              <a:t> que recorrerá el bulto sobre la superficie antes de detenerse. </a:t>
            </a:r>
            <a:endParaRPr lang="es-MX" sz="2400" dirty="0"/>
          </a:p>
        </p:txBody>
      </p:sp>
      <p:pic>
        <p:nvPicPr>
          <p:cNvPr id="4" name="3 Imagen" descr="C:\Documents and Settings\Administrador\My Documents\escanear1.jpg"/>
          <p:cNvPicPr/>
          <p:nvPr/>
        </p:nvPicPr>
        <p:blipFill>
          <a:blip r:embed="rId2" cstate="print">
            <a:lum bright="-10000" contrast="40000"/>
          </a:blip>
          <a:srcRect l="5805" t="19101" r="8240" b="6180"/>
          <a:stretch>
            <a:fillRect/>
          </a:stretch>
        </p:blipFill>
        <p:spPr bwMode="auto">
          <a:xfrm>
            <a:off x="2514601" y="4191000"/>
            <a:ext cx="41148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4600" y="0"/>
            <a:ext cx="4572000" cy="685800"/>
          </a:xfrm>
          <a:solidFill>
            <a:srgbClr val="FF0000"/>
          </a:solidFill>
        </p:spPr>
        <p:txBody>
          <a:bodyPr/>
          <a:lstStyle/>
          <a:p>
            <a:pPr algn="ctr"/>
            <a:r>
              <a:rPr lang="es-MX" dirty="0" smtClean="0">
                <a:solidFill>
                  <a:srgbClr val="FFFF00"/>
                </a:solidFill>
              </a:rPr>
              <a:t>Ejemplo </a:t>
            </a:r>
            <a:r>
              <a:rPr lang="es-MX" dirty="0" smtClean="0">
                <a:solidFill>
                  <a:srgbClr val="FFFF00"/>
                </a:solidFill>
              </a:rPr>
              <a:t>06</a:t>
            </a:r>
            <a:endParaRPr lang="es-MX" dirty="0">
              <a:solidFill>
                <a:srgbClr val="FFFF00"/>
              </a:solidFill>
            </a:endParaRPr>
          </a:p>
        </p:txBody>
      </p:sp>
      <p:sp>
        <p:nvSpPr>
          <p:cNvPr id="3" name="2 Marcador de contenido"/>
          <p:cNvSpPr>
            <a:spLocks noGrp="1"/>
          </p:cNvSpPr>
          <p:nvPr>
            <p:ph idx="1"/>
          </p:nvPr>
        </p:nvSpPr>
        <p:spPr>
          <a:xfrm>
            <a:off x="381000" y="762000"/>
            <a:ext cx="8610600" cy="5867400"/>
          </a:xfrm>
          <a:solidFill>
            <a:schemeClr val="accent3">
              <a:lumMod val="50000"/>
            </a:schemeClr>
          </a:solidFill>
        </p:spPr>
        <p:txBody>
          <a:bodyPr/>
          <a:lstStyle/>
          <a:p>
            <a:pPr algn="just"/>
            <a:r>
              <a:rPr lang="es-MX" sz="2400" dirty="0" smtClean="0"/>
              <a:t>Cuando los bultos del problema anterior salgan de la rampa con demasiada velocidad, será necesario un tope como el representado en la figura para pararlos, el coeficiente de rozamiento entre el bulto y el suelo es </a:t>
            </a:r>
            <a:r>
              <a:rPr lang="es-MX" sz="2400" dirty="0" smtClean="0">
                <a:solidFill>
                  <a:srgbClr val="FFFF00"/>
                </a:solidFill>
                <a:sym typeface="Symbol"/>
              </a:rPr>
              <a:t></a:t>
            </a:r>
            <a:r>
              <a:rPr lang="es-MX" sz="1400" dirty="0" smtClean="0">
                <a:solidFill>
                  <a:srgbClr val="FFFF00"/>
                </a:solidFill>
                <a:sym typeface="Symbol"/>
              </a:rPr>
              <a:t>k</a:t>
            </a:r>
            <a:r>
              <a:rPr lang="es-MX" sz="2400" dirty="0" smtClean="0">
                <a:solidFill>
                  <a:srgbClr val="FFFF00"/>
                </a:solidFill>
                <a:sym typeface="Symbol"/>
              </a:rPr>
              <a:t> = 0,25</a:t>
            </a:r>
            <a:r>
              <a:rPr lang="es-MX" sz="2400" dirty="0" smtClean="0">
                <a:sym typeface="Symbol"/>
              </a:rPr>
              <a:t>, la constante del resorte es </a:t>
            </a:r>
            <a:r>
              <a:rPr lang="es-MX" sz="2400" dirty="0" smtClean="0">
                <a:solidFill>
                  <a:srgbClr val="FFFF00"/>
                </a:solidFill>
                <a:sym typeface="Symbol"/>
              </a:rPr>
              <a:t>k = 1750 N/m </a:t>
            </a:r>
            <a:r>
              <a:rPr lang="es-MX" sz="2400" dirty="0" smtClean="0">
                <a:sym typeface="Symbol"/>
              </a:rPr>
              <a:t>y la masa del tope B es despreciable. Si la celeridad de un bulto de 2,5 kg es    </a:t>
            </a:r>
            <a:r>
              <a:rPr lang="es-MX" sz="2400" dirty="0" err="1" smtClean="0">
                <a:solidFill>
                  <a:srgbClr val="FFFF00"/>
                </a:solidFill>
                <a:sym typeface="Symbol"/>
              </a:rPr>
              <a:t>v</a:t>
            </a:r>
            <a:r>
              <a:rPr lang="es-MX" sz="1400" dirty="0" err="1" smtClean="0">
                <a:solidFill>
                  <a:srgbClr val="FFFF00"/>
                </a:solidFill>
                <a:sym typeface="Symbol"/>
              </a:rPr>
              <a:t>o</a:t>
            </a:r>
            <a:r>
              <a:rPr lang="es-MX" sz="2400" dirty="0" smtClean="0">
                <a:solidFill>
                  <a:srgbClr val="FFFF00"/>
                </a:solidFill>
                <a:sym typeface="Symbol"/>
              </a:rPr>
              <a:t> = 8 m/s </a:t>
            </a:r>
            <a:r>
              <a:rPr lang="es-MX" sz="2400" dirty="0" smtClean="0">
                <a:sym typeface="Symbol"/>
              </a:rPr>
              <a:t>cuando se halle a </a:t>
            </a:r>
            <a:r>
              <a:rPr lang="es-MX" sz="2400" i="1" dirty="0" smtClean="0">
                <a:solidFill>
                  <a:srgbClr val="FFFF00"/>
                </a:solidFill>
                <a:sym typeface="Symbol"/>
              </a:rPr>
              <a:t>l</a:t>
            </a:r>
            <a:r>
              <a:rPr lang="es-MX" sz="2400" dirty="0" smtClean="0">
                <a:solidFill>
                  <a:srgbClr val="FFFF00"/>
                </a:solidFill>
                <a:sym typeface="Symbol"/>
              </a:rPr>
              <a:t> = 3 m </a:t>
            </a:r>
            <a:r>
              <a:rPr lang="es-MX" sz="2400" dirty="0" smtClean="0">
                <a:sym typeface="Symbol"/>
              </a:rPr>
              <a:t>del tope. Determinar: (a) El máximo acortamiento  del resorte y (b) la posición final del bulto  en el reposo.</a:t>
            </a:r>
            <a:endParaRPr lang="es-MX" sz="2400" dirty="0"/>
          </a:p>
        </p:txBody>
      </p:sp>
      <p:pic>
        <p:nvPicPr>
          <p:cNvPr id="5" name="4 Imagen" descr="C:\Documents and Settings\Administrador\Local Settings\Temporary Internet Files\Content.Word\escanear2.jpg"/>
          <p:cNvPicPr/>
          <p:nvPr/>
        </p:nvPicPr>
        <p:blipFill>
          <a:blip r:embed="rId2" cstate="print">
            <a:lum bright="-10000" contrast="40000"/>
          </a:blip>
          <a:srcRect/>
          <a:stretch>
            <a:fillRect/>
          </a:stretch>
        </p:blipFill>
        <p:spPr bwMode="auto">
          <a:xfrm>
            <a:off x="2743200" y="4114800"/>
            <a:ext cx="4648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95600" y="152400"/>
            <a:ext cx="4343400" cy="685800"/>
          </a:xfrm>
          <a:solidFill>
            <a:srgbClr val="FF0000"/>
          </a:solidFill>
        </p:spPr>
        <p:txBody>
          <a:bodyPr/>
          <a:lstStyle/>
          <a:p>
            <a:pPr algn="ctr"/>
            <a:r>
              <a:rPr lang="es-MX" dirty="0" smtClean="0">
                <a:solidFill>
                  <a:srgbClr val="FFFF00"/>
                </a:solidFill>
              </a:rPr>
              <a:t>Ejemplo </a:t>
            </a:r>
            <a:r>
              <a:rPr lang="es-MX" dirty="0" smtClean="0">
                <a:solidFill>
                  <a:srgbClr val="FFFF00"/>
                </a:solidFill>
              </a:rPr>
              <a:t>07</a:t>
            </a:r>
            <a:endParaRPr lang="es-MX" dirty="0">
              <a:solidFill>
                <a:srgbClr val="FFFF00"/>
              </a:solidFill>
            </a:endParaRPr>
          </a:p>
        </p:txBody>
      </p:sp>
      <p:sp>
        <p:nvSpPr>
          <p:cNvPr id="3" name="2 Marcador de contenido"/>
          <p:cNvSpPr>
            <a:spLocks noGrp="1"/>
          </p:cNvSpPr>
          <p:nvPr>
            <p:ph idx="1"/>
          </p:nvPr>
        </p:nvSpPr>
        <p:spPr>
          <a:xfrm>
            <a:off x="381000" y="838200"/>
            <a:ext cx="8610600" cy="5791200"/>
          </a:xfrm>
          <a:solidFill>
            <a:srgbClr val="002060"/>
          </a:solidFill>
        </p:spPr>
        <p:txBody>
          <a:bodyPr/>
          <a:lstStyle/>
          <a:p>
            <a:pPr algn="just"/>
            <a:r>
              <a:rPr lang="es-MX" sz="2400" dirty="0" smtClean="0"/>
              <a:t>La dirección de la fuerza F que actúa sobre un bloque de   20 kg de la figura es constante pero su magnitud varía de acuerdo con la ecuación             newton donde </a:t>
            </a:r>
            <a:r>
              <a:rPr lang="es-MX" sz="2400" i="1" dirty="0" smtClean="0"/>
              <a:t>x</a:t>
            </a:r>
            <a:r>
              <a:rPr lang="es-MX" sz="2400" dirty="0" smtClean="0"/>
              <a:t> especifica la posición instantánea del bloque en metros. Cuando        </a:t>
            </a:r>
            <a:r>
              <a:rPr lang="es-MX" sz="2400" i="1" dirty="0" smtClean="0"/>
              <a:t>x = 0,5 m</a:t>
            </a:r>
            <a:r>
              <a:rPr lang="es-MX" sz="2400" dirty="0" smtClean="0"/>
              <a:t>, la velocidad del bloque es 1.0 m/s hacia la derecha. Sabiendo que el coeficiente de rozamiento entre el bloque y el plano es </a:t>
            </a:r>
            <a:r>
              <a:rPr lang="es-MX" sz="2400" dirty="0" smtClean="0">
                <a:sym typeface="Symbol"/>
              </a:rPr>
              <a:t>k = 0,15. Determine la velocidad del bloque cuando </a:t>
            </a:r>
            <a:r>
              <a:rPr lang="es-MX" sz="2400" i="1" dirty="0" smtClean="0">
                <a:sym typeface="Symbol"/>
              </a:rPr>
              <a:t>x = 2,0 m.</a:t>
            </a:r>
            <a:endParaRPr lang="es-MX" sz="2400" dirty="0"/>
          </a:p>
        </p:txBody>
      </p:sp>
      <p:graphicFrame>
        <p:nvGraphicFramePr>
          <p:cNvPr id="930818" name="Object 2"/>
          <p:cNvGraphicFramePr>
            <a:graphicFrameLocks noChangeAspect="1"/>
          </p:cNvGraphicFramePr>
          <p:nvPr/>
        </p:nvGraphicFramePr>
        <p:xfrm>
          <a:off x="4114800" y="1600200"/>
          <a:ext cx="1262063" cy="381000"/>
        </p:xfrm>
        <a:graphic>
          <a:graphicData uri="http://schemas.openxmlformats.org/presentationml/2006/ole">
            <p:oleObj spid="_x0000_s930818" name="Equation" r:id="rId3" imgW="672840" imgH="203040" progId="Equation.DSMT4">
              <p:embed/>
            </p:oleObj>
          </a:graphicData>
        </a:graphic>
      </p:graphicFrame>
      <p:pic>
        <p:nvPicPr>
          <p:cNvPr id="930819" name="Picture 3"/>
          <p:cNvPicPr>
            <a:picLocks noChangeAspect="1" noChangeArrowheads="1"/>
          </p:cNvPicPr>
          <p:nvPr/>
        </p:nvPicPr>
        <p:blipFill>
          <a:blip r:embed="rId4" cstate="print">
            <a:lum bright="-20000" contrast="40000"/>
          </a:blip>
          <a:srcRect/>
          <a:stretch>
            <a:fillRect/>
          </a:stretch>
        </p:blipFill>
        <p:spPr bwMode="auto">
          <a:xfrm>
            <a:off x="2438400" y="3886200"/>
            <a:ext cx="4724400" cy="26888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0400" y="152400"/>
            <a:ext cx="3657600" cy="533400"/>
          </a:xfrm>
          <a:solidFill>
            <a:srgbClr val="FF0000"/>
          </a:solidFill>
        </p:spPr>
        <p:txBody>
          <a:bodyPr/>
          <a:lstStyle/>
          <a:p>
            <a:pPr algn="ctr"/>
            <a:r>
              <a:rPr lang="es-MX" b="1" dirty="0" smtClean="0">
                <a:solidFill>
                  <a:srgbClr val="FFFF00"/>
                </a:solidFill>
              </a:rPr>
              <a:t>Ejemplo </a:t>
            </a:r>
            <a:r>
              <a:rPr lang="es-MX" b="1" dirty="0" smtClean="0">
                <a:solidFill>
                  <a:srgbClr val="FFFF00"/>
                </a:solidFill>
              </a:rPr>
              <a:t>08</a:t>
            </a:r>
            <a:r>
              <a:rPr lang="es-MX" dirty="0" smtClean="0"/>
              <a:t> </a:t>
            </a:r>
            <a:endParaRPr lang="es-MX" dirty="0"/>
          </a:p>
        </p:txBody>
      </p:sp>
      <p:sp>
        <p:nvSpPr>
          <p:cNvPr id="7" name="6 Marcador de contenido"/>
          <p:cNvSpPr>
            <a:spLocks noGrp="1"/>
          </p:cNvSpPr>
          <p:nvPr>
            <p:ph idx="1"/>
          </p:nvPr>
        </p:nvSpPr>
        <p:spPr>
          <a:xfrm>
            <a:off x="381000" y="762000"/>
            <a:ext cx="8610600" cy="6096000"/>
          </a:xfrm>
          <a:solidFill>
            <a:schemeClr val="accent4">
              <a:lumMod val="50000"/>
            </a:schemeClr>
          </a:solidFill>
        </p:spPr>
        <p:txBody>
          <a:bodyPr/>
          <a:lstStyle/>
          <a:p>
            <a:pPr algn="just"/>
            <a:r>
              <a:rPr lang="es-MX" sz="2400" dirty="0" smtClean="0"/>
              <a:t>Un bloque A de </a:t>
            </a:r>
            <a:r>
              <a:rPr lang="es-MX" sz="2400" b="1" i="1" dirty="0" smtClean="0">
                <a:solidFill>
                  <a:srgbClr val="FF0000"/>
                </a:solidFill>
              </a:rPr>
              <a:t>50 kg </a:t>
            </a:r>
            <a:r>
              <a:rPr lang="es-MX" sz="2400" dirty="0" smtClean="0"/>
              <a:t>está montado sobre rodillos de forma que puede moverse con rozamiento despreciable por el carril horizontal bajo la acción de la fuerza constante de </a:t>
            </a:r>
            <a:r>
              <a:rPr lang="es-MX" sz="2400" b="1" i="1" dirty="0" smtClean="0">
                <a:solidFill>
                  <a:srgbClr val="FF0000"/>
                </a:solidFill>
              </a:rPr>
              <a:t>300 N </a:t>
            </a:r>
            <a:r>
              <a:rPr lang="es-MX" sz="2400" dirty="0" smtClean="0"/>
              <a:t>que actúa sobre el bloque. El bloque se abandona en A desde el reposo estando el resorte al que esta unido estirado inicialmente </a:t>
            </a:r>
            <a:r>
              <a:rPr lang="es-MX" sz="2400" b="1" i="1" dirty="0" smtClean="0">
                <a:solidFill>
                  <a:srgbClr val="FF0000"/>
                </a:solidFill>
              </a:rPr>
              <a:t>x</a:t>
            </a:r>
            <a:r>
              <a:rPr lang="es-MX" sz="1600" b="1" i="1" dirty="0" smtClean="0">
                <a:solidFill>
                  <a:srgbClr val="FF0000"/>
                </a:solidFill>
              </a:rPr>
              <a:t>1</a:t>
            </a:r>
            <a:r>
              <a:rPr lang="es-MX" sz="2400" b="1" i="1" dirty="0" smtClean="0">
                <a:solidFill>
                  <a:srgbClr val="FF0000"/>
                </a:solidFill>
              </a:rPr>
              <a:t> = 0,233 m</a:t>
            </a:r>
            <a:r>
              <a:rPr lang="es-MX" sz="2400" dirty="0" smtClean="0"/>
              <a:t>. la rigidez del resorte es </a:t>
            </a:r>
            <a:r>
              <a:rPr lang="es-MX" sz="2400" b="1" i="1" dirty="0" smtClean="0">
                <a:solidFill>
                  <a:srgbClr val="FF0000"/>
                </a:solidFill>
              </a:rPr>
              <a:t>k = 80 N/m</a:t>
            </a:r>
            <a:r>
              <a:rPr lang="es-MX" sz="2400" dirty="0" smtClean="0"/>
              <a:t>. Determine la velocidad </a:t>
            </a:r>
            <a:r>
              <a:rPr lang="es-MX" sz="2400" b="1" i="1" dirty="0" smtClean="0">
                <a:solidFill>
                  <a:srgbClr val="FFFF00"/>
                </a:solidFill>
              </a:rPr>
              <a:t>v</a:t>
            </a:r>
            <a:r>
              <a:rPr lang="es-MX" sz="2400" dirty="0" smtClean="0"/>
              <a:t> de bloque cuando llega a la posición B</a:t>
            </a:r>
            <a:endParaRPr lang="es-MX" sz="2400" dirty="0"/>
          </a:p>
        </p:txBody>
      </p:sp>
      <p:pic>
        <p:nvPicPr>
          <p:cNvPr id="850946" name="Picture 2"/>
          <p:cNvPicPr>
            <a:picLocks noChangeAspect="1" noChangeArrowheads="1"/>
          </p:cNvPicPr>
          <p:nvPr/>
        </p:nvPicPr>
        <p:blipFill>
          <a:blip r:embed="rId2" cstate="print">
            <a:lum bright="-20000" contrast="40000"/>
          </a:blip>
          <a:srcRect/>
          <a:stretch>
            <a:fillRect/>
          </a:stretch>
        </p:blipFill>
        <p:spPr bwMode="auto">
          <a:xfrm>
            <a:off x="368836" y="3761871"/>
            <a:ext cx="4279364" cy="3096130"/>
          </a:xfrm>
          <a:prstGeom prst="rect">
            <a:avLst/>
          </a:prstGeom>
          <a:noFill/>
          <a:ln w="9525">
            <a:noFill/>
            <a:miter lim="800000"/>
            <a:headEnd/>
            <a:tailEnd/>
          </a:ln>
        </p:spPr>
      </p:pic>
      <p:pic>
        <p:nvPicPr>
          <p:cNvPr id="850947" name="Picture 3"/>
          <p:cNvPicPr>
            <a:picLocks noChangeAspect="1" noChangeArrowheads="1"/>
          </p:cNvPicPr>
          <p:nvPr/>
        </p:nvPicPr>
        <p:blipFill>
          <a:blip r:embed="rId3" cstate="print">
            <a:lum bright="-20000" contrast="40000"/>
          </a:blip>
          <a:srcRect/>
          <a:stretch>
            <a:fillRect/>
          </a:stretch>
        </p:blipFill>
        <p:spPr bwMode="auto">
          <a:xfrm>
            <a:off x="4724400" y="4191000"/>
            <a:ext cx="4115004"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850946"/>
                                        </p:tgtEl>
                                        <p:attrNameLst>
                                          <p:attrName>style.visibility</p:attrName>
                                        </p:attrNameLst>
                                      </p:cBhvr>
                                      <p:to>
                                        <p:strVal val="visible"/>
                                      </p:to>
                                    </p:set>
                                    <p:animEffect transition="in" filter="diamond(in)">
                                      <p:cBhvr>
                                        <p:cTn id="13" dur="2000"/>
                                        <p:tgtEl>
                                          <p:spTgt spid="85094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50947"/>
                                        </p:tgtEl>
                                        <p:attrNameLst>
                                          <p:attrName>style.visibility</p:attrName>
                                        </p:attrNameLst>
                                      </p:cBhvr>
                                      <p:to>
                                        <p:strVal val="visible"/>
                                      </p:to>
                                    </p:set>
                                    <p:animEffect transition="in" filter="blinds(horizontal)">
                                      <p:cBhvr>
                                        <p:cTn id="18" dur="500"/>
                                        <p:tgtEl>
                                          <p:spTgt spid="850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0400" y="152400"/>
            <a:ext cx="3657600" cy="533400"/>
          </a:xfrm>
          <a:solidFill>
            <a:srgbClr val="FF0000"/>
          </a:solidFill>
        </p:spPr>
        <p:txBody>
          <a:bodyPr/>
          <a:lstStyle/>
          <a:p>
            <a:pPr algn="ctr"/>
            <a:r>
              <a:rPr lang="es-MX" b="1" dirty="0" smtClean="0">
                <a:solidFill>
                  <a:srgbClr val="FFFF00"/>
                </a:solidFill>
              </a:rPr>
              <a:t>Ejemplo </a:t>
            </a:r>
            <a:r>
              <a:rPr lang="es-MX" b="1" dirty="0" smtClean="0">
                <a:solidFill>
                  <a:srgbClr val="FFFF00"/>
                </a:solidFill>
              </a:rPr>
              <a:t>09</a:t>
            </a:r>
            <a:r>
              <a:rPr lang="es-MX" dirty="0" smtClean="0"/>
              <a:t> </a:t>
            </a:r>
            <a:endParaRPr lang="es-MX" dirty="0"/>
          </a:p>
        </p:txBody>
      </p:sp>
      <p:sp>
        <p:nvSpPr>
          <p:cNvPr id="7" name="6 Marcador de contenido"/>
          <p:cNvSpPr>
            <a:spLocks noGrp="1"/>
          </p:cNvSpPr>
          <p:nvPr>
            <p:ph idx="1"/>
          </p:nvPr>
        </p:nvSpPr>
        <p:spPr>
          <a:xfrm>
            <a:off x="381000" y="762000"/>
            <a:ext cx="8610600" cy="6096000"/>
          </a:xfrm>
          <a:solidFill>
            <a:schemeClr val="accent4">
              <a:lumMod val="50000"/>
            </a:schemeClr>
          </a:solidFill>
        </p:spPr>
        <p:txBody>
          <a:bodyPr/>
          <a:lstStyle/>
          <a:p>
            <a:pPr lvl="0" algn="just"/>
            <a:r>
              <a:rPr lang="es-MX" sz="2800" dirty="0" smtClean="0"/>
              <a:t>El sistema es liberado desde el reposo cuando el resorte está sin deformar. Sabiendo que la constante del muelle es </a:t>
            </a:r>
            <a:r>
              <a:rPr lang="es-MX" sz="2800" i="1" dirty="0" smtClean="0"/>
              <a:t>k </a:t>
            </a:r>
            <a:r>
              <a:rPr lang="es-MX" sz="2800" i="1" dirty="0" smtClean="0"/>
              <a:t>= 200 N/m</a:t>
            </a:r>
            <a:r>
              <a:rPr lang="es-MX" sz="2800" dirty="0" smtClean="0"/>
              <a:t>. determine la rapidez de los bloques cuando la masa de 20 kg ha descendido </a:t>
            </a:r>
            <a:r>
              <a:rPr lang="es-MX" sz="2800" i="1" dirty="0" smtClean="0"/>
              <a:t>1 </a:t>
            </a:r>
            <a:r>
              <a:rPr lang="es-MX" sz="2400" i="1" dirty="0" smtClean="0"/>
              <a:t>m</a:t>
            </a:r>
            <a:r>
              <a:rPr lang="es-MX" sz="2400" dirty="0" smtClean="0"/>
              <a:t>.</a:t>
            </a:r>
            <a:endParaRPr lang="es-ES" sz="2400" dirty="0" smtClean="0"/>
          </a:p>
          <a:p>
            <a:pPr algn="just"/>
            <a:endParaRPr lang="es-MX" sz="2400" dirty="0"/>
          </a:p>
        </p:txBody>
      </p:sp>
      <p:pic>
        <p:nvPicPr>
          <p:cNvPr id="6" name="5 Imagen"/>
          <p:cNvPicPr/>
          <p:nvPr/>
        </p:nvPicPr>
        <p:blipFill>
          <a:blip r:embed="rId2">
            <a:lum bright="-20000" contrast="40000"/>
          </a:blip>
          <a:srcRect/>
          <a:stretch>
            <a:fillRect/>
          </a:stretch>
        </p:blipFill>
        <p:spPr bwMode="auto">
          <a:xfrm>
            <a:off x="3886200" y="2819400"/>
            <a:ext cx="24384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0400" y="152400"/>
            <a:ext cx="3657600" cy="533400"/>
          </a:xfrm>
          <a:solidFill>
            <a:srgbClr val="FF0000"/>
          </a:solidFill>
        </p:spPr>
        <p:txBody>
          <a:bodyPr/>
          <a:lstStyle/>
          <a:p>
            <a:pPr algn="ctr"/>
            <a:r>
              <a:rPr lang="es-MX" b="1" dirty="0" smtClean="0">
                <a:solidFill>
                  <a:srgbClr val="FFFF00"/>
                </a:solidFill>
              </a:rPr>
              <a:t>Ejemplo </a:t>
            </a:r>
            <a:r>
              <a:rPr lang="es-MX" b="1" dirty="0" smtClean="0">
                <a:solidFill>
                  <a:srgbClr val="FFFF00"/>
                </a:solidFill>
              </a:rPr>
              <a:t>10</a:t>
            </a:r>
            <a:r>
              <a:rPr lang="es-MX" dirty="0" smtClean="0"/>
              <a:t> </a:t>
            </a:r>
            <a:endParaRPr lang="es-MX" dirty="0"/>
          </a:p>
        </p:txBody>
      </p:sp>
      <p:sp>
        <p:nvSpPr>
          <p:cNvPr id="7" name="6 Marcador de contenido"/>
          <p:cNvSpPr>
            <a:spLocks noGrp="1"/>
          </p:cNvSpPr>
          <p:nvPr>
            <p:ph idx="1"/>
          </p:nvPr>
        </p:nvSpPr>
        <p:spPr>
          <a:xfrm>
            <a:off x="381000" y="762000"/>
            <a:ext cx="8610600" cy="6096000"/>
          </a:xfrm>
          <a:solidFill>
            <a:schemeClr val="accent4">
              <a:lumMod val="50000"/>
            </a:schemeClr>
          </a:solidFill>
        </p:spPr>
        <p:txBody>
          <a:bodyPr/>
          <a:lstStyle/>
          <a:p>
            <a:pPr lvl="0" algn="just"/>
            <a:r>
              <a:rPr lang="es-MX" sz="2800" dirty="0" smtClean="0"/>
              <a:t>El </a:t>
            </a:r>
            <a:r>
              <a:rPr lang="es-MX" sz="2800" dirty="0" smtClean="0"/>
              <a:t>collar de 2 kg esta inicialmente en reposo en la posición 1. Una fuerza constante de 100 N es aplicada al extremo del cable, causando que el collar deslice hacia arriba en la guía vertical lisa. Determine la velocidad del collar cuando pasa por la posición 2</a:t>
            </a:r>
            <a:endParaRPr lang="es-ES" sz="2800" dirty="0" smtClean="0"/>
          </a:p>
          <a:p>
            <a:pPr algn="just"/>
            <a:endParaRPr lang="es-MX" sz="2400" dirty="0"/>
          </a:p>
        </p:txBody>
      </p:sp>
      <p:pic>
        <p:nvPicPr>
          <p:cNvPr id="5" name="4 Imagen"/>
          <p:cNvPicPr/>
          <p:nvPr/>
        </p:nvPicPr>
        <p:blipFill>
          <a:blip r:embed="rId2">
            <a:lum bright="-20000" contrast="40000"/>
          </a:blip>
          <a:srcRect/>
          <a:stretch>
            <a:fillRect/>
          </a:stretch>
        </p:blipFill>
        <p:spPr bwMode="auto">
          <a:xfrm>
            <a:off x="3581400" y="2971800"/>
            <a:ext cx="27432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0800" y="152400"/>
            <a:ext cx="4648200" cy="762000"/>
          </a:xfrm>
          <a:solidFill>
            <a:srgbClr val="FF0000"/>
          </a:solidFill>
        </p:spPr>
        <p:txBody>
          <a:bodyPr/>
          <a:lstStyle/>
          <a:p>
            <a:pPr algn="ctr"/>
            <a:r>
              <a:rPr lang="es-MX" b="1" dirty="0" smtClean="0">
                <a:solidFill>
                  <a:srgbClr val="FFFF00"/>
                </a:solidFill>
              </a:rPr>
              <a:t>Ejemplo </a:t>
            </a:r>
            <a:r>
              <a:rPr lang="es-MX" b="1" dirty="0" smtClean="0">
                <a:solidFill>
                  <a:srgbClr val="FFFF00"/>
                </a:solidFill>
              </a:rPr>
              <a:t>11</a:t>
            </a:r>
            <a:r>
              <a:rPr lang="es-MX" dirty="0" smtClean="0"/>
              <a:t> </a:t>
            </a:r>
            <a:endParaRPr lang="es-MX" dirty="0"/>
          </a:p>
        </p:txBody>
      </p:sp>
      <p:sp>
        <p:nvSpPr>
          <p:cNvPr id="6" name="5 Marcador de contenido"/>
          <p:cNvSpPr>
            <a:spLocks noGrp="1"/>
          </p:cNvSpPr>
          <p:nvPr>
            <p:ph sz="half" idx="1"/>
          </p:nvPr>
        </p:nvSpPr>
        <p:spPr>
          <a:xfrm>
            <a:off x="381000" y="990600"/>
            <a:ext cx="4267200" cy="5638800"/>
          </a:xfrm>
        </p:spPr>
        <p:txBody>
          <a:bodyPr/>
          <a:lstStyle/>
          <a:p>
            <a:pPr lvl="0" algn="just"/>
            <a:r>
              <a:rPr lang="es-MX" dirty="0" smtClean="0"/>
              <a:t>El collar de </a:t>
            </a:r>
            <a:r>
              <a:rPr lang="es-MX" b="1" i="1" dirty="0" smtClean="0"/>
              <a:t>4 N</a:t>
            </a:r>
            <a:r>
              <a:rPr lang="es-MX" dirty="0" smtClean="0"/>
              <a:t> desliza hacia abajo sobre el alambre liso desde la posición 1 a la posición 2. Sabiendo que el collar adquiere una rapidez de </a:t>
            </a:r>
            <a:r>
              <a:rPr lang="es-MX" b="1" i="1" dirty="0" smtClean="0"/>
              <a:t>24 m/s</a:t>
            </a:r>
            <a:r>
              <a:rPr lang="es-MX" dirty="0" smtClean="0"/>
              <a:t>  al pasar la posición 2. ¿Cuál es la magnitud de la velocidad en la posición 1?.</a:t>
            </a:r>
            <a:endParaRPr lang="es-ES" dirty="0" smtClean="0"/>
          </a:p>
          <a:p>
            <a:endParaRPr lang="es-ES" dirty="0"/>
          </a:p>
        </p:txBody>
      </p:sp>
      <p:sp>
        <p:nvSpPr>
          <p:cNvPr id="8" name="7 Marcador de contenido"/>
          <p:cNvSpPr>
            <a:spLocks noGrp="1"/>
          </p:cNvSpPr>
          <p:nvPr>
            <p:ph sz="half" idx="2"/>
          </p:nvPr>
        </p:nvSpPr>
        <p:spPr>
          <a:xfrm>
            <a:off x="4762500" y="1143000"/>
            <a:ext cx="4152900" cy="5486400"/>
          </a:xfrm>
        </p:spPr>
        <p:txBody>
          <a:bodyPr/>
          <a:lstStyle/>
          <a:p>
            <a:endParaRPr lang="es-ES" dirty="0"/>
          </a:p>
        </p:txBody>
      </p:sp>
      <p:pic>
        <p:nvPicPr>
          <p:cNvPr id="9" name="8 Imagen"/>
          <p:cNvPicPr/>
          <p:nvPr/>
        </p:nvPicPr>
        <p:blipFill>
          <a:blip r:embed="rId2">
            <a:lum bright="-20000" contrast="40000"/>
          </a:blip>
          <a:srcRect/>
          <a:stretch>
            <a:fillRect/>
          </a:stretch>
        </p:blipFill>
        <p:spPr bwMode="auto">
          <a:xfrm>
            <a:off x="4724400" y="1524000"/>
            <a:ext cx="4267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9800" y="274638"/>
            <a:ext cx="4343400" cy="582594"/>
          </a:xfrm>
          <a:solidFill>
            <a:srgbClr val="FF0000"/>
          </a:solidFill>
        </p:spPr>
        <p:txBody>
          <a:bodyPr/>
          <a:lstStyle/>
          <a:p>
            <a:pPr algn="ctr"/>
            <a:r>
              <a:rPr lang="es-MX" b="1" dirty="0" smtClean="0">
                <a:solidFill>
                  <a:srgbClr val="FFFF00"/>
                </a:solidFill>
              </a:rPr>
              <a:t>Ejemplo</a:t>
            </a:r>
            <a:r>
              <a:rPr lang="es-MX" dirty="0" smtClean="0">
                <a:solidFill>
                  <a:srgbClr val="FFFF00"/>
                </a:solidFill>
              </a:rPr>
              <a:t> </a:t>
            </a:r>
            <a:r>
              <a:rPr lang="es-MX" dirty="0" smtClean="0">
                <a:solidFill>
                  <a:srgbClr val="FFFF00"/>
                </a:solidFill>
              </a:rPr>
              <a:t>12</a:t>
            </a:r>
            <a:endParaRPr lang="es-MX" dirty="0">
              <a:solidFill>
                <a:srgbClr val="FFFF00"/>
              </a:solidFill>
            </a:endParaRPr>
          </a:p>
        </p:txBody>
      </p:sp>
      <p:sp>
        <p:nvSpPr>
          <p:cNvPr id="3" name="2 Marcador de contenido"/>
          <p:cNvSpPr>
            <a:spLocks noGrp="1"/>
          </p:cNvSpPr>
          <p:nvPr>
            <p:ph idx="1"/>
          </p:nvPr>
        </p:nvSpPr>
        <p:spPr>
          <a:xfrm>
            <a:off x="381000" y="1000108"/>
            <a:ext cx="8548718" cy="5715040"/>
          </a:xfrm>
          <a:solidFill>
            <a:schemeClr val="accent1">
              <a:lumMod val="50000"/>
            </a:schemeClr>
          </a:solidFill>
        </p:spPr>
        <p:txBody>
          <a:bodyPr/>
          <a:lstStyle/>
          <a:p>
            <a:pPr algn="just">
              <a:buNone/>
            </a:pPr>
            <a:r>
              <a:rPr lang="es-MX" sz="2800" dirty="0" smtClean="0">
                <a:latin typeface="Arial Narrow" pitchFamily="34" charset="0"/>
              </a:rPr>
              <a:t>	Un automóvil de 19,62 </a:t>
            </a:r>
            <a:r>
              <a:rPr lang="es-MX" sz="2800" dirty="0" err="1" smtClean="0">
                <a:latin typeface="Arial Narrow" pitchFamily="34" charset="0"/>
              </a:rPr>
              <a:t>kN</a:t>
            </a:r>
            <a:r>
              <a:rPr lang="es-MX" sz="2800" dirty="0" smtClean="0">
                <a:latin typeface="Arial Narrow" pitchFamily="34" charset="0"/>
              </a:rPr>
              <a:t> de peso baja por una pendiente de 5° a una velocidad de 100 km/h cuando el conductor pisa los frenos reduciendo una fuerza constante de frenado (acción de la carretera sobre los neumáticos) de 7 </a:t>
            </a:r>
            <a:r>
              <a:rPr lang="es-MX" sz="2800" dirty="0" err="1" smtClean="0">
                <a:latin typeface="Arial Narrow" pitchFamily="34" charset="0"/>
              </a:rPr>
              <a:t>kN</a:t>
            </a:r>
            <a:r>
              <a:rPr lang="es-MX" sz="2800" dirty="0" smtClean="0">
                <a:latin typeface="Arial Narrow" pitchFamily="34" charset="0"/>
              </a:rPr>
              <a:t>. Calcular la distancia que se mueve el vehículo hasta que se detiene</a:t>
            </a:r>
            <a:endParaRPr lang="es-MX" sz="2800" dirty="0">
              <a:latin typeface="Arial Narrow" pitchFamily="34" charset="0"/>
            </a:endParaRPr>
          </a:p>
        </p:txBody>
      </p:sp>
      <p:pic>
        <p:nvPicPr>
          <p:cNvPr id="5" name="Picture 4" descr="13_01a-sp"/>
          <p:cNvPicPr>
            <a:picLocks noChangeAspect="1" noChangeArrowheads="1"/>
          </p:cNvPicPr>
          <p:nvPr/>
        </p:nvPicPr>
        <p:blipFill>
          <a:blip r:embed="rId2" cstate="print">
            <a:lum bright="-20000" contrast="40000"/>
          </a:blip>
          <a:srcRect/>
          <a:stretch>
            <a:fillRect/>
          </a:stretch>
        </p:blipFill>
        <p:spPr bwMode="auto">
          <a:xfrm>
            <a:off x="1214414" y="3786190"/>
            <a:ext cx="6705600" cy="2608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66800" y="274638"/>
            <a:ext cx="3124200" cy="511156"/>
          </a:xfrm>
        </p:spPr>
        <p:txBody>
          <a:bodyPr/>
          <a:lstStyle/>
          <a:p>
            <a:pPr algn="ctr"/>
            <a:r>
              <a:rPr lang="es-MX" b="1" dirty="0" smtClean="0">
                <a:solidFill>
                  <a:srgbClr val="FFFF00"/>
                </a:solidFill>
              </a:rPr>
              <a:t>Ejemplo</a:t>
            </a:r>
            <a:endParaRPr lang="es-MX" b="1" dirty="0">
              <a:solidFill>
                <a:srgbClr val="FFFF00"/>
              </a:solidFill>
            </a:endParaRPr>
          </a:p>
        </p:txBody>
      </p:sp>
      <p:sp>
        <p:nvSpPr>
          <p:cNvPr id="3" name="2 Marcador de contenido"/>
          <p:cNvSpPr>
            <a:spLocks noGrp="1"/>
          </p:cNvSpPr>
          <p:nvPr>
            <p:ph sz="half" idx="1"/>
          </p:nvPr>
        </p:nvSpPr>
        <p:spPr>
          <a:xfrm>
            <a:off x="142844" y="785794"/>
            <a:ext cx="3786214" cy="5857916"/>
          </a:xfrm>
        </p:spPr>
        <p:txBody>
          <a:bodyPr/>
          <a:lstStyle/>
          <a:p>
            <a:pPr algn="just"/>
            <a:r>
              <a:rPr lang="es-MX" sz="2400" dirty="0" smtClean="0">
                <a:latin typeface="Arial Narrow" pitchFamily="34" charset="0"/>
              </a:rPr>
              <a:t>En las figuras se muestra las posiciones inicial y final del auto así como su DCL</a:t>
            </a:r>
            <a:endParaRPr lang="es-MX" sz="2400" dirty="0">
              <a:latin typeface="Arial Narrow" pitchFamily="34" charset="0"/>
            </a:endParaRPr>
          </a:p>
        </p:txBody>
      </p:sp>
      <p:sp>
        <p:nvSpPr>
          <p:cNvPr id="5" name="4 Marcador de contenido"/>
          <p:cNvSpPr>
            <a:spLocks noGrp="1"/>
          </p:cNvSpPr>
          <p:nvPr>
            <p:ph sz="half" idx="2"/>
          </p:nvPr>
        </p:nvSpPr>
        <p:spPr>
          <a:xfrm>
            <a:off x="4071934" y="228600"/>
            <a:ext cx="4919666" cy="6415110"/>
          </a:xfrm>
          <a:solidFill>
            <a:schemeClr val="bg1">
              <a:lumMod val="75000"/>
            </a:schemeClr>
          </a:solidFill>
        </p:spPr>
        <p:txBody>
          <a:bodyPr/>
          <a:lstStyle/>
          <a:p>
            <a:r>
              <a:rPr lang="es-MX" sz="2400" dirty="0" smtClean="0">
                <a:latin typeface="Arial Narrow" pitchFamily="34" charset="0"/>
              </a:rPr>
              <a:t>Calculo de la energía cinética</a:t>
            </a:r>
          </a:p>
          <a:p>
            <a:endParaRPr lang="es-MX" sz="2400" dirty="0" smtClean="0">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a:p>
            <a:endParaRPr lang="es-MX" sz="2400" dirty="0" smtClean="0">
              <a:latin typeface="Arial Narrow" pitchFamily="34" charset="0"/>
            </a:endParaRPr>
          </a:p>
          <a:p>
            <a:pPr algn="just"/>
            <a:r>
              <a:rPr lang="es-MX" sz="2400" dirty="0" smtClean="0">
                <a:latin typeface="Arial Narrow" pitchFamily="34" charset="0"/>
              </a:rPr>
              <a:t>Aplicando el teorema de las fuerzas vivas se tiene</a:t>
            </a:r>
            <a:endParaRPr lang="es-MX" sz="2400" dirty="0">
              <a:latin typeface="Arial Narrow" pitchFamily="34" charset="0"/>
            </a:endParaRPr>
          </a:p>
        </p:txBody>
      </p:sp>
      <p:pic>
        <p:nvPicPr>
          <p:cNvPr id="6" name="Picture 2069" descr="p405"/>
          <p:cNvPicPr>
            <a:picLocks noChangeAspect="1" noChangeArrowheads="1"/>
          </p:cNvPicPr>
          <p:nvPr/>
        </p:nvPicPr>
        <p:blipFill>
          <a:blip r:embed="rId3" cstate="print">
            <a:lum bright="-20000" contrast="40000"/>
          </a:blip>
          <a:srcRect/>
          <a:stretch>
            <a:fillRect/>
          </a:stretch>
        </p:blipFill>
        <p:spPr bwMode="auto">
          <a:xfrm>
            <a:off x="381000" y="2071678"/>
            <a:ext cx="3493311" cy="4786322"/>
          </a:xfrm>
          <a:prstGeom prst="rect">
            <a:avLst/>
          </a:prstGeom>
          <a:noFill/>
          <a:ln w="9525">
            <a:noFill/>
            <a:miter lim="800000"/>
            <a:headEnd/>
            <a:tailEnd/>
          </a:ln>
          <a:effectLst/>
        </p:spPr>
      </p:pic>
      <p:graphicFrame>
        <p:nvGraphicFramePr>
          <p:cNvPr id="120834" name="Object 2055"/>
          <p:cNvGraphicFramePr>
            <a:graphicFrameLocks noChangeAspect="1"/>
          </p:cNvGraphicFramePr>
          <p:nvPr/>
        </p:nvGraphicFramePr>
        <p:xfrm>
          <a:off x="4114800" y="762000"/>
          <a:ext cx="4900246" cy="1676400"/>
        </p:xfrm>
        <a:graphic>
          <a:graphicData uri="http://schemas.openxmlformats.org/presentationml/2006/ole">
            <p:oleObj spid="_x0000_s812034" name="Equation" r:id="rId4" imgW="2895480" imgH="990360" progId="Equation.DSMT4">
              <p:embed/>
            </p:oleObj>
          </a:graphicData>
        </a:graphic>
      </p:graphicFrame>
      <p:graphicFrame>
        <p:nvGraphicFramePr>
          <p:cNvPr id="41998" name="Object 2062"/>
          <p:cNvGraphicFramePr>
            <a:graphicFrameLocks noChangeAspect="1"/>
          </p:cNvGraphicFramePr>
          <p:nvPr/>
        </p:nvGraphicFramePr>
        <p:xfrm>
          <a:off x="4876800" y="2514600"/>
          <a:ext cx="2810936" cy="609600"/>
        </p:xfrm>
        <a:graphic>
          <a:graphicData uri="http://schemas.openxmlformats.org/presentationml/2006/ole">
            <p:oleObj spid="_x0000_s812035" name="Equation" r:id="rId5" imgW="1054080" imgH="228600" progId="Equation.DSMT4">
              <p:embed/>
            </p:oleObj>
          </a:graphicData>
        </a:graphic>
      </p:graphicFrame>
      <p:graphicFrame>
        <p:nvGraphicFramePr>
          <p:cNvPr id="120837" name="Object 2061"/>
          <p:cNvGraphicFramePr>
            <a:graphicFrameLocks noChangeAspect="1"/>
          </p:cNvGraphicFramePr>
          <p:nvPr/>
        </p:nvGraphicFramePr>
        <p:xfrm>
          <a:off x="4267199" y="3962400"/>
          <a:ext cx="4730113" cy="990600"/>
        </p:xfrm>
        <a:graphic>
          <a:graphicData uri="http://schemas.openxmlformats.org/presentationml/2006/ole">
            <p:oleObj spid="_x0000_s812036" name="Equation" r:id="rId6" imgW="2425680" imgH="507960" progId="Equation.DSMT4">
              <p:embed/>
            </p:oleObj>
          </a:graphicData>
        </a:graphic>
      </p:graphicFrame>
      <p:graphicFrame>
        <p:nvGraphicFramePr>
          <p:cNvPr id="120838" name="Object 2057"/>
          <p:cNvGraphicFramePr>
            <a:graphicFrameLocks noChangeAspect="1"/>
          </p:cNvGraphicFramePr>
          <p:nvPr/>
        </p:nvGraphicFramePr>
        <p:xfrm>
          <a:off x="5143503" y="5057468"/>
          <a:ext cx="3543297" cy="1027826"/>
        </p:xfrm>
        <a:graphic>
          <a:graphicData uri="http://schemas.openxmlformats.org/presentationml/2006/ole">
            <p:oleObj spid="_x0000_s812037" name="Equation" r:id="rId7" imgW="1663560" imgH="482400" progId="Equation.DSMT4">
              <p:embed/>
            </p:oleObj>
          </a:graphicData>
        </a:graphic>
      </p:graphicFrame>
      <p:graphicFrame>
        <p:nvGraphicFramePr>
          <p:cNvPr id="120839" name="Object 2058"/>
          <p:cNvGraphicFramePr>
            <a:graphicFrameLocks noChangeAspect="1"/>
          </p:cNvGraphicFramePr>
          <p:nvPr/>
        </p:nvGraphicFramePr>
        <p:xfrm>
          <a:off x="6715140" y="6286520"/>
          <a:ext cx="1604962" cy="368300"/>
        </p:xfrm>
        <a:graphic>
          <a:graphicData uri="http://schemas.openxmlformats.org/presentationml/2006/ole">
            <p:oleObj spid="_x0000_s812038" name="Equation" r:id="rId8" imgW="774360" imgH="177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1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0" y="152400"/>
            <a:ext cx="4724400" cy="762000"/>
          </a:xfrm>
          <a:solidFill>
            <a:srgbClr val="FF0000"/>
          </a:solidFill>
        </p:spPr>
        <p:txBody>
          <a:bodyPr/>
          <a:lstStyle/>
          <a:p>
            <a:pPr algn="ctr"/>
            <a:r>
              <a:rPr lang="es-MX" dirty="0" smtClean="0">
                <a:solidFill>
                  <a:srgbClr val="FFFF00"/>
                </a:solidFill>
              </a:rPr>
              <a:t>Ejemplo </a:t>
            </a:r>
            <a:r>
              <a:rPr lang="es-MX" dirty="0" smtClean="0">
                <a:solidFill>
                  <a:srgbClr val="FFFF00"/>
                </a:solidFill>
              </a:rPr>
              <a:t>13</a:t>
            </a:r>
            <a:endParaRPr lang="es-MX" dirty="0">
              <a:solidFill>
                <a:srgbClr val="FFFF00"/>
              </a:solidFill>
            </a:endParaRPr>
          </a:p>
        </p:txBody>
      </p:sp>
      <p:sp>
        <p:nvSpPr>
          <p:cNvPr id="3" name="2 Marcador de contenido"/>
          <p:cNvSpPr>
            <a:spLocks noGrp="1"/>
          </p:cNvSpPr>
          <p:nvPr>
            <p:ph idx="1"/>
          </p:nvPr>
        </p:nvSpPr>
        <p:spPr>
          <a:xfrm>
            <a:off x="304800" y="838200"/>
            <a:ext cx="8610600" cy="5791200"/>
          </a:xfrm>
          <a:solidFill>
            <a:schemeClr val="accent5">
              <a:lumMod val="50000"/>
            </a:schemeClr>
          </a:solidFill>
        </p:spPr>
        <p:txBody>
          <a:bodyPr/>
          <a:lstStyle/>
          <a:p>
            <a:pPr algn="just"/>
            <a:r>
              <a:rPr lang="es-MX" dirty="0" smtClean="0"/>
              <a:t>Dos bloques están unidos por un cable inextensible como se indica en la figura. Si el sistema parte del reposo. Determinar la velocidad del bloque A tras haberse desplazado </a:t>
            </a:r>
            <a:r>
              <a:rPr lang="es-MX" dirty="0" smtClean="0">
                <a:solidFill>
                  <a:srgbClr val="FFFF00"/>
                </a:solidFill>
              </a:rPr>
              <a:t>2 m</a:t>
            </a:r>
            <a:r>
              <a:rPr lang="es-MX" dirty="0" smtClean="0"/>
              <a:t>. Suponer que el coeficiente de rozamiento cinético    </a:t>
            </a:r>
            <a:r>
              <a:rPr lang="es-MX" dirty="0" smtClean="0">
                <a:solidFill>
                  <a:srgbClr val="FFFF00"/>
                </a:solidFill>
                <a:sym typeface="Symbol"/>
              </a:rPr>
              <a:t></a:t>
            </a:r>
            <a:r>
              <a:rPr lang="es-MX" sz="1600" dirty="0" smtClean="0">
                <a:solidFill>
                  <a:srgbClr val="FFFF00"/>
                </a:solidFill>
                <a:sym typeface="Symbol"/>
              </a:rPr>
              <a:t>k</a:t>
            </a:r>
            <a:r>
              <a:rPr lang="es-MX" dirty="0" smtClean="0">
                <a:solidFill>
                  <a:srgbClr val="FFFF00"/>
                </a:solidFill>
                <a:sym typeface="Symbol"/>
              </a:rPr>
              <a:t> = 0,25 </a:t>
            </a:r>
            <a:r>
              <a:rPr lang="es-MX" dirty="0" smtClean="0">
                <a:sym typeface="Symbol"/>
              </a:rPr>
              <a:t>y que la polea es de peso despreciable y sin fricción</a:t>
            </a:r>
            <a:endParaRPr lang="es-MX" dirty="0"/>
          </a:p>
        </p:txBody>
      </p:sp>
      <p:pic>
        <p:nvPicPr>
          <p:cNvPr id="6" name="Picture 3" descr="13_02a-sp"/>
          <p:cNvPicPr>
            <a:picLocks noChangeAspect="1" noChangeArrowheads="1"/>
          </p:cNvPicPr>
          <p:nvPr/>
        </p:nvPicPr>
        <p:blipFill>
          <a:blip r:embed="rId2" cstate="print">
            <a:lum bright="-20000" contrast="40000"/>
          </a:blip>
          <a:srcRect/>
          <a:stretch>
            <a:fillRect/>
          </a:stretch>
        </p:blipFill>
        <p:spPr bwMode="auto">
          <a:xfrm>
            <a:off x="3581400" y="4191000"/>
            <a:ext cx="4169185" cy="24876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152400"/>
            <a:ext cx="7315200" cy="990600"/>
          </a:xfrm>
        </p:spPr>
        <p:txBody>
          <a:bodyPr/>
          <a:lstStyle/>
          <a:p>
            <a:pPr algn="ctr"/>
            <a:r>
              <a:rPr lang="es-MX" b="1" dirty="0" smtClean="0">
                <a:solidFill>
                  <a:srgbClr val="FFFF00"/>
                </a:solidFill>
              </a:rPr>
              <a:t>II. Introducción</a:t>
            </a:r>
            <a:endParaRPr lang="es-MX" b="1" dirty="0">
              <a:solidFill>
                <a:srgbClr val="FFFF00"/>
              </a:solidFill>
            </a:endParaRPr>
          </a:p>
        </p:txBody>
      </p:sp>
      <p:sp>
        <p:nvSpPr>
          <p:cNvPr id="3" name="2 Marcador de contenido"/>
          <p:cNvSpPr>
            <a:spLocks noGrp="1"/>
          </p:cNvSpPr>
          <p:nvPr>
            <p:ph idx="1"/>
          </p:nvPr>
        </p:nvSpPr>
        <p:spPr>
          <a:xfrm>
            <a:off x="381000" y="990600"/>
            <a:ext cx="8534400" cy="5715000"/>
          </a:xfrm>
        </p:spPr>
        <p:txBody>
          <a:bodyPr/>
          <a:lstStyle/>
          <a:p>
            <a:pPr indent="-57150" algn="just">
              <a:buFontTx/>
              <a:buNone/>
            </a:pPr>
            <a:r>
              <a:rPr lang="es-ES_tradnl" dirty="0" smtClean="0">
                <a:solidFill>
                  <a:srgbClr val="FFFFFF"/>
                </a:solidFill>
              </a:rPr>
              <a:t>	Durante siglos el hombre intentó construir la máquina del movimiento perpetuo, pero nadie lo consiguió jamás.</a:t>
            </a:r>
          </a:p>
          <a:p>
            <a:pPr indent="-57150" algn="just">
              <a:buFontTx/>
              <a:buNone/>
            </a:pPr>
            <a:r>
              <a:rPr lang="es-ES_tradnl" dirty="0" smtClean="0">
                <a:solidFill>
                  <a:srgbClr val="FFFFFF"/>
                </a:solidFill>
              </a:rPr>
              <a:t> Este aparente fracaso, fue motivación para que los científicos Mayer y Joule descubrieran el  principio de conservación de la energía..</a:t>
            </a:r>
            <a:r>
              <a:rPr lang="es-ES_tradnl" dirty="0" smtClean="0"/>
              <a:t> </a:t>
            </a:r>
            <a:r>
              <a:rPr lang="es-ES_tradnl" i="1" dirty="0" smtClean="0">
                <a:solidFill>
                  <a:srgbClr val="BBD5F5"/>
                </a:solidFill>
              </a:rPr>
              <a:t>“</a:t>
            </a:r>
            <a:r>
              <a:rPr lang="es-ES_tradnl" i="1" dirty="0" smtClean="0">
                <a:solidFill>
                  <a:srgbClr val="00B0F0"/>
                </a:solidFill>
              </a:rPr>
              <a:t>La energía no se crea ni se destruye solo se transforma”.</a:t>
            </a:r>
          </a:p>
          <a:p>
            <a:pPr indent="-57150" algn="just">
              <a:buFontTx/>
              <a:buNone/>
            </a:pPr>
            <a:r>
              <a:rPr lang="es-ES_tradnl" dirty="0" smtClean="0"/>
              <a:t> </a:t>
            </a:r>
            <a:r>
              <a:rPr lang="es-ES_tradnl" dirty="0" smtClean="0">
                <a:solidFill>
                  <a:srgbClr val="FFFFFF"/>
                </a:solidFill>
              </a:rPr>
              <a:t>Cuando una máquina entrega energía lo que realmente hace es trasformar una clase de energía a otra.</a:t>
            </a:r>
            <a:endParaRPr lang="es-ES_tradnl" i="1" dirty="0" smtClean="0">
              <a:solidFill>
                <a:srgbClr val="FFFFFF"/>
              </a:solidFill>
            </a:endParaRPr>
          </a:p>
          <a:p>
            <a:pPr algn="just">
              <a:buNone/>
            </a:pPr>
            <a:endParaRPr lang="es-MX"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Marcador de número de diapositiva"/>
          <p:cNvSpPr>
            <a:spLocks noGrp="1"/>
          </p:cNvSpPr>
          <p:nvPr>
            <p:ph type="sldNum" sz="quarter" idx="10"/>
          </p:nvPr>
        </p:nvSpPr>
        <p:spPr/>
        <p:txBody>
          <a:bodyPr/>
          <a:lstStyle/>
          <a:p>
            <a:pPr>
              <a:defRPr/>
            </a:pPr>
            <a:r>
              <a:rPr lang="en-US"/>
              <a:t> 13 - </a:t>
            </a:r>
            <a:fld id="{9A0DE966-F7A5-4509-8443-C511CA0D66BC}" type="slidenum">
              <a:rPr lang="en-US"/>
              <a:pPr>
                <a:defRPr/>
              </a:pPr>
              <a:t>40</a:t>
            </a:fld>
            <a:endParaRPr lang="en-US"/>
          </a:p>
        </p:txBody>
      </p:sp>
      <p:sp>
        <p:nvSpPr>
          <p:cNvPr id="12293" name="Rectangle 2"/>
          <p:cNvSpPr>
            <a:spLocks noGrp="1" noChangeArrowheads="1"/>
          </p:cNvSpPr>
          <p:nvPr>
            <p:ph type="title"/>
          </p:nvPr>
        </p:nvSpPr>
        <p:spPr>
          <a:xfrm>
            <a:off x="500034" y="142852"/>
            <a:ext cx="8229600" cy="466748"/>
          </a:xfrm>
        </p:spPr>
        <p:txBody>
          <a:bodyPr/>
          <a:lstStyle/>
          <a:p>
            <a:pPr algn="ctr" eaLnBrk="1" hangingPunct="1"/>
            <a:r>
              <a:rPr lang="en-US" dirty="0" err="1" smtClean="0">
                <a:solidFill>
                  <a:srgbClr val="FFFF00"/>
                </a:solidFill>
              </a:rPr>
              <a:t>Solución</a:t>
            </a:r>
            <a:r>
              <a:rPr lang="en-US" dirty="0" smtClean="0"/>
              <a:t> </a:t>
            </a:r>
          </a:p>
        </p:txBody>
      </p:sp>
      <p:grpSp>
        <p:nvGrpSpPr>
          <p:cNvPr id="2" name="Group 11"/>
          <p:cNvGrpSpPr>
            <a:grpSpLocks/>
          </p:cNvGrpSpPr>
          <p:nvPr/>
        </p:nvGrpSpPr>
        <p:grpSpPr bwMode="auto">
          <a:xfrm>
            <a:off x="457200" y="533818"/>
            <a:ext cx="8429684" cy="3961660"/>
            <a:chOff x="198" y="366"/>
            <a:chExt cx="5561" cy="2346"/>
          </a:xfrm>
        </p:grpSpPr>
        <p:pic>
          <p:nvPicPr>
            <p:cNvPr id="12297" name="Picture 5" descr="msotw9_temp0"/>
            <p:cNvPicPr>
              <a:picLocks noChangeAspect="1" noChangeArrowheads="1"/>
            </p:cNvPicPr>
            <p:nvPr/>
          </p:nvPicPr>
          <p:blipFill>
            <a:blip r:embed="rId3" cstate="print"/>
            <a:srcRect/>
            <a:stretch>
              <a:fillRect/>
            </a:stretch>
          </p:blipFill>
          <p:spPr bwMode="auto">
            <a:xfrm>
              <a:off x="198" y="366"/>
              <a:ext cx="1539" cy="1002"/>
            </a:xfrm>
            <a:prstGeom prst="rect">
              <a:avLst/>
            </a:prstGeom>
            <a:noFill/>
            <a:ln w="9525">
              <a:noFill/>
              <a:miter lim="800000"/>
              <a:headEnd/>
              <a:tailEnd/>
            </a:ln>
          </p:spPr>
        </p:pic>
        <p:sp>
          <p:nvSpPr>
            <p:cNvPr id="12298" name="Text Box 6"/>
            <p:cNvSpPr txBox="1">
              <a:spLocks noChangeArrowheads="1"/>
            </p:cNvSpPr>
            <p:nvPr/>
          </p:nvSpPr>
          <p:spPr bwMode="auto">
            <a:xfrm>
              <a:off x="2036" y="591"/>
              <a:ext cx="3723" cy="711"/>
            </a:xfrm>
            <a:prstGeom prst="rect">
              <a:avLst/>
            </a:prstGeom>
            <a:noFill/>
            <a:ln w="9525">
              <a:noFill/>
              <a:miter lim="800000"/>
              <a:headEnd/>
              <a:tailEnd/>
            </a:ln>
          </p:spPr>
          <p:txBody>
            <a:bodyPr wrap="square">
              <a:spAutoFit/>
            </a:bodyPr>
            <a:lstStyle/>
            <a:p>
              <a:pPr marL="227013" indent="-227013" algn="just">
                <a:spcBef>
                  <a:spcPct val="20000"/>
                </a:spcBef>
                <a:buFontTx/>
                <a:buChar char="•"/>
              </a:pPr>
              <a:r>
                <a:rPr lang="en-US" sz="2400" dirty="0" err="1" smtClean="0"/>
                <a:t>Aplicando</a:t>
              </a:r>
              <a:r>
                <a:rPr lang="en-US" sz="2400" dirty="0" smtClean="0"/>
                <a:t> el principio y </a:t>
              </a:r>
              <a:r>
                <a:rPr lang="en-US" sz="2400" dirty="0" err="1" smtClean="0"/>
                <a:t>trabajo</a:t>
              </a:r>
              <a:r>
                <a:rPr lang="en-US" sz="2400" dirty="0" smtClean="0"/>
                <a:t> </a:t>
              </a:r>
              <a:r>
                <a:rPr lang="en-US" sz="2400" dirty="0" err="1" smtClean="0"/>
                <a:t>energía</a:t>
              </a:r>
              <a:r>
                <a:rPr lang="en-US" sz="2400" dirty="0" smtClean="0"/>
                <a:t>  </a:t>
              </a:r>
              <a:r>
                <a:rPr lang="en-US" sz="2400" dirty="0" err="1" smtClean="0"/>
                <a:t>separadamente</a:t>
              </a:r>
              <a:r>
                <a:rPr lang="en-US" sz="2400" dirty="0" smtClean="0"/>
                <a:t> a </a:t>
              </a:r>
              <a:r>
                <a:rPr lang="en-US" sz="2400" dirty="0" err="1" smtClean="0"/>
                <a:t>cada</a:t>
              </a:r>
              <a:r>
                <a:rPr lang="en-US" sz="2400" dirty="0" smtClean="0"/>
                <a:t> </a:t>
              </a:r>
              <a:r>
                <a:rPr lang="en-US" sz="2400" dirty="0" err="1" smtClean="0"/>
                <a:t>uno</a:t>
              </a:r>
              <a:r>
                <a:rPr lang="en-US" sz="2400" dirty="0" smtClean="0"/>
                <a:t> de los </a:t>
              </a:r>
              <a:r>
                <a:rPr lang="en-US" sz="2400" dirty="0" err="1" smtClean="0"/>
                <a:t>bloques</a:t>
              </a:r>
              <a:r>
                <a:rPr lang="en-US" sz="2400" dirty="0" smtClean="0"/>
                <a:t> se </a:t>
              </a:r>
              <a:r>
                <a:rPr lang="en-US" sz="2400" dirty="0" err="1" smtClean="0"/>
                <a:t>tiene</a:t>
              </a:r>
              <a:endParaRPr lang="en-US" sz="2400" dirty="0"/>
            </a:p>
          </p:txBody>
        </p:sp>
        <p:grpSp>
          <p:nvGrpSpPr>
            <p:cNvPr id="3" name="Group 9"/>
            <p:cNvGrpSpPr>
              <a:grpSpLocks/>
            </p:cNvGrpSpPr>
            <p:nvPr/>
          </p:nvGrpSpPr>
          <p:grpSpPr bwMode="auto">
            <a:xfrm>
              <a:off x="198" y="1254"/>
              <a:ext cx="5137" cy="1458"/>
              <a:chOff x="198" y="1254"/>
              <a:chExt cx="5137" cy="1458"/>
            </a:xfrm>
          </p:grpSpPr>
          <p:pic>
            <p:nvPicPr>
              <p:cNvPr id="12300" name="Picture 3" descr="msotw9_temp0"/>
              <p:cNvPicPr>
                <a:picLocks noChangeAspect="1" noChangeArrowheads="1"/>
              </p:cNvPicPr>
              <p:nvPr/>
            </p:nvPicPr>
            <p:blipFill>
              <a:blip r:embed="rId4" cstate="print"/>
              <a:srcRect/>
              <a:stretch>
                <a:fillRect/>
              </a:stretch>
            </p:blipFill>
            <p:spPr bwMode="auto">
              <a:xfrm>
                <a:off x="198" y="1449"/>
                <a:ext cx="1717" cy="1218"/>
              </a:xfrm>
              <a:prstGeom prst="rect">
                <a:avLst/>
              </a:prstGeom>
              <a:noFill/>
              <a:ln w="9525">
                <a:noFill/>
                <a:miter lim="800000"/>
                <a:headEnd/>
                <a:tailEnd/>
              </a:ln>
            </p:spPr>
          </p:pic>
          <p:graphicFrame>
            <p:nvGraphicFramePr>
              <p:cNvPr id="12291" name="Object 7"/>
              <p:cNvGraphicFramePr>
                <a:graphicFrameLocks noChangeAspect="1"/>
              </p:cNvGraphicFramePr>
              <p:nvPr/>
            </p:nvGraphicFramePr>
            <p:xfrm>
              <a:off x="2319" y="1254"/>
              <a:ext cx="3016" cy="1458"/>
            </p:xfrm>
            <a:graphic>
              <a:graphicData uri="http://schemas.openxmlformats.org/presentationml/2006/ole">
                <p:oleObj spid="_x0000_s813059" name="Equation" r:id="rId5" imgW="2679480" imgH="1295280" progId="Equation.DSMT4">
                  <p:embed/>
                </p:oleObj>
              </a:graphicData>
            </a:graphic>
          </p:graphicFrame>
        </p:grpSp>
      </p:grpSp>
      <p:grpSp>
        <p:nvGrpSpPr>
          <p:cNvPr id="4" name="Group 10"/>
          <p:cNvGrpSpPr>
            <a:grpSpLocks/>
          </p:cNvGrpSpPr>
          <p:nvPr/>
        </p:nvGrpSpPr>
        <p:grpSpPr bwMode="auto">
          <a:xfrm>
            <a:off x="457200" y="4552950"/>
            <a:ext cx="8534400" cy="2305050"/>
            <a:chOff x="654" y="2740"/>
            <a:chExt cx="4288" cy="1452"/>
          </a:xfrm>
          <a:solidFill>
            <a:schemeClr val="accent2"/>
          </a:solidFill>
        </p:grpSpPr>
        <p:pic>
          <p:nvPicPr>
            <p:cNvPr id="12296" name="Picture 4" descr="msotw9_temp0"/>
            <p:cNvPicPr>
              <a:picLocks noChangeAspect="1" noChangeArrowheads="1"/>
            </p:cNvPicPr>
            <p:nvPr/>
          </p:nvPicPr>
          <p:blipFill>
            <a:blip r:embed="rId6" cstate="print"/>
            <a:srcRect/>
            <a:stretch>
              <a:fillRect/>
            </a:stretch>
          </p:blipFill>
          <p:spPr bwMode="auto">
            <a:xfrm>
              <a:off x="654" y="2740"/>
              <a:ext cx="1010" cy="1452"/>
            </a:xfrm>
            <a:prstGeom prst="rect">
              <a:avLst/>
            </a:prstGeom>
            <a:grpFill/>
            <a:ln w="9525">
              <a:noFill/>
              <a:miter lim="800000"/>
              <a:headEnd/>
              <a:tailEnd/>
            </a:ln>
          </p:spPr>
        </p:pic>
        <p:graphicFrame>
          <p:nvGraphicFramePr>
            <p:cNvPr id="12290" name="Object 8"/>
            <p:cNvGraphicFramePr>
              <a:graphicFrameLocks noChangeAspect="1"/>
            </p:cNvGraphicFramePr>
            <p:nvPr/>
          </p:nvGraphicFramePr>
          <p:xfrm>
            <a:off x="1846" y="2830"/>
            <a:ext cx="3096" cy="1170"/>
          </p:xfrm>
          <a:graphic>
            <a:graphicData uri="http://schemas.openxmlformats.org/presentationml/2006/ole">
              <p:oleObj spid="_x0000_s813058" name="Equation" r:id="rId7" imgW="2755800" imgH="104112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2"/>
          <p:cNvSpPr>
            <a:spLocks noGrp="1" noChangeArrowheads="1"/>
          </p:cNvSpPr>
          <p:nvPr>
            <p:ph type="title"/>
          </p:nvPr>
        </p:nvSpPr>
        <p:spPr>
          <a:xfrm>
            <a:off x="457200" y="274638"/>
            <a:ext cx="8229600" cy="582594"/>
          </a:xfrm>
        </p:spPr>
        <p:txBody>
          <a:bodyPr/>
          <a:lstStyle/>
          <a:p>
            <a:pPr algn="ctr" eaLnBrk="1" hangingPunct="1"/>
            <a:r>
              <a:rPr lang="en-US" dirty="0" err="1" smtClean="0">
                <a:solidFill>
                  <a:srgbClr val="FFFF00"/>
                </a:solidFill>
              </a:rPr>
              <a:t>Solución</a:t>
            </a:r>
            <a:endParaRPr lang="en-US" dirty="0" smtClean="0">
              <a:solidFill>
                <a:srgbClr val="FFFF00"/>
              </a:solidFill>
            </a:endParaRPr>
          </a:p>
        </p:txBody>
      </p:sp>
      <p:grpSp>
        <p:nvGrpSpPr>
          <p:cNvPr id="2" name="Group 9"/>
          <p:cNvGrpSpPr>
            <a:grpSpLocks/>
          </p:cNvGrpSpPr>
          <p:nvPr/>
        </p:nvGrpSpPr>
        <p:grpSpPr bwMode="auto">
          <a:xfrm>
            <a:off x="452439" y="995363"/>
            <a:ext cx="8558088" cy="5127917"/>
            <a:chOff x="285" y="627"/>
            <a:chExt cx="5480" cy="2619"/>
          </a:xfrm>
        </p:grpSpPr>
        <p:pic>
          <p:nvPicPr>
            <p:cNvPr id="13321" name="Picture 3" descr="msotw9_temp0"/>
            <p:cNvPicPr>
              <a:picLocks noChangeAspect="1" noChangeArrowheads="1"/>
            </p:cNvPicPr>
            <p:nvPr/>
          </p:nvPicPr>
          <p:blipFill>
            <a:blip r:embed="rId3" cstate="print"/>
            <a:srcRect/>
            <a:stretch>
              <a:fillRect/>
            </a:stretch>
          </p:blipFill>
          <p:spPr bwMode="auto">
            <a:xfrm>
              <a:off x="285" y="635"/>
              <a:ext cx="1539" cy="1002"/>
            </a:xfrm>
            <a:prstGeom prst="rect">
              <a:avLst/>
            </a:prstGeom>
            <a:noFill/>
            <a:ln w="9525">
              <a:noFill/>
              <a:miter lim="800000"/>
              <a:headEnd/>
              <a:tailEnd/>
            </a:ln>
          </p:spPr>
        </p:pic>
        <p:sp>
          <p:nvSpPr>
            <p:cNvPr id="13322" name="Text Box 4"/>
            <p:cNvSpPr txBox="1">
              <a:spLocks noChangeArrowheads="1"/>
            </p:cNvSpPr>
            <p:nvPr/>
          </p:nvSpPr>
          <p:spPr bwMode="auto">
            <a:xfrm>
              <a:off x="1922" y="627"/>
              <a:ext cx="3837" cy="802"/>
            </a:xfrm>
            <a:prstGeom prst="rect">
              <a:avLst/>
            </a:prstGeom>
            <a:noFill/>
            <a:ln w="9525">
              <a:noFill/>
              <a:miter lim="800000"/>
              <a:headEnd/>
              <a:tailEnd/>
            </a:ln>
          </p:spPr>
          <p:txBody>
            <a:bodyPr>
              <a:spAutoFit/>
            </a:bodyPr>
            <a:lstStyle/>
            <a:p>
              <a:pPr marL="227013" indent="-227013" algn="just">
                <a:spcBef>
                  <a:spcPct val="50000"/>
                </a:spcBef>
                <a:buFontTx/>
                <a:buChar char="•"/>
              </a:pPr>
              <a:r>
                <a:rPr lang="en-US" sz="2400" dirty="0" err="1" smtClean="0"/>
                <a:t>Cuando</a:t>
              </a:r>
              <a:r>
                <a:rPr lang="en-US" sz="2400" dirty="0" smtClean="0"/>
                <a:t> </a:t>
              </a:r>
              <a:r>
                <a:rPr lang="en-US" sz="2400" dirty="0" err="1" smtClean="0"/>
                <a:t>las</a:t>
              </a:r>
              <a:r>
                <a:rPr lang="en-US" sz="2400" dirty="0" smtClean="0"/>
                <a:t> dos </a:t>
              </a:r>
              <a:r>
                <a:rPr lang="en-US" sz="2400" dirty="0" err="1" smtClean="0"/>
                <a:t>ecuaciones</a:t>
              </a:r>
              <a:r>
                <a:rPr lang="en-US" sz="2400" dirty="0" smtClean="0"/>
                <a:t> son </a:t>
              </a:r>
              <a:r>
                <a:rPr lang="en-US" sz="2400" dirty="0" err="1" smtClean="0"/>
                <a:t>combinadas</a:t>
              </a:r>
              <a:r>
                <a:rPr lang="en-US" sz="2400" dirty="0" smtClean="0"/>
                <a:t>, el </a:t>
              </a:r>
              <a:r>
                <a:rPr lang="en-US" sz="2400" dirty="0" err="1" smtClean="0"/>
                <a:t>trabajo</a:t>
              </a:r>
              <a:r>
                <a:rPr lang="en-US" sz="2400" dirty="0" smtClean="0"/>
                <a:t> </a:t>
              </a:r>
              <a:r>
                <a:rPr lang="en-US" sz="2400" dirty="0" err="1" smtClean="0"/>
                <a:t>realizado</a:t>
              </a:r>
              <a:r>
                <a:rPr lang="en-US" sz="2400" dirty="0" smtClean="0"/>
                <a:t> </a:t>
              </a:r>
              <a:r>
                <a:rPr lang="en-US" sz="2400" dirty="0" err="1" smtClean="0"/>
                <a:t>por</a:t>
              </a:r>
              <a:r>
                <a:rPr lang="en-US" sz="2400" dirty="0" smtClean="0"/>
                <a:t> el cable se </a:t>
              </a:r>
              <a:r>
                <a:rPr lang="en-US" sz="2400" dirty="0" err="1" smtClean="0"/>
                <a:t>cancela</a:t>
              </a:r>
              <a:r>
                <a:rPr lang="en-US" sz="2400" dirty="0" smtClean="0"/>
                <a:t>. </a:t>
              </a:r>
              <a:r>
                <a:rPr lang="en-US" sz="2400" dirty="0" err="1" smtClean="0"/>
                <a:t>Obteniendose</a:t>
              </a:r>
              <a:r>
                <a:rPr lang="en-US" sz="2400" dirty="0" smtClean="0"/>
                <a:t> la </a:t>
              </a:r>
              <a:r>
                <a:rPr lang="en-US" sz="2400" dirty="0" err="1" smtClean="0"/>
                <a:t>velocidad</a:t>
              </a:r>
              <a:endParaRPr lang="en-US" sz="2400" dirty="0"/>
            </a:p>
          </p:txBody>
        </p:sp>
        <p:graphicFrame>
          <p:nvGraphicFramePr>
            <p:cNvPr id="13314" name="Object 5"/>
            <p:cNvGraphicFramePr>
              <a:graphicFrameLocks noChangeAspect="1"/>
            </p:cNvGraphicFramePr>
            <p:nvPr/>
          </p:nvGraphicFramePr>
          <p:xfrm>
            <a:off x="2093" y="1442"/>
            <a:ext cx="3672" cy="353"/>
          </p:xfrm>
          <a:graphic>
            <a:graphicData uri="http://schemas.openxmlformats.org/presentationml/2006/ole">
              <p:oleObj spid="_x0000_s814082" name="Equation" r:id="rId4" imgW="2438280" imgH="253800" progId="Equation.DSMT4">
                <p:embed/>
              </p:oleObj>
            </a:graphicData>
          </a:graphic>
        </p:graphicFrame>
        <p:graphicFrame>
          <p:nvGraphicFramePr>
            <p:cNvPr id="13315" name="Object 6"/>
            <p:cNvGraphicFramePr>
              <a:graphicFrameLocks noChangeAspect="1"/>
            </p:cNvGraphicFramePr>
            <p:nvPr/>
          </p:nvGraphicFramePr>
          <p:xfrm>
            <a:off x="2145" y="1833"/>
            <a:ext cx="3566" cy="328"/>
          </p:xfrm>
          <a:graphic>
            <a:graphicData uri="http://schemas.openxmlformats.org/presentationml/2006/ole">
              <p:oleObj spid="_x0000_s814083" name="Equation" r:id="rId5" imgW="2577960" imgH="253800" progId="Equation.DSMT4">
                <p:embed/>
              </p:oleObj>
            </a:graphicData>
          </a:graphic>
        </p:graphicFrame>
        <p:graphicFrame>
          <p:nvGraphicFramePr>
            <p:cNvPr id="13316" name="Object 7"/>
            <p:cNvGraphicFramePr>
              <a:graphicFrameLocks noChangeAspect="1"/>
            </p:cNvGraphicFramePr>
            <p:nvPr/>
          </p:nvGraphicFramePr>
          <p:xfrm>
            <a:off x="1276" y="2235"/>
            <a:ext cx="4239" cy="548"/>
          </p:xfrm>
          <a:graphic>
            <a:graphicData uri="http://schemas.openxmlformats.org/presentationml/2006/ole">
              <p:oleObj spid="_x0000_s814084" name="Equation" r:id="rId6" imgW="3365280" imgH="507960" progId="Equation.DSMT4">
                <p:embed/>
              </p:oleObj>
            </a:graphicData>
          </a:graphic>
        </p:graphicFrame>
        <p:graphicFrame>
          <p:nvGraphicFramePr>
            <p:cNvPr id="13317" name="Object 8"/>
            <p:cNvGraphicFramePr>
              <a:graphicFrameLocks noChangeAspect="1"/>
            </p:cNvGraphicFramePr>
            <p:nvPr/>
          </p:nvGraphicFramePr>
          <p:xfrm>
            <a:off x="3380" y="2892"/>
            <a:ext cx="1372" cy="354"/>
          </p:xfrm>
          <a:graphic>
            <a:graphicData uri="http://schemas.openxmlformats.org/presentationml/2006/ole">
              <p:oleObj spid="_x0000_s814085" name="Equation" r:id="rId7" imgW="838080" imgH="215640" progId="Equation.DSMT4">
                <p:embed/>
              </p:oleObj>
            </a:graphicData>
          </a:graphic>
        </p:graphicFrame>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3600" y="0"/>
            <a:ext cx="5257800" cy="642942"/>
          </a:xfrm>
        </p:spPr>
        <p:txBody>
          <a:bodyPr/>
          <a:lstStyle/>
          <a:p>
            <a:pPr algn="ctr"/>
            <a:r>
              <a:rPr lang="es-MX" dirty="0" smtClean="0">
                <a:solidFill>
                  <a:srgbClr val="FFFF00"/>
                </a:solidFill>
              </a:rPr>
              <a:t>Ejemplo </a:t>
            </a:r>
            <a:r>
              <a:rPr lang="es-MX" dirty="0" smtClean="0">
                <a:solidFill>
                  <a:srgbClr val="FFFF00"/>
                </a:solidFill>
              </a:rPr>
              <a:t>14</a:t>
            </a:r>
            <a:endParaRPr lang="es-MX" dirty="0">
              <a:solidFill>
                <a:srgbClr val="FFFF00"/>
              </a:solidFill>
            </a:endParaRPr>
          </a:p>
        </p:txBody>
      </p:sp>
      <p:sp>
        <p:nvSpPr>
          <p:cNvPr id="3" name="2 Marcador de contenido"/>
          <p:cNvSpPr>
            <a:spLocks noGrp="1"/>
          </p:cNvSpPr>
          <p:nvPr>
            <p:ph idx="1"/>
          </p:nvPr>
        </p:nvSpPr>
        <p:spPr>
          <a:xfrm>
            <a:off x="152400" y="533400"/>
            <a:ext cx="8839200" cy="6324600"/>
          </a:xfrm>
          <a:solidFill>
            <a:srgbClr val="002060"/>
          </a:solidFill>
        </p:spPr>
        <p:txBody>
          <a:bodyPr/>
          <a:lstStyle/>
          <a:p>
            <a:pPr algn="just"/>
            <a:r>
              <a:rPr lang="es-MX" sz="2800" dirty="0" smtClean="0">
                <a:latin typeface="Arial Narrow" pitchFamily="34" charset="0"/>
              </a:rPr>
              <a:t>Para detener un paquete de 60 kg el cual se desliza por una superficie horizontal se emplea un muelle de constante k = 20 </a:t>
            </a:r>
            <a:r>
              <a:rPr lang="es-MX" sz="2800" dirty="0" err="1" smtClean="0">
                <a:latin typeface="Arial Narrow" pitchFamily="34" charset="0"/>
              </a:rPr>
              <a:t>kN</a:t>
            </a:r>
            <a:r>
              <a:rPr lang="es-MX" sz="2800" dirty="0" smtClean="0">
                <a:latin typeface="Arial Narrow" pitchFamily="34" charset="0"/>
              </a:rPr>
              <a:t>/m y está inicialmente comprimido 120 mm mediante unos cables. Sabiendo que el paquete lleva una velocidad de 2,5 m/s en la posición mostrada  y que la compresión adicional máxima del muelle es 40 mm. Determine: (a) el coeficiente de rozamiento entre el paquete y la superficie, (b) la velocidad del paquete cuando vuelve a pasar por la posición indicada</a:t>
            </a:r>
            <a:endParaRPr lang="es-MX" sz="2800" dirty="0">
              <a:latin typeface="Arial Narrow" pitchFamily="34" charset="0"/>
            </a:endParaRPr>
          </a:p>
        </p:txBody>
      </p:sp>
      <p:pic>
        <p:nvPicPr>
          <p:cNvPr id="6" name="Picture 7" descr="13_03a-sp"/>
          <p:cNvPicPr>
            <a:picLocks noChangeAspect="1" noChangeArrowheads="1"/>
          </p:cNvPicPr>
          <p:nvPr/>
        </p:nvPicPr>
        <p:blipFill>
          <a:blip r:embed="rId2">
            <a:lum bright="-20000" contrast="40000"/>
          </a:blip>
          <a:srcRect l="17105" t="32219" r="20640" b="32426"/>
          <a:stretch>
            <a:fillRect/>
          </a:stretch>
        </p:blipFill>
        <p:spPr bwMode="auto">
          <a:xfrm>
            <a:off x="1981200" y="4069522"/>
            <a:ext cx="5867400" cy="26360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1026"/>
          <p:cNvSpPr>
            <a:spLocks noGrp="1" noChangeArrowheads="1"/>
          </p:cNvSpPr>
          <p:nvPr>
            <p:ph type="title"/>
          </p:nvPr>
        </p:nvSpPr>
        <p:spPr>
          <a:xfrm>
            <a:off x="457200" y="214290"/>
            <a:ext cx="3900486" cy="500066"/>
          </a:xfrm>
        </p:spPr>
        <p:txBody>
          <a:bodyPr/>
          <a:lstStyle/>
          <a:p>
            <a:pPr algn="ctr" eaLnBrk="1" hangingPunct="1"/>
            <a:r>
              <a:rPr lang="en-US" dirty="0" err="1" smtClean="0">
                <a:solidFill>
                  <a:srgbClr val="FFFF00"/>
                </a:solidFill>
              </a:rPr>
              <a:t>Solución</a:t>
            </a:r>
            <a:endParaRPr lang="en-US" dirty="0" smtClean="0">
              <a:solidFill>
                <a:srgbClr val="FFFF00"/>
              </a:solidFill>
            </a:endParaRPr>
          </a:p>
        </p:txBody>
      </p:sp>
      <p:grpSp>
        <p:nvGrpSpPr>
          <p:cNvPr id="2" name="Group 1043"/>
          <p:cNvGrpSpPr>
            <a:grpSpLocks/>
          </p:cNvGrpSpPr>
          <p:nvPr/>
        </p:nvGrpSpPr>
        <p:grpSpPr bwMode="auto">
          <a:xfrm>
            <a:off x="392114" y="457200"/>
            <a:ext cx="8751886" cy="2143125"/>
            <a:chOff x="241" y="270"/>
            <a:chExt cx="5513" cy="1350"/>
          </a:xfrm>
        </p:grpSpPr>
        <p:pic>
          <p:nvPicPr>
            <p:cNvPr id="14353" name="Picture 1028" descr="msotw9_temp0"/>
            <p:cNvPicPr>
              <a:picLocks noChangeAspect="1" noChangeArrowheads="1"/>
            </p:cNvPicPr>
            <p:nvPr/>
          </p:nvPicPr>
          <p:blipFill>
            <a:blip r:embed="rId3" cstate="print"/>
            <a:srcRect/>
            <a:stretch>
              <a:fillRect/>
            </a:stretch>
          </p:blipFill>
          <p:spPr bwMode="auto">
            <a:xfrm>
              <a:off x="241" y="646"/>
              <a:ext cx="1782" cy="812"/>
            </a:xfrm>
            <a:prstGeom prst="rect">
              <a:avLst/>
            </a:prstGeom>
            <a:noFill/>
            <a:ln w="9525">
              <a:noFill/>
              <a:miter lim="800000"/>
              <a:headEnd/>
              <a:tailEnd/>
            </a:ln>
          </p:spPr>
        </p:pic>
        <p:sp>
          <p:nvSpPr>
            <p:cNvPr id="14354" name="Text Box 1036"/>
            <p:cNvSpPr txBox="1">
              <a:spLocks noChangeArrowheads="1"/>
            </p:cNvSpPr>
            <p:nvPr/>
          </p:nvSpPr>
          <p:spPr bwMode="auto">
            <a:xfrm>
              <a:off x="2160" y="270"/>
              <a:ext cx="3465" cy="872"/>
            </a:xfrm>
            <a:prstGeom prst="rect">
              <a:avLst/>
            </a:prstGeom>
            <a:noFill/>
            <a:ln w="9525">
              <a:noFill/>
              <a:miter lim="800000"/>
              <a:headEnd/>
              <a:tailEnd/>
            </a:ln>
          </p:spPr>
          <p:txBody>
            <a:bodyPr wrap="square">
              <a:spAutoFit/>
            </a:bodyPr>
            <a:lstStyle/>
            <a:p>
              <a:pPr marL="227013" indent="-227013" algn="just">
                <a:spcBef>
                  <a:spcPct val="20000"/>
                </a:spcBef>
                <a:buFontTx/>
                <a:buChar char="•"/>
              </a:pPr>
              <a:r>
                <a:rPr lang="en-US" sz="2000" dirty="0" err="1" smtClean="0"/>
                <a:t>Aplicando</a:t>
              </a:r>
              <a:r>
                <a:rPr lang="en-US" sz="2000" dirty="0" smtClean="0"/>
                <a:t> el principio </a:t>
              </a:r>
              <a:r>
                <a:rPr lang="en-US" sz="2000" dirty="0" err="1" smtClean="0"/>
                <a:t>trabajo-energía</a:t>
              </a:r>
              <a:r>
                <a:rPr lang="en-US" sz="2000" dirty="0" smtClean="0"/>
                <a:t> </a:t>
              </a:r>
              <a:r>
                <a:rPr lang="en-US" sz="2000" dirty="0" err="1" smtClean="0"/>
                <a:t>cinética</a:t>
              </a:r>
              <a:r>
                <a:rPr lang="en-US" sz="2000" dirty="0" smtClean="0"/>
                <a:t> entre la </a:t>
              </a:r>
              <a:r>
                <a:rPr lang="en-US" sz="2000" dirty="0" err="1" smtClean="0"/>
                <a:t>posición</a:t>
              </a:r>
              <a:r>
                <a:rPr lang="en-US" sz="2000" dirty="0" smtClean="0"/>
                <a:t> </a:t>
              </a:r>
              <a:r>
                <a:rPr lang="en-US" sz="2000" dirty="0" err="1" smtClean="0"/>
                <a:t>inicial</a:t>
              </a:r>
              <a:r>
                <a:rPr lang="en-US" sz="2000" dirty="0" smtClean="0"/>
                <a:t>  y el </a:t>
              </a:r>
              <a:r>
                <a:rPr lang="en-US" sz="2000" dirty="0" err="1" smtClean="0"/>
                <a:t>punto</a:t>
              </a:r>
              <a:r>
                <a:rPr lang="en-US" sz="2000" dirty="0" smtClean="0"/>
                <a:t> en el </a:t>
              </a:r>
              <a:r>
                <a:rPr lang="en-US" sz="2000" dirty="0" err="1" smtClean="0"/>
                <a:t>cual</a:t>
              </a:r>
              <a:r>
                <a:rPr lang="en-US" sz="2000" dirty="0" smtClean="0"/>
                <a:t> el </a:t>
              </a:r>
              <a:r>
                <a:rPr lang="en-US" sz="2000" dirty="0" err="1" smtClean="0"/>
                <a:t>resorte</a:t>
              </a:r>
              <a:r>
                <a:rPr lang="en-US" sz="2000" dirty="0" smtClean="0"/>
                <a:t> se </a:t>
              </a:r>
              <a:r>
                <a:rPr lang="en-US" sz="2000" dirty="0" err="1" smtClean="0"/>
                <a:t>encuentra</a:t>
              </a:r>
              <a:r>
                <a:rPr lang="en-US" sz="2000" dirty="0" smtClean="0"/>
                <a:t> </a:t>
              </a:r>
              <a:r>
                <a:rPr lang="en-US" sz="2000" dirty="0" err="1" smtClean="0"/>
                <a:t>completamente</a:t>
              </a:r>
              <a:r>
                <a:rPr lang="en-US" sz="2000" dirty="0" smtClean="0"/>
                <a:t> </a:t>
              </a:r>
              <a:r>
                <a:rPr lang="en-US" sz="2000" dirty="0" err="1" smtClean="0"/>
                <a:t>comprimido</a:t>
              </a:r>
              <a:r>
                <a:rPr lang="en-US" sz="2400" dirty="0" smtClean="0"/>
                <a:t>. </a:t>
              </a:r>
              <a:endParaRPr lang="en-US" sz="2400" dirty="0"/>
            </a:p>
          </p:txBody>
        </p:sp>
        <p:graphicFrame>
          <p:nvGraphicFramePr>
            <p:cNvPr id="14343" name="Object 1037"/>
            <p:cNvGraphicFramePr>
              <a:graphicFrameLocks noChangeAspect="1"/>
            </p:cNvGraphicFramePr>
            <p:nvPr/>
          </p:nvGraphicFramePr>
          <p:xfrm>
            <a:off x="2160" y="1305"/>
            <a:ext cx="3594" cy="315"/>
          </p:xfrm>
          <a:graphic>
            <a:graphicData uri="http://schemas.openxmlformats.org/presentationml/2006/ole">
              <p:oleObj spid="_x0000_s815111" name="Equation" r:id="rId4" imgW="3187440" imgH="279360" progId="Equation.DSMT4">
                <p:embed/>
              </p:oleObj>
            </a:graphicData>
          </a:graphic>
        </p:graphicFrame>
      </p:grpSp>
      <p:grpSp>
        <p:nvGrpSpPr>
          <p:cNvPr id="3" name="Group 1047"/>
          <p:cNvGrpSpPr>
            <a:grpSpLocks/>
          </p:cNvGrpSpPr>
          <p:nvPr/>
        </p:nvGrpSpPr>
        <p:grpSpPr bwMode="auto">
          <a:xfrm>
            <a:off x="142844" y="2643182"/>
            <a:ext cx="8786812" cy="1350963"/>
            <a:chOff x="247" y="1620"/>
            <a:chExt cx="5535" cy="851"/>
          </a:xfrm>
        </p:grpSpPr>
        <p:pic>
          <p:nvPicPr>
            <p:cNvPr id="14352" name="Picture 1029" descr="msotw9_temp0"/>
            <p:cNvPicPr>
              <a:picLocks noChangeAspect="1" noChangeArrowheads="1"/>
            </p:cNvPicPr>
            <p:nvPr/>
          </p:nvPicPr>
          <p:blipFill>
            <a:blip r:embed="rId5" cstate="print"/>
            <a:srcRect/>
            <a:stretch>
              <a:fillRect/>
            </a:stretch>
          </p:blipFill>
          <p:spPr bwMode="auto">
            <a:xfrm>
              <a:off x="247" y="1620"/>
              <a:ext cx="824" cy="851"/>
            </a:xfrm>
            <a:prstGeom prst="rect">
              <a:avLst/>
            </a:prstGeom>
            <a:noFill/>
            <a:ln w="9525">
              <a:noFill/>
              <a:miter lim="800000"/>
              <a:headEnd/>
              <a:tailEnd/>
            </a:ln>
          </p:spPr>
        </p:pic>
        <p:graphicFrame>
          <p:nvGraphicFramePr>
            <p:cNvPr id="14342" name="Object 1038"/>
            <p:cNvGraphicFramePr>
              <a:graphicFrameLocks noChangeAspect="1"/>
            </p:cNvGraphicFramePr>
            <p:nvPr/>
          </p:nvGraphicFramePr>
          <p:xfrm>
            <a:off x="2182" y="1675"/>
            <a:ext cx="3600" cy="563"/>
          </p:xfrm>
          <a:graphic>
            <a:graphicData uri="http://schemas.openxmlformats.org/presentationml/2006/ole">
              <p:oleObj spid="_x0000_s815110" name="Equation" r:id="rId6" imgW="3568680" imgH="558720" progId="Equation.DSMT4">
                <p:embed/>
              </p:oleObj>
            </a:graphicData>
          </a:graphic>
        </p:graphicFrame>
      </p:grpSp>
      <p:grpSp>
        <p:nvGrpSpPr>
          <p:cNvPr id="4" name="Group 1045"/>
          <p:cNvGrpSpPr>
            <a:grpSpLocks/>
          </p:cNvGrpSpPr>
          <p:nvPr/>
        </p:nvGrpSpPr>
        <p:grpSpPr bwMode="auto">
          <a:xfrm>
            <a:off x="228600" y="2743200"/>
            <a:ext cx="8629623" cy="3168647"/>
            <a:chOff x="544" y="1768"/>
            <a:chExt cx="5175" cy="1879"/>
          </a:xfrm>
        </p:grpSpPr>
        <p:pic>
          <p:nvPicPr>
            <p:cNvPr id="14350" name="Picture 1030" descr="msotw9_temp0"/>
            <p:cNvPicPr>
              <a:picLocks noChangeAspect="1" noChangeArrowheads="1"/>
            </p:cNvPicPr>
            <p:nvPr/>
          </p:nvPicPr>
          <p:blipFill>
            <a:blip r:embed="rId7" cstate="print"/>
            <a:srcRect/>
            <a:stretch>
              <a:fillRect/>
            </a:stretch>
          </p:blipFill>
          <p:spPr bwMode="auto">
            <a:xfrm>
              <a:off x="1216" y="1768"/>
              <a:ext cx="762" cy="414"/>
            </a:xfrm>
            <a:prstGeom prst="rect">
              <a:avLst/>
            </a:prstGeom>
            <a:noFill/>
            <a:ln w="9525">
              <a:noFill/>
              <a:miter lim="800000"/>
              <a:headEnd/>
              <a:tailEnd/>
            </a:ln>
          </p:spPr>
        </p:pic>
        <p:pic>
          <p:nvPicPr>
            <p:cNvPr id="14351" name="Picture 1033" descr="msotw9_temp0"/>
            <p:cNvPicPr>
              <a:picLocks noChangeAspect="1" noChangeArrowheads="1"/>
            </p:cNvPicPr>
            <p:nvPr/>
          </p:nvPicPr>
          <p:blipFill>
            <a:blip r:embed="rId8" cstate="print"/>
            <a:srcRect/>
            <a:stretch>
              <a:fillRect/>
            </a:stretch>
          </p:blipFill>
          <p:spPr bwMode="auto">
            <a:xfrm>
              <a:off x="544" y="2713"/>
              <a:ext cx="1177" cy="934"/>
            </a:xfrm>
            <a:prstGeom prst="rect">
              <a:avLst/>
            </a:prstGeom>
            <a:noFill/>
            <a:ln w="9525">
              <a:noFill/>
              <a:miter lim="800000"/>
              <a:headEnd/>
              <a:tailEnd/>
            </a:ln>
          </p:spPr>
        </p:pic>
        <p:graphicFrame>
          <p:nvGraphicFramePr>
            <p:cNvPr id="14341" name="Object 1039"/>
            <p:cNvGraphicFramePr>
              <a:graphicFrameLocks noChangeAspect="1"/>
            </p:cNvGraphicFramePr>
            <p:nvPr/>
          </p:nvGraphicFramePr>
          <p:xfrm>
            <a:off x="2074" y="2243"/>
            <a:ext cx="3645" cy="966"/>
          </p:xfrm>
          <a:graphic>
            <a:graphicData uri="http://schemas.openxmlformats.org/presentationml/2006/ole">
              <p:oleObj spid="_x0000_s815109" name="Equation" r:id="rId9" imgW="3314520" imgH="1015920" progId="Equation.DSMT4">
                <p:embed/>
              </p:oleObj>
            </a:graphicData>
          </a:graphic>
        </p:graphicFrame>
      </p:grpSp>
      <p:graphicFrame>
        <p:nvGraphicFramePr>
          <p:cNvPr id="45072" name="Object 1040"/>
          <p:cNvGraphicFramePr>
            <a:graphicFrameLocks noChangeAspect="1"/>
          </p:cNvGraphicFramePr>
          <p:nvPr/>
        </p:nvGraphicFramePr>
        <p:xfrm>
          <a:off x="3714744" y="5214950"/>
          <a:ext cx="4762087" cy="463566"/>
        </p:xfrm>
        <a:graphic>
          <a:graphicData uri="http://schemas.openxmlformats.org/presentationml/2006/ole">
            <p:oleObj spid="_x0000_s815106" name="Equation" r:id="rId10" imgW="2869920" imgH="279360" progId="Equation.DSMT4">
              <p:embed/>
            </p:oleObj>
          </a:graphicData>
        </a:graphic>
      </p:graphicFrame>
      <p:grpSp>
        <p:nvGrpSpPr>
          <p:cNvPr id="5" name="Group 1046"/>
          <p:cNvGrpSpPr>
            <a:grpSpLocks/>
          </p:cNvGrpSpPr>
          <p:nvPr/>
        </p:nvGrpSpPr>
        <p:grpSpPr bwMode="auto">
          <a:xfrm>
            <a:off x="3048000" y="5715008"/>
            <a:ext cx="5937251" cy="1142992"/>
            <a:chOff x="2115" y="3600"/>
            <a:chExt cx="3545" cy="540"/>
          </a:xfrm>
        </p:grpSpPr>
        <p:graphicFrame>
          <p:nvGraphicFramePr>
            <p:cNvPr id="14339" name="Object 1041"/>
            <p:cNvGraphicFramePr>
              <a:graphicFrameLocks noChangeAspect="1"/>
            </p:cNvGraphicFramePr>
            <p:nvPr/>
          </p:nvGraphicFramePr>
          <p:xfrm>
            <a:off x="2115" y="3600"/>
            <a:ext cx="2174" cy="540"/>
          </p:xfrm>
          <a:graphic>
            <a:graphicData uri="http://schemas.openxmlformats.org/presentationml/2006/ole">
              <p:oleObj spid="_x0000_s815107" name="Equation" r:id="rId11" imgW="1942920" imgH="482400" progId="Equation.DSMT4">
                <p:embed/>
              </p:oleObj>
            </a:graphicData>
          </a:graphic>
        </p:graphicFrame>
        <p:graphicFrame>
          <p:nvGraphicFramePr>
            <p:cNvPr id="14340" name="Object 1042"/>
            <p:cNvGraphicFramePr>
              <a:graphicFrameLocks noChangeAspect="1"/>
            </p:cNvGraphicFramePr>
            <p:nvPr/>
          </p:nvGraphicFramePr>
          <p:xfrm>
            <a:off x="4680" y="3735"/>
            <a:ext cx="980" cy="360"/>
          </p:xfrm>
          <a:graphic>
            <a:graphicData uri="http://schemas.openxmlformats.org/presentationml/2006/ole">
              <p:oleObj spid="_x0000_s815108" name="Equation" r:id="rId12" imgW="622080" imgH="2286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50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2"/>
          <p:cNvSpPr>
            <a:spLocks noGrp="1" noChangeArrowheads="1"/>
          </p:cNvSpPr>
          <p:nvPr>
            <p:ph type="title"/>
          </p:nvPr>
        </p:nvSpPr>
        <p:spPr>
          <a:xfrm>
            <a:off x="428596" y="0"/>
            <a:ext cx="8229600" cy="1143000"/>
          </a:xfrm>
        </p:spPr>
        <p:txBody>
          <a:bodyPr/>
          <a:lstStyle/>
          <a:p>
            <a:pPr algn="ctr" eaLnBrk="1" hangingPunct="1"/>
            <a:r>
              <a:rPr lang="en-US" b="1" dirty="0" err="1" smtClean="0">
                <a:solidFill>
                  <a:srgbClr val="FFFF00"/>
                </a:solidFill>
              </a:rPr>
              <a:t>Solución</a:t>
            </a:r>
            <a:endParaRPr lang="en-US" b="1" dirty="0" smtClean="0">
              <a:solidFill>
                <a:srgbClr val="FFFF00"/>
              </a:solidFill>
            </a:endParaRPr>
          </a:p>
        </p:txBody>
      </p:sp>
      <p:grpSp>
        <p:nvGrpSpPr>
          <p:cNvPr id="2" name="Group 14"/>
          <p:cNvGrpSpPr>
            <a:grpSpLocks/>
          </p:cNvGrpSpPr>
          <p:nvPr/>
        </p:nvGrpSpPr>
        <p:grpSpPr bwMode="auto">
          <a:xfrm>
            <a:off x="152401" y="762001"/>
            <a:ext cx="8736602" cy="2166940"/>
            <a:chOff x="231" y="528"/>
            <a:chExt cx="5548" cy="1317"/>
          </a:xfrm>
        </p:grpSpPr>
        <p:pic>
          <p:nvPicPr>
            <p:cNvPr id="15372" name="Picture 7" descr="msotw9_temp0"/>
            <p:cNvPicPr>
              <a:picLocks noChangeAspect="1" noChangeArrowheads="1"/>
            </p:cNvPicPr>
            <p:nvPr/>
          </p:nvPicPr>
          <p:blipFill>
            <a:blip r:embed="rId3" cstate="print"/>
            <a:srcRect/>
            <a:stretch>
              <a:fillRect/>
            </a:stretch>
          </p:blipFill>
          <p:spPr bwMode="auto">
            <a:xfrm>
              <a:off x="231" y="661"/>
              <a:ext cx="1947" cy="892"/>
            </a:xfrm>
            <a:prstGeom prst="rect">
              <a:avLst/>
            </a:prstGeom>
            <a:noFill/>
            <a:ln w="9525">
              <a:noFill/>
              <a:miter lim="800000"/>
              <a:headEnd/>
              <a:tailEnd/>
            </a:ln>
          </p:spPr>
        </p:pic>
        <p:sp>
          <p:nvSpPr>
            <p:cNvPr id="15373" name="Text Box 9"/>
            <p:cNvSpPr txBox="1">
              <a:spLocks noChangeArrowheads="1"/>
            </p:cNvSpPr>
            <p:nvPr/>
          </p:nvSpPr>
          <p:spPr bwMode="auto">
            <a:xfrm>
              <a:off x="2175" y="528"/>
              <a:ext cx="3604" cy="989"/>
            </a:xfrm>
            <a:prstGeom prst="rect">
              <a:avLst/>
            </a:prstGeom>
            <a:noFill/>
            <a:ln w="9525">
              <a:noFill/>
              <a:miter lim="800000"/>
              <a:headEnd/>
              <a:tailEnd/>
            </a:ln>
          </p:spPr>
          <p:txBody>
            <a:bodyPr>
              <a:spAutoFit/>
            </a:bodyPr>
            <a:lstStyle/>
            <a:p>
              <a:pPr marL="227013" indent="-227013" algn="just">
                <a:spcBef>
                  <a:spcPct val="50000"/>
                </a:spcBef>
                <a:buFontTx/>
                <a:buChar char="•"/>
              </a:pPr>
              <a:r>
                <a:rPr lang="en-US" sz="2400" dirty="0" err="1" smtClean="0"/>
                <a:t>Aplicando</a:t>
              </a:r>
              <a:r>
                <a:rPr lang="en-US" sz="2400" dirty="0" smtClean="0"/>
                <a:t> el principio </a:t>
              </a:r>
              <a:r>
                <a:rPr lang="en-US" sz="2400" dirty="0" err="1" smtClean="0"/>
                <a:t>trabajo</a:t>
              </a:r>
              <a:r>
                <a:rPr lang="en-US" sz="2400" dirty="0" smtClean="0"/>
                <a:t> - </a:t>
              </a:r>
              <a:r>
                <a:rPr lang="en-US" sz="2400" dirty="0" err="1" smtClean="0"/>
                <a:t>energía</a:t>
              </a:r>
              <a:r>
                <a:rPr lang="en-US" sz="2400" dirty="0" smtClean="0"/>
                <a:t> </a:t>
              </a:r>
              <a:r>
                <a:rPr lang="en-US" sz="2400" dirty="0" err="1" smtClean="0"/>
                <a:t>cinética</a:t>
              </a:r>
              <a:r>
                <a:rPr lang="en-US" sz="2400" dirty="0" smtClean="0"/>
                <a:t> entre el </a:t>
              </a:r>
              <a:r>
                <a:rPr lang="en-US" sz="2400" dirty="0" err="1" smtClean="0"/>
                <a:t>punto</a:t>
              </a:r>
              <a:r>
                <a:rPr lang="en-US" sz="2400" dirty="0" smtClean="0"/>
                <a:t> de </a:t>
              </a:r>
              <a:r>
                <a:rPr lang="en-US" sz="2400" dirty="0" err="1" smtClean="0"/>
                <a:t>rebote</a:t>
              </a:r>
              <a:r>
                <a:rPr lang="en-US" sz="2400" dirty="0" smtClean="0"/>
                <a:t> y el </a:t>
              </a:r>
              <a:r>
                <a:rPr lang="en-US" sz="2400" dirty="0" err="1" smtClean="0"/>
                <a:t>punto</a:t>
              </a:r>
              <a:r>
                <a:rPr lang="en-US" sz="2400" dirty="0" smtClean="0"/>
                <a:t> </a:t>
              </a:r>
              <a:r>
                <a:rPr lang="en-US" sz="2400" dirty="0" err="1" smtClean="0"/>
                <a:t>donde</a:t>
              </a:r>
              <a:r>
                <a:rPr lang="en-US" sz="2400" dirty="0" smtClean="0"/>
                <a:t> </a:t>
              </a:r>
              <a:r>
                <a:rPr lang="en-US" sz="2400" dirty="0" err="1" smtClean="0"/>
                <a:t>partio</a:t>
              </a:r>
              <a:r>
                <a:rPr lang="en-US" sz="2400" dirty="0" smtClean="0"/>
                <a:t> </a:t>
              </a:r>
              <a:r>
                <a:rPr lang="en-US" sz="2400" dirty="0" err="1" smtClean="0"/>
                <a:t>inicialmente</a:t>
              </a:r>
              <a:r>
                <a:rPr lang="en-US" sz="2400" dirty="0" smtClean="0"/>
                <a:t> se </a:t>
              </a:r>
              <a:r>
                <a:rPr lang="en-US" sz="2400" dirty="0" err="1" smtClean="0"/>
                <a:t>tiene</a:t>
              </a:r>
              <a:endParaRPr lang="en-US" sz="2400" dirty="0"/>
            </a:p>
          </p:txBody>
        </p:sp>
        <p:graphicFrame>
          <p:nvGraphicFramePr>
            <p:cNvPr id="15365" name="Object 10"/>
            <p:cNvGraphicFramePr>
              <a:graphicFrameLocks noChangeAspect="1"/>
            </p:cNvGraphicFramePr>
            <p:nvPr/>
          </p:nvGraphicFramePr>
          <p:xfrm>
            <a:off x="2289" y="1440"/>
            <a:ext cx="3443" cy="405"/>
          </p:xfrm>
          <a:graphic>
            <a:graphicData uri="http://schemas.openxmlformats.org/presentationml/2006/ole">
              <p:oleObj spid="_x0000_s816133" name="Equation" r:id="rId4" imgW="2158920" imgH="253800" progId="Equation.DSMT4">
                <p:embed/>
              </p:oleObj>
            </a:graphicData>
          </a:graphic>
        </p:graphicFrame>
      </p:grpSp>
      <p:grpSp>
        <p:nvGrpSpPr>
          <p:cNvPr id="3" name="Group 15"/>
          <p:cNvGrpSpPr>
            <a:grpSpLocks/>
          </p:cNvGrpSpPr>
          <p:nvPr/>
        </p:nvGrpSpPr>
        <p:grpSpPr bwMode="auto">
          <a:xfrm>
            <a:off x="381000" y="2971800"/>
            <a:ext cx="8262912" cy="2457450"/>
            <a:chOff x="470" y="1336"/>
            <a:chExt cx="4905" cy="1485"/>
          </a:xfrm>
        </p:grpSpPr>
        <p:pic>
          <p:nvPicPr>
            <p:cNvPr id="15371" name="Picture 8" descr="msotw9_temp0"/>
            <p:cNvPicPr>
              <a:picLocks noChangeAspect="1" noChangeArrowheads="1"/>
            </p:cNvPicPr>
            <p:nvPr/>
          </p:nvPicPr>
          <p:blipFill>
            <a:blip r:embed="rId5" cstate="print"/>
            <a:srcRect/>
            <a:stretch>
              <a:fillRect/>
            </a:stretch>
          </p:blipFill>
          <p:spPr bwMode="auto">
            <a:xfrm>
              <a:off x="470" y="1840"/>
              <a:ext cx="1222" cy="981"/>
            </a:xfrm>
            <a:prstGeom prst="rect">
              <a:avLst/>
            </a:prstGeom>
            <a:noFill/>
            <a:ln w="9525">
              <a:noFill/>
              <a:miter lim="800000"/>
              <a:headEnd/>
              <a:tailEnd/>
            </a:ln>
          </p:spPr>
        </p:pic>
        <p:graphicFrame>
          <p:nvGraphicFramePr>
            <p:cNvPr id="15364" name="Object 11"/>
            <p:cNvGraphicFramePr>
              <a:graphicFrameLocks noChangeAspect="1"/>
            </p:cNvGraphicFramePr>
            <p:nvPr/>
          </p:nvGraphicFramePr>
          <p:xfrm>
            <a:off x="1808" y="1336"/>
            <a:ext cx="3567" cy="623"/>
          </p:xfrm>
          <a:graphic>
            <a:graphicData uri="http://schemas.openxmlformats.org/presentationml/2006/ole">
              <p:oleObj spid="_x0000_s816132" name="Equation" r:id="rId6" imgW="2908080" imgH="507960" progId="Equation.DSMT4">
                <p:embed/>
              </p:oleObj>
            </a:graphicData>
          </a:graphic>
        </p:graphicFrame>
      </p:grpSp>
      <p:grpSp>
        <p:nvGrpSpPr>
          <p:cNvPr id="4" name="Group 16"/>
          <p:cNvGrpSpPr>
            <a:grpSpLocks/>
          </p:cNvGrpSpPr>
          <p:nvPr/>
        </p:nvGrpSpPr>
        <p:grpSpPr bwMode="auto">
          <a:xfrm>
            <a:off x="3214691" y="4000140"/>
            <a:ext cx="5214085" cy="2585517"/>
            <a:chOff x="2309" y="2266"/>
            <a:chExt cx="2856" cy="823"/>
          </a:xfrm>
        </p:grpSpPr>
        <p:graphicFrame>
          <p:nvGraphicFramePr>
            <p:cNvPr id="15362" name="Object 12"/>
            <p:cNvGraphicFramePr>
              <a:graphicFrameLocks noChangeAspect="1"/>
            </p:cNvGraphicFramePr>
            <p:nvPr/>
          </p:nvGraphicFramePr>
          <p:xfrm>
            <a:off x="2309" y="2266"/>
            <a:ext cx="2348" cy="455"/>
          </p:xfrm>
          <a:graphic>
            <a:graphicData uri="http://schemas.openxmlformats.org/presentationml/2006/ole">
              <p:oleObj spid="_x0000_s816130" name="Equation" r:id="rId7" imgW="1574640" imgH="482400" progId="Equation.DSMT4">
                <p:embed/>
              </p:oleObj>
            </a:graphicData>
          </a:graphic>
        </p:graphicFrame>
        <p:graphicFrame>
          <p:nvGraphicFramePr>
            <p:cNvPr id="15363" name="Object 13"/>
            <p:cNvGraphicFramePr>
              <a:graphicFrameLocks noChangeAspect="1"/>
            </p:cNvGraphicFramePr>
            <p:nvPr/>
          </p:nvGraphicFramePr>
          <p:xfrm>
            <a:off x="3287" y="2766"/>
            <a:ext cx="1878" cy="323"/>
          </p:xfrm>
          <a:graphic>
            <a:graphicData uri="http://schemas.openxmlformats.org/presentationml/2006/ole">
              <p:oleObj spid="_x0000_s816131" name="Equation" r:id="rId8" imgW="901440" imgH="2286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81200" y="0"/>
            <a:ext cx="4648200" cy="725470"/>
          </a:xfrm>
          <a:solidFill>
            <a:srgbClr val="C00000"/>
          </a:solidFill>
        </p:spPr>
        <p:txBody>
          <a:bodyPr/>
          <a:lstStyle/>
          <a:p>
            <a:pPr algn="ctr"/>
            <a:r>
              <a:rPr lang="es-MX" dirty="0" smtClean="0">
                <a:solidFill>
                  <a:srgbClr val="FFFF00"/>
                </a:solidFill>
              </a:rPr>
              <a:t>Ejemplo</a:t>
            </a:r>
            <a:r>
              <a:rPr lang="es-MX" dirty="0" smtClean="0"/>
              <a:t> </a:t>
            </a:r>
            <a:r>
              <a:rPr lang="es-MX" dirty="0" smtClean="0">
                <a:solidFill>
                  <a:srgbClr val="FFFF00"/>
                </a:solidFill>
              </a:rPr>
              <a:t>15</a:t>
            </a:r>
            <a:endParaRPr lang="es-MX" dirty="0">
              <a:solidFill>
                <a:srgbClr val="FFFF00"/>
              </a:solidFill>
            </a:endParaRPr>
          </a:p>
        </p:txBody>
      </p:sp>
      <p:sp>
        <p:nvSpPr>
          <p:cNvPr id="4" name="3 Marcador de contenido"/>
          <p:cNvSpPr>
            <a:spLocks noGrp="1"/>
          </p:cNvSpPr>
          <p:nvPr>
            <p:ph idx="1"/>
          </p:nvPr>
        </p:nvSpPr>
        <p:spPr>
          <a:xfrm>
            <a:off x="381000" y="857232"/>
            <a:ext cx="8548718" cy="5786478"/>
          </a:xfrm>
          <a:solidFill>
            <a:schemeClr val="accent3">
              <a:lumMod val="50000"/>
            </a:schemeClr>
          </a:solidFill>
        </p:spPr>
        <p:txBody>
          <a:bodyPr/>
          <a:lstStyle/>
          <a:p>
            <a:pPr algn="just"/>
            <a:r>
              <a:rPr lang="es-MX" sz="2800" dirty="0" smtClean="0">
                <a:latin typeface="Arial Narrow" pitchFamily="34" charset="0"/>
              </a:rPr>
              <a:t>Una vagoneta de </a:t>
            </a:r>
            <a:r>
              <a:rPr lang="es-MX" sz="2800" dirty="0" smtClean="0">
                <a:solidFill>
                  <a:srgbClr val="FFFF00"/>
                </a:solidFill>
                <a:latin typeface="Arial Narrow" pitchFamily="34" charset="0"/>
              </a:rPr>
              <a:t>1000 kg </a:t>
            </a:r>
            <a:r>
              <a:rPr lang="es-MX" sz="2800" dirty="0" smtClean="0">
                <a:latin typeface="Arial Narrow" pitchFamily="34" charset="0"/>
              </a:rPr>
              <a:t>parte del reposo en el punto 1 y desciende, sin fricción, por la vía mostrada. (a) Determine la fuerza que la vía ejerce sobre la vagoneta en el punto 2 en donde el radio de curvatura es de </a:t>
            </a:r>
            <a:r>
              <a:rPr lang="es-MX" sz="2800" dirty="0" smtClean="0">
                <a:solidFill>
                  <a:srgbClr val="FFFF00"/>
                </a:solidFill>
                <a:latin typeface="Arial Narrow" pitchFamily="34" charset="0"/>
              </a:rPr>
              <a:t>6 m</a:t>
            </a:r>
            <a:r>
              <a:rPr lang="es-MX" sz="2800" dirty="0" smtClean="0">
                <a:latin typeface="Arial Narrow" pitchFamily="34" charset="0"/>
              </a:rPr>
              <a:t>, (b) determinar el mínimo valor de radio de curvatura del punto 3 para que la vagoneta permanezca sobre la vía</a:t>
            </a:r>
            <a:endParaRPr lang="es-MX" sz="2800" dirty="0">
              <a:latin typeface="Arial Narrow" pitchFamily="34" charset="0"/>
            </a:endParaRPr>
          </a:p>
        </p:txBody>
      </p:sp>
      <p:pic>
        <p:nvPicPr>
          <p:cNvPr id="5" name="Picture 11" descr="p412"/>
          <p:cNvPicPr>
            <a:picLocks noChangeAspect="1" noChangeArrowheads="1"/>
          </p:cNvPicPr>
          <p:nvPr/>
        </p:nvPicPr>
        <p:blipFill>
          <a:blip r:embed="rId2" cstate="print">
            <a:lum bright="-20000" contrast="30000"/>
          </a:blip>
          <a:srcRect/>
          <a:stretch>
            <a:fillRect/>
          </a:stretch>
        </p:blipFill>
        <p:spPr bwMode="auto">
          <a:xfrm>
            <a:off x="1285852" y="3571876"/>
            <a:ext cx="5929354" cy="3029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2"/>
          <p:cNvSpPr>
            <a:spLocks noGrp="1" noChangeArrowheads="1"/>
          </p:cNvSpPr>
          <p:nvPr>
            <p:ph type="title"/>
          </p:nvPr>
        </p:nvSpPr>
        <p:spPr>
          <a:xfrm>
            <a:off x="500034" y="0"/>
            <a:ext cx="3214710" cy="928670"/>
          </a:xfrm>
        </p:spPr>
        <p:txBody>
          <a:bodyPr/>
          <a:lstStyle/>
          <a:p>
            <a:pPr algn="ctr" eaLnBrk="1" hangingPunct="1"/>
            <a:r>
              <a:rPr lang="en-US" dirty="0" err="1" smtClean="0">
                <a:solidFill>
                  <a:srgbClr val="FFFF00"/>
                </a:solidFill>
              </a:rPr>
              <a:t>Solución</a:t>
            </a:r>
            <a:endParaRPr lang="en-US" dirty="0" smtClean="0">
              <a:solidFill>
                <a:srgbClr val="FFFF00"/>
              </a:solidFill>
            </a:endParaRPr>
          </a:p>
        </p:txBody>
      </p:sp>
      <p:pic>
        <p:nvPicPr>
          <p:cNvPr id="16392" name="Picture 16" descr="p412"/>
          <p:cNvPicPr>
            <a:picLocks noGrp="1" noChangeAspect="1" noChangeArrowheads="1"/>
          </p:cNvPicPr>
          <p:nvPr>
            <p:ph sz="half" idx="1"/>
          </p:nvPr>
        </p:nvPicPr>
        <p:blipFill>
          <a:blip r:embed="rId3" cstate="print">
            <a:lum bright="-20000" contrast="40000"/>
          </a:blip>
          <a:srcRect/>
          <a:stretch>
            <a:fillRect/>
          </a:stretch>
        </p:blipFill>
        <p:spPr>
          <a:xfrm>
            <a:off x="214282" y="1000108"/>
            <a:ext cx="3336925" cy="1704975"/>
          </a:xfrm>
          <a:noFill/>
        </p:spPr>
      </p:pic>
      <p:sp>
        <p:nvSpPr>
          <p:cNvPr id="16393" name="Text Box 6"/>
          <p:cNvSpPr txBox="1">
            <a:spLocks noChangeArrowheads="1"/>
          </p:cNvSpPr>
          <p:nvPr/>
        </p:nvSpPr>
        <p:spPr bwMode="auto">
          <a:xfrm>
            <a:off x="3581400" y="428604"/>
            <a:ext cx="5345136" cy="830997"/>
          </a:xfrm>
          <a:prstGeom prst="rect">
            <a:avLst/>
          </a:prstGeom>
          <a:noFill/>
          <a:ln w="9525">
            <a:noFill/>
            <a:miter lim="800000"/>
            <a:headEnd/>
            <a:tailEnd/>
          </a:ln>
        </p:spPr>
        <p:txBody>
          <a:bodyPr wrap="square">
            <a:spAutoFit/>
          </a:bodyPr>
          <a:lstStyle/>
          <a:p>
            <a:pPr marL="227013" indent="-227013" algn="just">
              <a:spcBef>
                <a:spcPct val="20000"/>
              </a:spcBef>
            </a:pPr>
            <a:r>
              <a:rPr lang="en-US" sz="2400" dirty="0" smtClean="0">
                <a:latin typeface="Arial Narrow" pitchFamily="34" charset="0"/>
              </a:rPr>
              <a:t>	Se </a:t>
            </a:r>
            <a:r>
              <a:rPr lang="en-US" sz="2400" dirty="0" err="1" smtClean="0">
                <a:latin typeface="Arial Narrow" pitchFamily="34" charset="0"/>
              </a:rPr>
              <a:t>aplica</a:t>
            </a:r>
            <a:r>
              <a:rPr lang="en-US" sz="2400" dirty="0" smtClean="0">
                <a:latin typeface="Arial Narrow" pitchFamily="34" charset="0"/>
              </a:rPr>
              <a:t> el principio del </a:t>
            </a:r>
            <a:r>
              <a:rPr lang="en-US" sz="2400" dirty="0" err="1" smtClean="0">
                <a:latin typeface="Arial Narrow" pitchFamily="34" charset="0"/>
              </a:rPr>
              <a:t>trabajo</a:t>
            </a:r>
            <a:r>
              <a:rPr lang="en-US" sz="2400" dirty="0" smtClean="0">
                <a:latin typeface="Arial Narrow" pitchFamily="34" charset="0"/>
              </a:rPr>
              <a:t> y la </a:t>
            </a:r>
            <a:r>
              <a:rPr lang="en-US" sz="2400" dirty="0" err="1" smtClean="0">
                <a:latin typeface="Arial Narrow" pitchFamily="34" charset="0"/>
              </a:rPr>
              <a:t>energía</a:t>
            </a:r>
            <a:r>
              <a:rPr lang="en-US" sz="2400" dirty="0" smtClean="0">
                <a:latin typeface="Arial Narrow" pitchFamily="34" charset="0"/>
              </a:rPr>
              <a:t> </a:t>
            </a:r>
            <a:r>
              <a:rPr lang="en-US" sz="2400" dirty="0" err="1" smtClean="0">
                <a:latin typeface="Arial Narrow" pitchFamily="34" charset="0"/>
              </a:rPr>
              <a:t>para</a:t>
            </a:r>
            <a:r>
              <a:rPr lang="en-US" sz="2400" dirty="0" smtClean="0">
                <a:latin typeface="Arial Narrow" pitchFamily="34" charset="0"/>
              </a:rPr>
              <a:t> </a:t>
            </a:r>
            <a:r>
              <a:rPr lang="en-US" sz="2400" dirty="0" err="1" smtClean="0">
                <a:latin typeface="Arial Narrow" pitchFamily="34" charset="0"/>
              </a:rPr>
              <a:t>hallar</a:t>
            </a:r>
            <a:r>
              <a:rPr lang="en-US" sz="2400" dirty="0" smtClean="0">
                <a:latin typeface="Arial Narrow" pitchFamily="34" charset="0"/>
              </a:rPr>
              <a:t> la </a:t>
            </a:r>
            <a:r>
              <a:rPr lang="en-US" sz="2400" dirty="0" err="1" smtClean="0">
                <a:latin typeface="Arial Narrow" pitchFamily="34" charset="0"/>
              </a:rPr>
              <a:t>velcoidad</a:t>
            </a:r>
            <a:r>
              <a:rPr lang="en-US" sz="2400" dirty="0" smtClean="0">
                <a:latin typeface="Arial Narrow" pitchFamily="34" charset="0"/>
              </a:rPr>
              <a:t> en el </a:t>
            </a:r>
            <a:r>
              <a:rPr lang="en-US" sz="2400" dirty="0" err="1" smtClean="0">
                <a:latin typeface="Arial Narrow" pitchFamily="34" charset="0"/>
              </a:rPr>
              <a:t>punto</a:t>
            </a:r>
            <a:r>
              <a:rPr lang="en-US" sz="2400" dirty="0" smtClean="0">
                <a:latin typeface="Arial Narrow" pitchFamily="34" charset="0"/>
              </a:rPr>
              <a:t> 2. </a:t>
            </a:r>
            <a:endParaRPr lang="en-US" sz="2400" dirty="0">
              <a:latin typeface="Arial Narrow" pitchFamily="34" charset="0"/>
            </a:endParaRPr>
          </a:p>
        </p:txBody>
      </p:sp>
      <p:graphicFrame>
        <p:nvGraphicFramePr>
          <p:cNvPr id="16386" name="Object 7"/>
          <p:cNvGraphicFramePr>
            <a:graphicFrameLocks noChangeAspect="1"/>
          </p:cNvGraphicFramePr>
          <p:nvPr/>
        </p:nvGraphicFramePr>
        <p:xfrm>
          <a:off x="3857620" y="1285860"/>
          <a:ext cx="5000660" cy="2448795"/>
        </p:xfrm>
        <a:graphic>
          <a:graphicData uri="http://schemas.openxmlformats.org/presentationml/2006/ole">
            <p:oleObj spid="_x0000_s817154" name="Equation" r:id="rId4" imgW="2552400" imgH="1346040" progId="Equation.DSMT4">
              <p:embed/>
            </p:oleObj>
          </a:graphicData>
        </a:graphic>
      </p:graphicFrame>
      <p:sp>
        <p:nvSpPr>
          <p:cNvPr id="16394" name="Text Box 8"/>
          <p:cNvSpPr txBox="1">
            <a:spLocks noChangeArrowheads="1"/>
          </p:cNvSpPr>
          <p:nvPr/>
        </p:nvSpPr>
        <p:spPr bwMode="auto">
          <a:xfrm>
            <a:off x="3648075" y="3857628"/>
            <a:ext cx="5495925" cy="830997"/>
          </a:xfrm>
          <a:prstGeom prst="rect">
            <a:avLst/>
          </a:prstGeom>
          <a:noFill/>
          <a:ln w="9525">
            <a:noFill/>
            <a:miter lim="800000"/>
            <a:headEnd/>
            <a:tailEnd/>
          </a:ln>
        </p:spPr>
        <p:txBody>
          <a:bodyPr>
            <a:spAutoFit/>
          </a:bodyPr>
          <a:lstStyle/>
          <a:p>
            <a:pPr marL="227013" indent="-227013" algn="just">
              <a:spcBef>
                <a:spcPct val="50000"/>
              </a:spcBef>
              <a:buFontTx/>
              <a:buChar char="•"/>
            </a:pPr>
            <a:r>
              <a:rPr lang="en-US" sz="2400" dirty="0" smtClean="0">
                <a:latin typeface="Arial Narrow" pitchFamily="34" charset="0"/>
              </a:rPr>
              <a:t>Se </a:t>
            </a:r>
            <a:r>
              <a:rPr lang="en-US" sz="2400" dirty="0" err="1" smtClean="0">
                <a:latin typeface="Arial Narrow" pitchFamily="34" charset="0"/>
              </a:rPr>
              <a:t>aplica</a:t>
            </a:r>
            <a:r>
              <a:rPr lang="en-US" sz="2400" dirty="0" smtClean="0">
                <a:latin typeface="Arial Narrow" pitchFamily="34" charset="0"/>
              </a:rPr>
              <a:t> la </a:t>
            </a:r>
            <a:r>
              <a:rPr lang="en-US" sz="2400" dirty="0" err="1" smtClean="0">
                <a:latin typeface="Arial Narrow" pitchFamily="34" charset="0"/>
              </a:rPr>
              <a:t>segunda</a:t>
            </a:r>
            <a:r>
              <a:rPr lang="en-US" sz="2400" dirty="0" smtClean="0">
                <a:latin typeface="Arial Narrow" pitchFamily="34" charset="0"/>
              </a:rPr>
              <a:t> </a:t>
            </a:r>
            <a:r>
              <a:rPr lang="en-US" sz="2400" dirty="0" err="1" smtClean="0">
                <a:latin typeface="Arial Narrow" pitchFamily="34" charset="0"/>
              </a:rPr>
              <a:t>ley</a:t>
            </a:r>
            <a:r>
              <a:rPr lang="en-US" sz="2400" dirty="0" smtClean="0">
                <a:latin typeface="Arial Narrow" pitchFamily="34" charset="0"/>
              </a:rPr>
              <a:t> de Newton </a:t>
            </a:r>
            <a:r>
              <a:rPr lang="en-US" sz="2400" dirty="0" err="1" smtClean="0">
                <a:latin typeface="Arial Narrow" pitchFamily="34" charset="0"/>
              </a:rPr>
              <a:t>para</a:t>
            </a:r>
            <a:r>
              <a:rPr lang="en-US" sz="2400" dirty="0" smtClean="0">
                <a:latin typeface="Arial Narrow" pitchFamily="34" charset="0"/>
              </a:rPr>
              <a:t> </a:t>
            </a:r>
            <a:r>
              <a:rPr lang="en-US" sz="2400" dirty="0" err="1" smtClean="0">
                <a:latin typeface="Arial Narrow" pitchFamily="34" charset="0"/>
              </a:rPr>
              <a:t>encontrar</a:t>
            </a:r>
            <a:r>
              <a:rPr lang="en-US" sz="2400" dirty="0" smtClean="0">
                <a:latin typeface="Arial Narrow" pitchFamily="34" charset="0"/>
              </a:rPr>
              <a:t> la </a:t>
            </a:r>
            <a:r>
              <a:rPr lang="en-US" sz="2400" dirty="0" err="1" smtClean="0">
                <a:latin typeface="Arial Narrow" pitchFamily="34" charset="0"/>
              </a:rPr>
              <a:t>fuerza</a:t>
            </a:r>
            <a:r>
              <a:rPr lang="en-US" sz="2400" dirty="0" smtClean="0">
                <a:latin typeface="Arial Narrow" pitchFamily="34" charset="0"/>
              </a:rPr>
              <a:t> normal en el </a:t>
            </a:r>
            <a:r>
              <a:rPr lang="en-US" sz="2400" dirty="0" err="1" smtClean="0">
                <a:latin typeface="Arial Narrow" pitchFamily="34" charset="0"/>
              </a:rPr>
              <a:t>punto</a:t>
            </a:r>
            <a:r>
              <a:rPr lang="en-US" sz="2400" dirty="0" smtClean="0">
                <a:latin typeface="Arial Narrow" pitchFamily="34" charset="0"/>
              </a:rPr>
              <a:t> 2</a:t>
            </a:r>
            <a:r>
              <a:rPr lang="en-US" sz="1800" dirty="0" smtClean="0"/>
              <a:t>.</a:t>
            </a:r>
            <a:endParaRPr lang="en-US" sz="1800" dirty="0"/>
          </a:p>
        </p:txBody>
      </p:sp>
      <p:graphicFrame>
        <p:nvGraphicFramePr>
          <p:cNvPr id="16387" name="Object 9"/>
          <p:cNvGraphicFramePr>
            <a:graphicFrameLocks noChangeAspect="1"/>
          </p:cNvGraphicFramePr>
          <p:nvPr/>
        </p:nvGraphicFramePr>
        <p:xfrm>
          <a:off x="4071934" y="4714884"/>
          <a:ext cx="2714644" cy="631313"/>
        </p:xfrm>
        <a:graphic>
          <a:graphicData uri="http://schemas.openxmlformats.org/presentationml/2006/ole">
            <p:oleObj spid="_x0000_s817155" name="Equation" r:id="rId5" imgW="1091880" imgH="253800" progId="Equation.DSMT4">
              <p:embed/>
            </p:oleObj>
          </a:graphicData>
        </a:graphic>
      </p:graphicFrame>
      <p:graphicFrame>
        <p:nvGraphicFramePr>
          <p:cNvPr id="16388" name="Object 10"/>
          <p:cNvGraphicFramePr>
            <a:graphicFrameLocks noChangeAspect="1"/>
          </p:cNvGraphicFramePr>
          <p:nvPr/>
        </p:nvGraphicFramePr>
        <p:xfrm>
          <a:off x="3232150" y="5500688"/>
          <a:ext cx="4181475" cy="1109662"/>
        </p:xfrm>
        <a:graphic>
          <a:graphicData uri="http://schemas.openxmlformats.org/presentationml/2006/ole">
            <p:oleObj spid="_x0000_s817156" name="Equation" r:id="rId6" imgW="2438280" imgH="685800" progId="Equation.DSMT4">
              <p:embed/>
            </p:oleObj>
          </a:graphicData>
        </a:graphic>
      </p:graphicFrame>
      <p:graphicFrame>
        <p:nvGraphicFramePr>
          <p:cNvPr id="16389" name="Object 11"/>
          <p:cNvGraphicFramePr>
            <a:graphicFrameLocks noChangeAspect="1"/>
          </p:cNvGraphicFramePr>
          <p:nvPr/>
        </p:nvGraphicFramePr>
        <p:xfrm>
          <a:off x="7208838" y="6189663"/>
          <a:ext cx="1774825" cy="469900"/>
        </p:xfrm>
        <a:graphic>
          <a:graphicData uri="http://schemas.openxmlformats.org/presentationml/2006/ole">
            <p:oleObj spid="_x0000_s817157" name="Equation" r:id="rId7" imgW="863280" imgH="228600" progId="Equation.DSMT4">
              <p:embed/>
            </p:oleObj>
          </a:graphicData>
        </a:graphic>
      </p:graphicFrame>
      <p:pic>
        <p:nvPicPr>
          <p:cNvPr id="16395" name="Picture 21" descr="p413"/>
          <p:cNvPicPr>
            <a:picLocks noGrp="1" noChangeAspect="1" noChangeArrowheads="1"/>
          </p:cNvPicPr>
          <p:nvPr>
            <p:ph sz="half" idx="2"/>
          </p:nvPr>
        </p:nvPicPr>
        <p:blipFill>
          <a:blip r:embed="rId8" cstate="print">
            <a:lum bright="-20000" contrast="40000"/>
          </a:blip>
          <a:srcRect/>
          <a:stretch>
            <a:fillRect/>
          </a:stretch>
        </p:blipFill>
        <p:spPr>
          <a:xfrm>
            <a:off x="515938" y="3617913"/>
            <a:ext cx="2647950" cy="2427287"/>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1026"/>
          <p:cNvSpPr>
            <a:spLocks noGrp="1" noChangeArrowheads="1"/>
          </p:cNvSpPr>
          <p:nvPr>
            <p:ph type="title"/>
          </p:nvPr>
        </p:nvSpPr>
        <p:spPr>
          <a:xfrm>
            <a:off x="357158" y="142852"/>
            <a:ext cx="3214710" cy="642918"/>
          </a:xfrm>
        </p:spPr>
        <p:txBody>
          <a:bodyPr/>
          <a:lstStyle/>
          <a:p>
            <a:pPr eaLnBrk="1" hangingPunct="1"/>
            <a:r>
              <a:rPr lang="en-US" dirty="0" err="1" smtClean="0">
                <a:solidFill>
                  <a:srgbClr val="FFFF00"/>
                </a:solidFill>
              </a:rPr>
              <a:t>Solución</a:t>
            </a:r>
            <a:endParaRPr lang="en-US" dirty="0" smtClean="0">
              <a:solidFill>
                <a:srgbClr val="FFFF00"/>
              </a:solidFill>
            </a:endParaRPr>
          </a:p>
        </p:txBody>
      </p:sp>
      <p:pic>
        <p:nvPicPr>
          <p:cNvPr id="17416" name="Picture 1051" descr="p412"/>
          <p:cNvPicPr>
            <a:picLocks noGrp="1" noChangeAspect="1" noChangeArrowheads="1"/>
          </p:cNvPicPr>
          <p:nvPr>
            <p:ph sz="half" idx="2"/>
          </p:nvPr>
        </p:nvPicPr>
        <p:blipFill>
          <a:blip r:embed="rId3" cstate="print">
            <a:lum bright="-20000" contrast="40000"/>
          </a:blip>
          <a:srcRect/>
          <a:stretch>
            <a:fillRect/>
          </a:stretch>
        </p:blipFill>
        <p:spPr>
          <a:xfrm>
            <a:off x="304800" y="1143000"/>
            <a:ext cx="3132383" cy="1600200"/>
          </a:xfrm>
          <a:noFill/>
        </p:spPr>
      </p:pic>
      <p:sp>
        <p:nvSpPr>
          <p:cNvPr id="17417" name="Text Box 1038"/>
          <p:cNvSpPr txBox="1">
            <a:spLocks noChangeArrowheads="1"/>
          </p:cNvSpPr>
          <p:nvPr/>
        </p:nvSpPr>
        <p:spPr bwMode="auto">
          <a:xfrm>
            <a:off x="3276600" y="152400"/>
            <a:ext cx="5649913" cy="830997"/>
          </a:xfrm>
          <a:prstGeom prst="rect">
            <a:avLst/>
          </a:prstGeom>
          <a:noFill/>
          <a:ln w="9525">
            <a:noFill/>
            <a:miter lim="800000"/>
            <a:headEnd/>
            <a:tailEnd/>
          </a:ln>
        </p:spPr>
        <p:txBody>
          <a:bodyPr>
            <a:spAutoFit/>
          </a:bodyPr>
          <a:lstStyle/>
          <a:p>
            <a:pPr marL="227013" indent="-227013" algn="just">
              <a:spcBef>
                <a:spcPct val="50000"/>
              </a:spcBef>
              <a:buFontTx/>
              <a:buChar char="•"/>
            </a:pPr>
            <a:r>
              <a:rPr lang="en-US" sz="2400" dirty="0" smtClean="0">
                <a:latin typeface="Arial Narrow" pitchFamily="34" charset="0"/>
              </a:rPr>
              <a:t>Se </a:t>
            </a:r>
            <a:r>
              <a:rPr lang="en-US" sz="2400" dirty="0" err="1" smtClean="0">
                <a:latin typeface="Arial Narrow" pitchFamily="34" charset="0"/>
              </a:rPr>
              <a:t>aplica</a:t>
            </a:r>
            <a:r>
              <a:rPr lang="en-US" sz="2400" dirty="0" smtClean="0">
                <a:latin typeface="Arial Narrow" pitchFamily="34" charset="0"/>
              </a:rPr>
              <a:t> el principio </a:t>
            </a:r>
            <a:r>
              <a:rPr lang="en-US" sz="2400" dirty="0" err="1" smtClean="0">
                <a:latin typeface="Arial Narrow" pitchFamily="34" charset="0"/>
              </a:rPr>
              <a:t>Trabajo</a:t>
            </a:r>
            <a:r>
              <a:rPr lang="en-US" sz="2400" dirty="0" smtClean="0">
                <a:latin typeface="Arial Narrow" pitchFamily="34" charset="0"/>
              </a:rPr>
              <a:t> - </a:t>
            </a:r>
            <a:r>
              <a:rPr lang="en-US" sz="2400" dirty="0" err="1" smtClean="0">
                <a:latin typeface="Arial Narrow" pitchFamily="34" charset="0"/>
              </a:rPr>
              <a:t>energía</a:t>
            </a:r>
            <a:r>
              <a:rPr lang="en-US" sz="2400" dirty="0" smtClean="0">
                <a:latin typeface="Arial Narrow" pitchFamily="34" charset="0"/>
              </a:rPr>
              <a:t> </a:t>
            </a:r>
            <a:r>
              <a:rPr lang="en-US" sz="2400" dirty="0" err="1" smtClean="0">
                <a:latin typeface="Arial Narrow" pitchFamily="34" charset="0"/>
              </a:rPr>
              <a:t>para</a:t>
            </a:r>
            <a:r>
              <a:rPr lang="en-US" sz="2400" dirty="0" smtClean="0">
                <a:latin typeface="Arial Narrow" pitchFamily="34" charset="0"/>
              </a:rPr>
              <a:t> </a:t>
            </a:r>
            <a:r>
              <a:rPr lang="en-US" sz="2400" dirty="0" err="1" smtClean="0">
                <a:latin typeface="Arial Narrow" pitchFamily="34" charset="0"/>
              </a:rPr>
              <a:t>determinar</a:t>
            </a:r>
            <a:r>
              <a:rPr lang="en-US" sz="2400" dirty="0" smtClean="0">
                <a:latin typeface="Arial Narrow" pitchFamily="34" charset="0"/>
              </a:rPr>
              <a:t> la  </a:t>
            </a:r>
            <a:r>
              <a:rPr lang="en-US" sz="2400" dirty="0" err="1" smtClean="0">
                <a:latin typeface="Arial Narrow" pitchFamily="34" charset="0"/>
              </a:rPr>
              <a:t>velocidad</a:t>
            </a:r>
            <a:r>
              <a:rPr lang="en-US" sz="2400" dirty="0" smtClean="0">
                <a:latin typeface="Arial Narrow" pitchFamily="34" charset="0"/>
              </a:rPr>
              <a:t> en el </a:t>
            </a:r>
            <a:r>
              <a:rPr lang="en-US" sz="2400" dirty="0" err="1" smtClean="0">
                <a:latin typeface="Arial Narrow" pitchFamily="34" charset="0"/>
              </a:rPr>
              <a:t>punto</a:t>
            </a:r>
            <a:r>
              <a:rPr lang="en-US" sz="2400" dirty="0" smtClean="0">
                <a:latin typeface="Arial Narrow" pitchFamily="34" charset="0"/>
              </a:rPr>
              <a:t> 3.</a:t>
            </a:r>
            <a:endParaRPr lang="en-US" sz="2400" dirty="0">
              <a:latin typeface="Arial Narrow" pitchFamily="34" charset="0"/>
            </a:endParaRPr>
          </a:p>
        </p:txBody>
      </p:sp>
      <p:graphicFrame>
        <p:nvGraphicFramePr>
          <p:cNvPr id="17410" name="Object 1040"/>
          <p:cNvGraphicFramePr>
            <a:graphicFrameLocks noChangeAspect="1"/>
          </p:cNvGraphicFramePr>
          <p:nvPr/>
        </p:nvGraphicFramePr>
        <p:xfrm>
          <a:off x="4421188" y="936625"/>
          <a:ext cx="3704517" cy="2187575"/>
        </p:xfrm>
        <a:graphic>
          <a:graphicData uri="http://schemas.openxmlformats.org/presentationml/2006/ole">
            <p:oleObj spid="_x0000_s818178" name="Equation" r:id="rId4" imgW="1892160" imgH="1117440" progId="Equation.DSMT4">
              <p:embed/>
            </p:oleObj>
          </a:graphicData>
        </a:graphic>
      </p:graphicFrame>
      <p:sp>
        <p:nvSpPr>
          <p:cNvPr id="17418" name="Text Box 1039"/>
          <p:cNvSpPr txBox="1">
            <a:spLocks noChangeArrowheads="1"/>
          </p:cNvSpPr>
          <p:nvPr/>
        </p:nvSpPr>
        <p:spPr bwMode="auto">
          <a:xfrm>
            <a:off x="3276600" y="2971800"/>
            <a:ext cx="5638800" cy="1569660"/>
          </a:xfrm>
          <a:prstGeom prst="rect">
            <a:avLst/>
          </a:prstGeom>
          <a:noFill/>
          <a:ln w="9525">
            <a:noFill/>
            <a:miter lim="800000"/>
            <a:headEnd/>
            <a:tailEnd/>
          </a:ln>
        </p:spPr>
        <p:txBody>
          <a:bodyPr>
            <a:spAutoFit/>
          </a:bodyPr>
          <a:lstStyle/>
          <a:p>
            <a:pPr marL="227013" indent="-227013" algn="just">
              <a:spcBef>
                <a:spcPct val="50000"/>
              </a:spcBef>
              <a:buFontTx/>
              <a:buChar char="•"/>
            </a:pPr>
            <a:r>
              <a:rPr lang="en-US" sz="2400" dirty="0" err="1" smtClean="0">
                <a:latin typeface="Arial Narrow" pitchFamily="34" charset="0"/>
              </a:rPr>
              <a:t>Aplicando</a:t>
            </a:r>
            <a:r>
              <a:rPr lang="en-US" sz="2400" dirty="0" smtClean="0">
                <a:latin typeface="Arial Narrow" pitchFamily="34" charset="0"/>
              </a:rPr>
              <a:t> la </a:t>
            </a:r>
            <a:r>
              <a:rPr lang="en-US" sz="2400" dirty="0" err="1" smtClean="0">
                <a:latin typeface="Arial Narrow" pitchFamily="34" charset="0"/>
              </a:rPr>
              <a:t>segunda</a:t>
            </a:r>
            <a:r>
              <a:rPr lang="en-US" sz="2400" dirty="0" smtClean="0">
                <a:latin typeface="Arial Narrow" pitchFamily="34" charset="0"/>
              </a:rPr>
              <a:t> </a:t>
            </a:r>
            <a:r>
              <a:rPr lang="en-US" sz="2400" dirty="0" err="1" smtClean="0">
                <a:latin typeface="Arial Narrow" pitchFamily="34" charset="0"/>
              </a:rPr>
              <a:t>ley</a:t>
            </a:r>
            <a:r>
              <a:rPr lang="en-US" sz="2400" dirty="0" smtClean="0">
                <a:latin typeface="Arial Narrow" pitchFamily="34" charset="0"/>
              </a:rPr>
              <a:t> de Newton </a:t>
            </a:r>
            <a:r>
              <a:rPr lang="en-US" sz="2400" dirty="0" err="1" smtClean="0">
                <a:latin typeface="Arial Narrow" pitchFamily="34" charset="0"/>
              </a:rPr>
              <a:t>para</a:t>
            </a:r>
            <a:r>
              <a:rPr lang="en-US" sz="2400" dirty="0" smtClean="0">
                <a:latin typeface="Arial Narrow" pitchFamily="34" charset="0"/>
              </a:rPr>
              <a:t> </a:t>
            </a:r>
            <a:r>
              <a:rPr lang="en-US" sz="2400" dirty="0" err="1" smtClean="0">
                <a:latin typeface="Arial Narrow" pitchFamily="34" charset="0"/>
              </a:rPr>
              <a:t>encontrar</a:t>
            </a:r>
            <a:r>
              <a:rPr lang="en-US" sz="2400" dirty="0" smtClean="0">
                <a:latin typeface="Arial Narrow" pitchFamily="34" charset="0"/>
              </a:rPr>
              <a:t> el radio de </a:t>
            </a:r>
            <a:r>
              <a:rPr lang="en-US" sz="2400" dirty="0" err="1" smtClean="0">
                <a:latin typeface="Arial Narrow" pitchFamily="34" charset="0"/>
              </a:rPr>
              <a:t>curvatura</a:t>
            </a:r>
            <a:r>
              <a:rPr lang="en-US" sz="2400" dirty="0" smtClean="0">
                <a:latin typeface="Arial Narrow" pitchFamily="34" charset="0"/>
              </a:rPr>
              <a:t> </a:t>
            </a:r>
            <a:r>
              <a:rPr lang="en-US" sz="2400" dirty="0" err="1" smtClean="0">
                <a:latin typeface="Arial Narrow" pitchFamily="34" charset="0"/>
              </a:rPr>
              <a:t>mínimo</a:t>
            </a:r>
            <a:r>
              <a:rPr lang="en-US" sz="2400" dirty="0" smtClean="0">
                <a:latin typeface="Arial Narrow" pitchFamily="34" charset="0"/>
              </a:rPr>
              <a:t> en el </a:t>
            </a:r>
            <a:r>
              <a:rPr lang="en-US" sz="2400" dirty="0" err="1" smtClean="0">
                <a:latin typeface="Arial Narrow" pitchFamily="34" charset="0"/>
              </a:rPr>
              <a:t>punto</a:t>
            </a:r>
            <a:r>
              <a:rPr lang="en-US" sz="2400" dirty="0" smtClean="0">
                <a:latin typeface="Arial Narrow" pitchFamily="34" charset="0"/>
              </a:rPr>
              <a:t> 3 de </a:t>
            </a:r>
            <a:r>
              <a:rPr lang="en-US" sz="2400" dirty="0" err="1" smtClean="0">
                <a:latin typeface="Arial Narrow" pitchFamily="34" charset="0"/>
              </a:rPr>
              <a:t>tal</a:t>
            </a:r>
            <a:r>
              <a:rPr lang="en-US" sz="2400" dirty="0" smtClean="0">
                <a:latin typeface="Arial Narrow" pitchFamily="34" charset="0"/>
              </a:rPr>
              <a:t> </a:t>
            </a:r>
            <a:r>
              <a:rPr lang="en-US" sz="2400" dirty="0" err="1" smtClean="0">
                <a:latin typeface="Arial Narrow" pitchFamily="34" charset="0"/>
              </a:rPr>
              <a:t>manera</a:t>
            </a:r>
            <a:r>
              <a:rPr lang="en-US" sz="2400" dirty="0" smtClean="0">
                <a:latin typeface="Arial Narrow" pitchFamily="34" charset="0"/>
              </a:rPr>
              <a:t> </a:t>
            </a:r>
            <a:r>
              <a:rPr lang="en-US" sz="2400" dirty="0" err="1" smtClean="0">
                <a:latin typeface="Arial Narrow" pitchFamily="34" charset="0"/>
              </a:rPr>
              <a:t>que</a:t>
            </a:r>
            <a:r>
              <a:rPr lang="en-US" sz="2400" dirty="0" smtClean="0">
                <a:latin typeface="Arial Narrow" pitchFamily="34" charset="0"/>
              </a:rPr>
              <a:t> la normal  </a:t>
            </a:r>
            <a:r>
              <a:rPr lang="en-US" sz="2400" dirty="0" err="1" smtClean="0">
                <a:latin typeface="Arial Narrow" pitchFamily="34" charset="0"/>
              </a:rPr>
              <a:t>ejercida</a:t>
            </a:r>
            <a:r>
              <a:rPr lang="en-US" sz="2400" dirty="0" smtClean="0">
                <a:latin typeface="Arial Narrow" pitchFamily="34" charset="0"/>
              </a:rPr>
              <a:t> </a:t>
            </a:r>
            <a:r>
              <a:rPr lang="en-US" sz="2400" dirty="0" err="1" smtClean="0">
                <a:latin typeface="Arial Narrow" pitchFamily="34" charset="0"/>
              </a:rPr>
              <a:t>por</a:t>
            </a:r>
            <a:r>
              <a:rPr lang="en-US" sz="2400" dirty="0" smtClean="0">
                <a:latin typeface="Arial Narrow" pitchFamily="34" charset="0"/>
              </a:rPr>
              <a:t> la </a:t>
            </a:r>
            <a:r>
              <a:rPr lang="en-US" sz="2400" dirty="0" err="1" smtClean="0">
                <a:latin typeface="Arial Narrow" pitchFamily="34" charset="0"/>
              </a:rPr>
              <a:t>vía</a:t>
            </a:r>
            <a:r>
              <a:rPr lang="en-US" sz="2400" dirty="0" smtClean="0">
                <a:latin typeface="Arial Narrow" pitchFamily="34" charset="0"/>
              </a:rPr>
              <a:t> </a:t>
            </a:r>
            <a:r>
              <a:rPr lang="en-US" sz="2400" dirty="0" err="1" smtClean="0">
                <a:latin typeface="Arial Narrow" pitchFamily="34" charset="0"/>
              </a:rPr>
              <a:t>sobre</a:t>
            </a:r>
            <a:r>
              <a:rPr lang="en-US" sz="2400" dirty="0" smtClean="0">
                <a:latin typeface="Arial Narrow" pitchFamily="34" charset="0"/>
              </a:rPr>
              <a:t> la </a:t>
            </a:r>
            <a:r>
              <a:rPr lang="en-US" sz="2400" dirty="0" err="1" smtClean="0">
                <a:latin typeface="Arial Narrow" pitchFamily="34" charset="0"/>
              </a:rPr>
              <a:t>vagoneta</a:t>
            </a:r>
            <a:r>
              <a:rPr lang="en-US" sz="2400" dirty="0" smtClean="0">
                <a:latin typeface="Arial Narrow" pitchFamily="34" charset="0"/>
              </a:rPr>
              <a:t> sea </a:t>
            </a:r>
            <a:r>
              <a:rPr lang="en-US" sz="2400" dirty="0" err="1" smtClean="0">
                <a:latin typeface="Arial Narrow" pitchFamily="34" charset="0"/>
              </a:rPr>
              <a:t>nula</a:t>
            </a:r>
            <a:endParaRPr lang="en-US" sz="2400" dirty="0">
              <a:latin typeface="Arial Narrow" pitchFamily="34" charset="0"/>
            </a:endParaRPr>
          </a:p>
        </p:txBody>
      </p:sp>
      <p:graphicFrame>
        <p:nvGraphicFramePr>
          <p:cNvPr id="17411" name="Object 1042"/>
          <p:cNvGraphicFramePr>
            <a:graphicFrameLocks noChangeAspect="1"/>
          </p:cNvGraphicFramePr>
          <p:nvPr/>
        </p:nvGraphicFramePr>
        <p:xfrm>
          <a:off x="4876800" y="4648200"/>
          <a:ext cx="2168538" cy="586875"/>
        </p:xfrm>
        <a:graphic>
          <a:graphicData uri="http://schemas.openxmlformats.org/presentationml/2006/ole">
            <p:oleObj spid="_x0000_s818179" name="Equation" r:id="rId5" imgW="1091880" imgH="253800" progId="Equation.DSMT4">
              <p:embed/>
            </p:oleObj>
          </a:graphicData>
        </a:graphic>
      </p:graphicFrame>
      <p:graphicFrame>
        <p:nvGraphicFramePr>
          <p:cNvPr id="17412" name="Object 1043"/>
          <p:cNvGraphicFramePr>
            <a:graphicFrameLocks noChangeAspect="1"/>
          </p:cNvGraphicFramePr>
          <p:nvPr/>
        </p:nvGraphicFramePr>
        <p:xfrm>
          <a:off x="1295400" y="5300888"/>
          <a:ext cx="3890978" cy="1557112"/>
        </p:xfrm>
        <a:graphic>
          <a:graphicData uri="http://schemas.openxmlformats.org/presentationml/2006/ole">
            <p:oleObj spid="_x0000_s818180" name="Equation" r:id="rId6" imgW="1612800" imgH="685800" progId="Equation.DSMT4">
              <p:embed/>
            </p:oleObj>
          </a:graphicData>
        </a:graphic>
      </p:graphicFrame>
      <p:graphicFrame>
        <p:nvGraphicFramePr>
          <p:cNvPr id="17413" name="Object 1044"/>
          <p:cNvGraphicFramePr>
            <a:graphicFrameLocks noChangeAspect="1"/>
          </p:cNvGraphicFramePr>
          <p:nvPr/>
        </p:nvGraphicFramePr>
        <p:xfrm>
          <a:off x="6534170" y="5786454"/>
          <a:ext cx="2087252" cy="766746"/>
        </p:xfrm>
        <a:graphic>
          <a:graphicData uri="http://schemas.openxmlformats.org/presentationml/2006/ole">
            <p:oleObj spid="_x0000_s818181" name="Equation" r:id="rId7" imgW="622080" imgH="228600" progId="Equation.DSMT4">
              <p:embed/>
            </p:oleObj>
          </a:graphicData>
        </a:graphic>
      </p:graphicFrame>
      <p:pic>
        <p:nvPicPr>
          <p:cNvPr id="17419" name="Picture 1054" descr="p414"/>
          <p:cNvPicPr>
            <a:picLocks noGrp="1" noChangeAspect="1" noChangeArrowheads="1"/>
          </p:cNvPicPr>
          <p:nvPr>
            <p:ph sz="half" idx="1"/>
          </p:nvPr>
        </p:nvPicPr>
        <p:blipFill>
          <a:blip r:embed="rId8" cstate="print">
            <a:lum bright="-20000" contrast="40000"/>
          </a:blip>
          <a:srcRect/>
          <a:stretch>
            <a:fillRect/>
          </a:stretch>
        </p:blipFill>
        <p:spPr>
          <a:xfrm>
            <a:off x="381000" y="3200400"/>
            <a:ext cx="2686050" cy="1855788"/>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lstStyle/>
          <a:p>
            <a:pPr algn="ctr"/>
            <a:r>
              <a:rPr lang="es-MX" dirty="0" smtClean="0">
                <a:solidFill>
                  <a:srgbClr val="FFFF00"/>
                </a:solidFill>
              </a:rPr>
              <a:t>Ejemplo </a:t>
            </a:r>
            <a:r>
              <a:rPr lang="es-MX" dirty="0" smtClean="0">
                <a:solidFill>
                  <a:srgbClr val="FFFF00"/>
                </a:solidFill>
              </a:rPr>
              <a:t>16</a:t>
            </a:r>
            <a:endParaRPr lang="es-MX" dirty="0">
              <a:solidFill>
                <a:srgbClr val="FFFF00"/>
              </a:solidFill>
            </a:endParaRPr>
          </a:p>
        </p:txBody>
      </p:sp>
      <p:sp>
        <p:nvSpPr>
          <p:cNvPr id="3" name="2 Marcador de contenido"/>
          <p:cNvSpPr>
            <a:spLocks noGrp="1"/>
          </p:cNvSpPr>
          <p:nvPr>
            <p:ph sz="half" idx="1"/>
          </p:nvPr>
        </p:nvSpPr>
        <p:spPr>
          <a:xfrm>
            <a:off x="214282" y="914400"/>
            <a:ext cx="5272118" cy="5729310"/>
          </a:xfrm>
        </p:spPr>
        <p:txBody>
          <a:bodyPr/>
          <a:lstStyle/>
          <a:p>
            <a:pPr algn="just">
              <a:buNone/>
            </a:pPr>
            <a:r>
              <a:rPr lang="es-MX" sz="2400" dirty="0" smtClean="0">
                <a:latin typeface="Arial Narrow" pitchFamily="34" charset="0"/>
              </a:rPr>
              <a:t>	</a:t>
            </a:r>
            <a:r>
              <a:rPr lang="es-MX" dirty="0" smtClean="0">
                <a:latin typeface="Arial Narrow" pitchFamily="34" charset="0"/>
              </a:rPr>
              <a:t>El peso conjunto del montaplatos D y su carga es 300 kg, mientras que el del contrapeso es de 400 kg. Determine: (a) La potencia desarrollada por el motor eléctrico cuando el montaplatos sube a velocidad constante de 2,5 m/s. (b) La potencia desarrollada por el motor eléctrico M cuando posee una velocidad instantánea de 2,5 m/s y una aceleración de 0,75 m/s2</a:t>
            </a:r>
            <a:endParaRPr lang="es-MX" dirty="0">
              <a:latin typeface="Arial Narrow" pitchFamily="34" charset="0"/>
            </a:endParaRPr>
          </a:p>
        </p:txBody>
      </p:sp>
      <p:sp>
        <p:nvSpPr>
          <p:cNvPr id="4" name="3 Marcador de contenido"/>
          <p:cNvSpPr>
            <a:spLocks noGrp="1"/>
          </p:cNvSpPr>
          <p:nvPr>
            <p:ph sz="half" idx="2"/>
          </p:nvPr>
        </p:nvSpPr>
        <p:spPr>
          <a:xfrm>
            <a:off x="5643570" y="1142984"/>
            <a:ext cx="3286148" cy="5357850"/>
          </a:xfrm>
        </p:spPr>
        <p:txBody>
          <a:bodyPr/>
          <a:lstStyle/>
          <a:p>
            <a:endParaRPr lang="es-MX" dirty="0"/>
          </a:p>
        </p:txBody>
      </p:sp>
      <p:pic>
        <p:nvPicPr>
          <p:cNvPr id="5" name="Picture 3" descr="13_05a-sp"/>
          <p:cNvPicPr>
            <a:picLocks noChangeAspect="1" noChangeArrowheads="1"/>
          </p:cNvPicPr>
          <p:nvPr/>
        </p:nvPicPr>
        <p:blipFill>
          <a:blip r:embed="rId2" cstate="print">
            <a:lum bright="-20000" contrast="40000"/>
          </a:blip>
          <a:srcRect/>
          <a:stretch>
            <a:fillRect/>
          </a:stretch>
        </p:blipFill>
        <p:spPr bwMode="auto">
          <a:xfrm>
            <a:off x="5786446" y="1142984"/>
            <a:ext cx="3071834" cy="5192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2"/>
          <p:cNvSpPr>
            <a:spLocks noGrp="1" noChangeArrowheads="1"/>
          </p:cNvSpPr>
          <p:nvPr>
            <p:ph type="title"/>
          </p:nvPr>
        </p:nvSpPr>
        <p:spPr>
          <a:xfrm>
            <a:off x="500034" y="142852"/>
            <a:ext cx="2686040" cy="582594"/>
          </a:xfrm>
        </p:spPr>
        <p:txBody>
          <a:bodyPr/>
          <a:lstStyle/>
          <a:p>
            <a:pPr eaLnBrk="1" hangingPunct="1"/>
            <a:r>
              <a:rPr lang="en-US" dirty="0" err="1" smtClean="0">
                <a:solidFill>
                  <a:srgbClr val="FFFF00"/>
                </a:solidFill>
              </a:rPr>
              <a:t>Solución</a:t>
            </a:r>
            <a:endParaRPr lang="en-US" dirty="0" smtClean="0">
              <a:solidFill>
                <a:srgbClr val="FFFF00"/>
              </a:solidFill>
            </a:endParaRPr>
          </a:p>
        </p:txBody>
      </p:sp>
      <p:sp>
        <p:nvSpPr>
          <p:cNvPr id="18443" name="Text Box 7"/>
          <p:cNvSpPr txBox="1">
            <a:spLocks noChangeArrowheads="1"/>
          </p:cNvSpPr>
          <p:nvPr/>
        </p:nvSpPr>
        <p:spPr bwMode="auto">
          <a:xfrm>
            <a:off x="3025775" y="357166"/>
            <a:ext cx="5618191" cy="1569660"/>
          </a:xfrm>
          <a:prstGeom prst="rect">
            <a:avLst/>
          </a:prstGeom>
          <a:noFill/>
          <a:ln w="9525">
            <a:noFill/>
            <a:miter lim="800000"/>
            <a:headEnd/>
            <a:tailEnd/>
          </a:ln>
        </p:spPr>
        <p:txBody>
          <a:bodyPr wrap="square">
            <a:spAutoFit/>
          </a:bodyPr>
          <a:lstStyle/>
          <a:p>
            <a:pPr marL="227013" indent="-227013" algn="just">
              <a:spcBef>
                <a:spcPct val="50000"/>
              </a:spcBef>
              <a:buFontTx/>
              <a:buChar char="•"/>
            </a:pPr>
            <a:r>
              <a:rPr lang="en-US" sz="2400" dirty="0" smtClean="0">
                <a:latin typeface="Arial Narrow" pitchFamily="34" charset="0"/>
              </a:rPr>
              <a:t>En el primer </a:t>
            </a:r>
            <a:r>
              <a:rPr lang="en-US" sz="2400" dirty="0" err="1" smtClean="0">
                <a:latin typeface="Arial Narrow" pitchFamily="34" charset="0"/>
              </a:rPr>
              <a:t>caso</a:t>
            </a:r>
            <a:r>
              <a:rPr lang="en-US" sz="2400" dirty="0" smtClean="0">
                <a:latin typeface="Arial Narrow" pitchFamily="34" charset="0"/>
              </a:rPr>
              <a:t> el </a:t>
            </a:r>
            <a:r>
              <a:rPr lang="en-US" sz="2400" dirty="0" err="1" smtClean="0">
                <a:latin typeface="Arial Narrow" pitchFamily="34" charset="0"/>
              </a:rPr>
              <a:t>cuerpo</a:t>
            </a:r>
            <a:r>
              <a:rPr lang="en-US" sz="2400" dirty="0" smtClean="0">
                <a:latin typeface="Arial Narrow" pitchFamily="34" charset="0"/>
              </a:rPr>
              <a:t> se </a:t>
            </a:r>
            <a:r>
              <a:rPr lang="en-US" sz="2400" dirty="0" err="1" smtClean="0">
                <a:latin typeface="Arial Narrow" pitchFamily="34" charset="0"/>
              </a:rPr>
              <a:t>mueve</a:t>
            </a:r>
            <a:r>
              <a:rPr lang="en-US" sz="2400" dirty="0" smtClean="0">
                <a:latin typeface="Arial Narrow" pitchFamily="34" charset="0"/>
              </a:rPr>
              <a:t> con </a:t>
            </a:r>
            <a:r>
              <a:rPr lang="en-US" sz="2400" dirty="0" err="1" smtClean="0">
                <a:latin typeface="Arial Narrow" pitchFamily="34" charset="0"/>
              </a:rPr>
              <a:t>movimiento</a:t>
            </a:r>
            <a:r>
              <a:rPr lang="en-US" sz="2400" dirty="0" smtClean="0">
                <a:latin typeface="Arial Narrow" pitchFamily="34" charset="0"/>
              </a:rPr>
              <a:t> </a:t>
            </a:r>
            <a:r>
              <a:rPr lang="en-US" sz="2400" dirty="0" err="1" smtClean="0">
                <a:latin typeface="Arial Narrow" pitchFamily="34" charset="0"/>
              </a:rPr>
              <a:t>uniforme</a:t>
            </a:r>
            <a:r>
              <a:rPr lang="en-US" sz="2400" dirty="0" smtClean="0">
                <a:latin typeface="Arial Narrow" pitchFamily="34" charset="0"/>
              </a:rPr>
              <a:t>. Para </a:t>
            </a:r>
            <a:r>
              <a:rPr lang="en-US" sz="2400" dirty="0" err="1" smtClean="0">
                <a:latin typeface="Arial Narrow" pitchFamily="34" charset="0"/>
              </a:rPr>
              <a:t>determinar</a:t>
            </a:r>
            <a:r>
              <a:rPr lang="en-US" sz="2400" dirty="0" smtClean="0">
                <a:latin typeface="Arial Narrow" pitchFamily="34" charset="0"/>
              </a:rPr>
              <a:t> la </a:t>
            </a:r>
            <a:r>
              <a:rPr lang="en-US" sz="2400" dirty="0" err="1" smtClean="0">
                <a:latin typeface="Arial Narrow" pitchFamily="34" charset="0"/>
              </a:rPr>
              <a:t>fuerza</a:t>
            </a:r>
            <a:r>
              <a:rPr lang="en-US" sz="2400" dirty="0" smtClean="0">
                <a:latin typeface="Arial Narrow" pitchFamily="34" charset="0"/>
              </a:rPr>
              <a:t> </a:t>
            </a:r>
            <a:r>
              <a:rPr lang="en-US" sz="2400" dirty="0" err="1" smtClean="0">
                <a:latin typeface="Arial Narrow" pitchFamily="34" charset="0"/>
              </a:rPr>
              <a:t>ejercida</a:t>
            </a:r>
            <a:r>
              <a:rPr lang="en-US" sz="2400" dirty="0" smtClean="0">
                <a:latin typeface="Arial Narrow" pitchFamily="34" charset="0"/>
              </a:rPr>
              <a:t> </a:t>
            </a:r>
            <a:r>
              <a:rPr lang="en-US" sz="2400" dirty="0" err="1" smtClean="0">
                <a:latin typeface="Arial Narrow" pitchFamily="34" charset="0"/>
              </a:rPr>
              <a:t>por</a:t>
            </a:r>
            <a:r>
              <a:rPr lang="en-US" sz="2400" dirty="0" smtClean="0">
                <a:latin typeface="Arial Narrow" pitchFamily="34" charset="0"/>
              </a:rPr>
              <a:t> el cable del motor  se </a:t>
            </a:r>
            <a:r>
              <a:rPr lang="en-US" sz="2400" dirty="0" err="1" smtClean="0">
                <a:latin typeface="Arial Narrow" pitchFamily="34" charset="0"/>
              </a:rPr>
              <a:t>considera</a:t>
            </a:r>
            <a:r>
              <a:rPr lang="en-US" sz="2400" dirty="0" smtClean="0">
                <a:latin typeface="Arial Narrow" pitchFamily="34" charset="0"/>
              </a:rPr>
              <a:t> </a:t>
            </a:r>
            <a:r>
              <a:rPr lang="en-US" sz="2400" dirty="0" err="1" smtClean="0">
                <a:latin typeface="Arial Narrow" pitchFamily="34" charset="0"/>
              </a:rPr>
              <a:t>su</a:t>
            </a:r>
            <a:r>
              <a:rPr lang="en-US" sz="2400" dirty="0" smtClean="0">
                <a:latin typeface="Arial Narrow" pitchFamily="34" charset="0"/>
              </a:rPr>
              <a:t> </a:t>
            </a:r>
            <a:r>
              <a:rPr lang="en-US" sz="2400" dirty="0" err="1" smtClean="0">
                <a:latin typeface="Arial Narrow" pitchFamily="34" charset="0"/>
              </a:rPr>
              <a:t>aceleración</a:t>
            </a:r>
            <a:r>
              <a:rPr lang="en-US" sz="2400" dirty="0" smtClean="0">
                <a:latin typeface="Arial Narrow" pitchFamily="34" charset="0"/>
              </a:rPr>
              <a:t> </a:t>
            </a:r>
            <a:r>
              <a:rPr lang="en-US" sz="2400" dirty="0" err="1" smtClean="0">
                <a:latin typeface="Arial Narrow" pitchFamily="34" charset="0"/>
              </a:rPr>
              <a:t>es</a:t>
            </a:r>
            <a:r>
              <a:rPr lang="en-US" sz="2400" dirty="0" smtClean="0">
                <a:latin typeface="Arial Narrow" pitchFamily="34" charset="0"/>
              </a:rPr>
              <a:t> </a:t>
            </a:r>
            <a:r>
              <a:rPr lang="en-US" sz="2400" dirty="0" err="1" smtClean="0">
                <a:latin typeface="Arial Narrow" pitchFamily="34" charset="0"/>
              </a:rPr>
              <a:t>nula</a:t>
            </a:r>
            <a:r>
              <a:rPr lang="en-US" sz="2400" dirty="0" smtClean="0">
                <a:latin typeface="Arial Narrow" pitchFamily="34" charset="0"/>
              </a:rPr>
              <a:t>.</a:t>
            </a:r>
            <a:endParaRPr lang="en-US" sz="2400" dirty="0">
              <a:latin typeface="Arial Narrow" pitchFamily="34" charset="0"/>
            </a:endParaRPr>
          </a:p>
        </p:txBody>
      </p:sp>
      <p:graphicFrame>
        <p:nvGraphicFramePr>
          <p:cNvPr id="18434" name="Object 1024"/>
          <p:cNvGraphicFramePr>
            <a:graphicFrameLocks noChangeAspect="1"/>
          </p:cNvGraphicFramePr>
          <p:nvPr/>
        </p:nvGraphicFramePr>
        <p:xfrm>
          <a:off x="4029074" y="4970462"/>
          <a:ext cx="4363192" cy="887429"/>
        </p:xfrm>
        <a:graphic>
          <a:graphicData uri="http://schemas.openxmlformats.org/presentationml/2006/ole">
            <p:oleObj spid="_x0000_s819202" name="Equation" r:id="rId3" imgW="2247840" imgH="457200" progId="Equation.DSMT4">
              <p:embed/>
            </p:oleObj>
          </a:graphicData>
        </a:graphic>
      </p:graphicFrame>
      <p:graphicFrame>
        <p:nvGraphicFramePr>
          <p:cNvPr id="18435" name="Object 1025"/>
          <p:cNvGraphicFramePr>
            <a:graphicFrameLocks noChangeAspect="1"/>
          </p:cNvGraphicFramePr>
          <p:nvPr/>
        </p:nvGraphicFramePr>
        <p:xfrm>
          <a:off x="3274732" y="5857892"/>
          <a:ext cx="5471180" cy="1000108"/>
        </p:xfrm>
        <a:graphic>
          <a:graphicData uri="http://schemas.openxmlformats.org/presentationml/2006/ole">
            <p:oleObj spid="_x0000_s819203" name="Equation" r:id="rId4" imgW="2361960" imgH="431640" progId="Equation.DSMT4">
              <p:embed/>
            </p:oleObj>
          </a:graphicData>
        </a:graphic>
      </p:graphicFrame>
      <p:sp>
        <p:nvSpPr>
          <p:cNvPr id="18444" name="Text Box 8"/>
          <p:cNvSpPr txBox="1">
            <a:spLocks noChangeArrowheads="1"/>
          </p:cNvSpPr>
          <p:nvPr/>
        </p:nvSpPr>
        <p:spPr bwMode="auto">
          <a:xfrm>
            <a:off x="3336924" y="2000240"/>
            <a:ext cx="3235340" cy="461665"/>
          </a:xfrm>
          <a:prstGeom prst="rect">
            <a:avLst/>
          </a:prstGeom>
          <a:noFill/>
          <a:ln w="9525">
            <a:noFill/>
            <a:miter lim="800000"/>
            <a:headEnd/>
            <a:tailEnd/>
          </a:ln>
        </p:spPr>
        <p:txBody>
          <a:bodyPr wrap="square">
            <a:spAutoFit/>
          </a:bodyPr>
          <a:lstStyle/>
          <a:p>
            <a:pPr>
              <a:spcBef>
                <a:spcPct val="50000"/>
              </a:spcBef>
            </a:pPr>
            <a:r>
              <a:rPr lang="en-US" sz="2400" dirty="0" smtClean="0"/>
              <a:t>DCL del </a:t>
            </a:r>
            <a:r>
              <a:rPr lang="en-US" sz="2400" dirty="0" err="1" smtClean="0"/>
              <a:t>contrapeso</a:t>
            </a:r>
            <a:r>
              <a:rPr lang="en-US" sz="2400" dirty="0" smtClean="0"/>
              <a:t> C</a:t>
            </a:r>
            <a:r>
              <a:rPr lang="en-US" sz="2400" dirty="0"/>
              <a:t>:</a:t>
            </a:r>
          </a:p>
        </p:txBody>
      </p:sp>
      <p:graphicFrame>
        <p:nvGraphicFramePr>
          <p:cNvPr id="18436" name="Object 1026"/>
          <p:cNvGraphicFramePr>
            <a:graphicFrameLocks noChangeAspect="1"/>
          </p:cNvGraphicFramePr>
          <p:nvPr/>
        </p:nvGraphicFramePr>
        <p:xfrm>
          <a:off x="2857488" y="2643182"/>
          <a:ext cx="1323984" cy="372953"/>
        </p:xfrm>
        <a:graphic>
          <a:graphicData uri="http://schemas.openxmlformats.org/presentationml/2006/ole">
            <p:oleObj spid="_x0000_s819204" name="Equation" r:id="rId5" imgW="901440" imgH="253800" progId="Equation.DSMT4">
              <p:embed/>
            </p:oleObj>
          </a:graphicData>
        </a:graphic>
      </p:graphicFrame>
      <p:graphicFrame>
        <p:nvGraphicFramePr>
          <p:cNvPr id="18437" name="Object 1027"/>
          <p:cNvGraphicFramePr>
            <a:graphicFrameLocks noChangeAspect="1"/>
          </p:cNvGraphicFramePr>
          <p:nvPr/>
        </p:nvGraphicFramePr>
        <p:xfrm>
          <a:off x="4429124" y="2643182"/>
          <a:ext cx="4429124" cy="434972"/>
        </p:xfrm>
        <a:graphic>
          <a:graphicData uri="http://schemas.openxmlformats.org/presentationml/2006/ole">
            <p:oleObj spid="_x0000_s819205" name="Equation" r:id="rId6" imgW="2463480" imgH="203040" progId="Equation.DSMT4">
              <p:embed/>
            </p:oleObj>
          </a:graphicData>
        </a:graphic>
      </p:graphicFrame>
      <p:sp>
        <p:nvSpPr>
          <p:cNvPr id="18445" name="Text Box 9"/>
          <p:cNvSpPr txBox="1">
            <a:spLocks noChangeArrowheads="1"/>
          </p:cNvSpPr>
          <p:nvPr/>
        </p:nvSpPr>
        <p:spPr bwMode="auto">
          <a:xfrm>
            <a:off x="3336924" y="3184525"/>
            <a:ext cx="3378215" cy="461665"/>
          </a:xfrm>
          <a:prstGeom prst="rect">
            <a:avLst/>
          </a:prstGeom>
          <a:noFill/>
          <a:ln w="9525">
            <a:noFill/>
            <a:miter lim="800000"/>
            <a:headEnd/>
            <a:tailEnd/>
          </a:ln>
        </p:spPr>
        <p:txBody>
          <a:bodyPr wrap="square">
            <a:spAutoFit/>
          </a:bodyPr>
          <a:lstStyle/>
          <a:p>
            <a:pPr>
              <a:spcBef>
                <a:spcPct val="50000"/>
              </a:spcBef>
            </a:pPr>
            <a:r>
              <a:rPr lang="en-US" sz="2400" dirty="0" smtClean="0"/>
              <a:t>DCL del </a:t>
            </a:r>
            <a:r>
              <a:rPr lang="en-US" sz="2400" dirty="0" err="1" smtClean="0"/>
              <a:t>cuerpo</a:t>
            </a:r>
            <a:r>
              <a:rPr lang="en-US" sz="2400" dirty="0" smtClean="0"/>
              <a:t>  </a:t>
            </a:r>
            <a:r>
              <a:rPr lang="en-US" sz="2400" dirty="0"/>
              <a:t>D:</a:t>
            </a:r>
          </a:p>
        </p:txBody>
      </p:sp>
      <p:graphicFrame>
        <p:nvGraphicFramePr>
          <p:cNvPr id="18438" name="Object 1028"/>
          <p:cNvGraphicFramePr>
            <a:graphicFrameLocks noChangeAspect="1"/>
          </p:cNvGraphicFramePr>
          <p:nvPr/>
        </p:nvGraphicFramePr>
        <p:xfrm>
          <a:off x="3071802" y="3738563"/>
          <a:ext cx="1490673" cy="419908"/>
        </p:xfrm>
        <a:graphic>
          <a:graphicData uri="http://schemas.openxmlformats.org/presentationml/2006/ole">
            <p:oleObj spid="_x0000_s819206" name="Equation" r:id="rId7" imgW="901440" imgH="253800" progId="Equation.DSMT4">
              <p:embed/>
            </p:oleObj>
          </a:graphicData>
        </a:graphic>
      </p:graphicFrame>
      <p:graphicFrame>
        <p:nvGraphicFramePr>
          <p:cNvPr id="18439" name="Object 1029"/>
          <p:cNvGraphicFramePr>
            <a:graphicFrameLocks noChangeAspect="1"/>
          </p:cNvGraphicFramePr>
          <p:nvPr/>
        </p:nvGraphicFramePr>
        <p:xfrm>
          <a:off x="4786314" y="3643314"/>
          <a:ext cx="4251809" cy="1154574"/>
        </p:xfrm>
        <a:graphic>
          <a:graphicData uri="http://schemas.openxmlformats.org/presentationml/2006/ole">
            <p:oleObj spid="_x0000_s819207" name="Equation" r:id="rId8" imgW="2438280" imgH="660240" progId="Equation.DSMT4">
              <p:embed/>
            </p:oleObj>
          </a:graphicData>
        </a:graphic>
      </p:graphicFrame>
      <p:pic>
        <p:nvPicPr>
          <p:cNvPr id="18446" name="Picture 26" descr="p416"/>
          <p:cNvPicPr>
            <a:picLocks noGrp="1" noChangeAspect="1" noChangeArrowheads="1"/>
          </p:cNvPicPr>
          <p:nvPr>
            <p:ph idx="1"/>
          </p:nvPr>
        </p:nvPicPr>
        <p:blipFill>
          <a:blip r:embed="rId9" cstate="print">
            <a:lum bright="-20000" contrast="40000"/>
          </a:blip>
          <a:srcRect/>
          <a:stretch>
            <a:fillRect/>
          </a:stretch>
        </p:blipFill>
        <p:spPr>
          <a:xfrm>
            <a:off x="214282" y="3786190"/>
            <a:ext cx="2720975" cy="2343150"/>
          </a:xfrm>
          <a:noFill/>
        </p:spPr>
      </p:pic>
      <p:pic>
        <p:nvPicPr>
          <p:cNvPr id="15" name="Picture 3" descr="13_05a-sp"/>
          <p:cNvPicPr>
            <a:picLocks noChangeAspect="1" noChangeArrowheads="1"/>
          </p:cNvPicPr>
          <p:nvPr/>
        </p:nvPicPr>
        <p:blipFill>
          <a:blip r:embed="rId10" cstate="print">
            <a:lum bright="-20000" contrast="40000"/>
          </a:blip>
          <a:srcRect/>
          <a:stretch>
            <a:fillRect/>
          </a:stretch>
        </p:blipFill>
        <p:spPr bwMode="auto">
          <a:xfrm>
            <a:off x="500034" y="785794"/>
            <a:ext cx="1643073" cy="27776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304800"/>
            <a:ext cx="8458200" cy="1143000"/>
          </a:xfrm>
        </p:spPr>
        <p:txBody>
          <a:bodyPr/>
          <a:lstStyle/>
          <a:p>
            <a:pPr algn="ctr"/>
            <a:r>
              <a:rPr lang="es-MX" b="1" dirty="0" smtClean="0">
                <a:solidFill>
                  <a:srgbClr val="FFFF00"/>
                </a:solidFill>
              </a:rPr>
              <a:t>III. DEFINICIÓN DE 	TRABAJO MECANICO</a:t>
            </a:r>
            <a:endParaRPr lang="es-MX" b="1" dirty="0">
              <a:solidFill>
                <a:srgbClr val="FFFF00"/>
              </a:solidFill>
            </a:endParaRPr>
          </a:p>
        </p:txBody>
      </p:sp>
      <p:sp>
        <p:nvSpPr>
          <p:cNvPr id="3" name="2 Marcador de contenido"/>
          <p:cNvSpPr>
            <a:spLocks noGrp="1"/>
          </p:cNvSpPr>
          <p:nvPr>
            <p:ph sz="half" idx="1"/>
          </p:nvPr>
        </p:nvSpPr>
        <p:spPr>
          <a:xfrm>
            <a:off x="304800" y="1600200"/>
            <a:ext cx="4724400" cy="4876800"/>
          </a:xfrm>
        </p:spPr>
        <p:txBody>
          <a:bodyPr/>
          <a:lstStyle/>
          <a:p>
            <a:pPr algn="just"/>
            <a:r>
              <a:rPr lang="es-ES_tradnl" sz="3000" dirty="0" smtClean="0">
                <a:solidFill>
                  <a:srgbClr val="FFFFFF"/>
                </a:solidFill>
              </a:rPr>
              <a:t>La idea general y frecuente que se tiene del  trabajo es muy amplio. Se asocia al hecho de realizar alguna tarea o cumplir con un cierto rol. Incluso se relaciona con toda actividad que provoca cansancio. </a:t>
            </a:r>
            <a:endParaRPr lang="es-ES_tradnl" sz="3000" dirty="0">
              <a:solidFill>
                <a:srgbClr val="FFFFFF"/>
              </a:solidFill>
            </a:endParaRPr>
          </a:p>
        </p:txBody>
      </p:sp>
      <p:sp>
        <p:nvSpPr>
          <p:cNvPr id="5" name="4 Marcador de contenido"/>
          <p:cNvSpPr>
            <a:spLocks noGrp="1"/>
          </p:cNvSpPr>
          <p:nvPr>
            <p:ph sz="half" idx="2"/>
          </p:nvPr>
        </p:nvSpPr>
        <p:spPr>
          <a:xfrm>
            <a:off x="5486400" y="2209800"/>
            <a:ext cx="3390900" cy="3581400"/>
          </a:xfrm>
        </p:spPr>
        <p:txBody>
          <a:bodyPr/>
          <a:lstStyle/>
          <a:p>
            <a:endParaRPr lang="es-MX" dirty="0"/>
          </a:p>
        </p:txBody>
      </p:sp>
      <p:pic>
        <p:nvPicPr>
          <p:cNvPr id="6" name="Picture 6" descr="BD07153_"/>
          <p:cNvPicPr>
            <a:picLocks noChangeAspect="1" noChangeArrowheads="1"/>
          </p:cNvPicPr>
          <p:nvPr/>
        </p:nvPicPr>
        <p:blipFill>
          <a:blip r:embed="rId2" cstate="print"/>
          <a:srcRect/>
          <a:stretch>
            <a:fillRect/>
          </a:stretch>
        </p:blipFill>
        <p:spPr bwMode="auto">
          <a:xfrm>
            <a:off x="5410201" y="2133600"/>
            <a:ext cx="3578794" cy="366493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Rectangle 2"/>
          <p:cNvSpPr>
            <a:spLocks noGrp="1" noChangeArrowheads="1"/>
          </p:cNvSpPr>
          <p:nvPr>
            <p:ph type="title"/>
          </p:nvPr>
        </p:nvSpPr>
        <p:spPr>
          <a:xfrm>
            <a:off x="0" y="142852"/>
            <a:ext cx="2928926" cy="857256"/>
          </a:xfrm>
        </p:spPr>
        <p:txBody>
          <a:bodyPr/>
          <a:lstStyle/>
          <a:p>
            <a:pPr eaLnBrk="1" hangingPunct="1"/>
            <a:r>
              <a:rPr lang="en-US" sz="4000" dirty="0" smtClean="0">
                <a:solidFill>
                  <a:srgbClr val="FFFF00"/>
                </a:solidFill>
              </a:rPr>
              <a:t>SOLUCIÓN</a:t>
            </a:r>
          </a:p>
        </p:txBody>
      </p:sp>
      <p:sp>
        <p:nvSpPr>
          <p:cNvPr id="19468" name="Text Box 7"/>
          <p:cNvSpPr txBox="1">
            <a:spLocks noChangeArrowheads="1"/>
          </p:cNvSpPr>
          <p:nvPr/>
        </p:nvSpPr>
        <p:spPr bwMode="auto">
          <a:xfrm>
            <a:off x="2857489" y="428604"/>
            <a:ext cx="6072230" cy="1569660"/>
          </a:xfrm>
          <a:prstGeom prst="rect">
            <a:avLst/>
          </a:prstGeom>
          <a:noFill/>
          <a:ln w="9525">
            <a:noFill/>
            <a:miter lim="800000"/>
            <a:headEnd/>
            <a:tailEnd/>
          </a:ln>
        </p:spPr>
        <p:txBody>
          <a:bodyPr wrap="square">
            <a:spAutoFit/>
          </a:bodyPr>
          <a:lstStyle/>
          <a:p>
            <a:pPr marL="227013" indent="-227013" algn="just">
              <a:spcBef>
                <a:spcPct val="50000"/>
              </a:spcBef>
              <a:buFontTx/>
              <a:buChar char="•"/>
            </a:pPr>
            <a:r>
              <a:rPr lang="en-US" sz="2400" dirty="0" smtClean="0"/>
              <a:t>En el </a:t>
            </a:r>
            <a:r>
              <a:rPr lang="en-US" sz="2400" dirty="0" err="1" smtClean="0"/>
              <a:t>segundo</a:t>
            </a:r>
            <a:r>
              <a:rPr lang="en-US" sz="2400" dirty="0" smtClean="0"/>
              <a:t> </a:t>
            </a:r>
            <a:r>
              <a:rPr lang="en-US" sz="2400" dirty="0" err="1" smtClean="0"/>
              <a:t>caso</a:t>
            </a:r>
            <a:r>
              <a:rPr lang="en-US" sz="2400" dirty="0" smtClean="0"/>
              <a:t> ambos </a:t>
            </a:r>
            <a:r>
              <a:rPr lang="en-US" sz="2400" dirty="0" err="1" smtClean="0"/>
              <a:t>cuerpos</a:t>
            </a:r>
            <a:r>
              <a:rPr lang="en-US" sz="2400" dirty="0" smtClean="0"/>
              <a:t> se </a:t>
            </a:r>
            <a:r>
              <a:rPr lang="en-US" sz="2400" dirty="0" err="1" smtClean="0"/>
              <a:t>ecuentran</a:t>
            </a:r>
            <a:r>
              <a:rPr lang="en-US" sz="2400" dirty="0" smtClean="0"/>
              <a:t> </a:t>
            </a:r>
            <a:r>
              <a:rPr lang="en-US" sz="2400" dirty="0" err="1" smtClean="0"/>
              <a:t>acelerados</a:t>
            </a:r>
            <a:r>
              <a:rPr lang="en-US" sz="2400" dirty="0" smtClean="0"/>
              <a:t>. </a:t>
            </a:r>
            <a:r>
              <a:rPr lang="en-US" sz="2400" dirty="0" err="1" smtClean="0"/>
              <a:t>Por</a:t>
            </a:r>
            <a:r>
              <a:rPr lang="en-US" sz="2400" dirty="0" smtClean="0"/>
              <a:t> </a:t>
            </a:r>
            <a:r>
              <a:rPr lang="en-US" sz="2400" dirty="0" err="1" smtClean="0"/>
              <a:t>ello</a:t>
            </a:r>
            <a:r>
              <a:rPr lang="en-US" sz="2400" dirty="0" smtClean="0"/>
              <a:t> se </a:t>
            </a:r>
            <a:r>
              <a:rPr lang="en-US" sz="2400" dirty="0" err="1" smtClean="0"/>
              <a:t>aplica</a:t>
            </a:r>
            <a:r>
              <a:rPr lang="en-US" sz="2400" dirty="0" smtClean="0"/>
              <a:t> la </a:t>
            </a:r>
            <a:r>
              <a:rPr lang="en-US" sz="2400" dirty="0" err="1" smtClean="0"/>
              <a:t>segunda</a:t>
            </a:r>
            <a:r>
              <a:rPr lang="en-US" sz="2400" dirty="0" smtClean="0"/>
              <a:t> </a:t>
            </a:r>
            <a:r>
              <a:rPr lang="en-US" sz="2400" dirty="0" err="1" smtClean="0"/>
              <a:t>ley</a:t>
            </a:r>
            <a:r>
              <a:rPr lang="en-US" sz="2400" dirty="0" smtClean="0"/>
              <a:t> de Newton </a:t>
            </a:r>
            <a:r>
              <a:rPr lang="en-US" sz="2400" dirty="0" err="1" smtClean="0"/>
              <a:t>para</a:t>
            </a:r>
            <a:r>
              <a:rPr lang="en-US" sz="2400" dirty="0" smtClean="0"/>
              <a:t> </a:t>
            </a:r>
            <a:r>
              <a:rPr lang="en-US" sz="2400" dirty="0" err="1" smtClean="0"/>
              <a:t>determinar</a:t>
            </a:r>
            <a:r>
              <a:rPr lang="en-US" sz="2400" dirty="0" smtClean="0"/>
              <a:t> la </a:t>
            </a:r>
            <a:r>
              <a:rPr lang="en-US" sz="2400" dirty="0" err="1" smtClean="0"/>
              <a:t>fuerza</a:t>
            </a:r>
            <a:r>
              <a:rPr lang="en-US" sz="2400" dirty="0" smtClean="0"/>
              <a:t> </a:t>
            </a:r>
            <a:r>
              <a:rPr lang="en-US" sz="2400" dirty="0" err="1" smtClean="0"/>
              <a:t>ejercida</a:t>
            </a:r>
            <a:r>
              <a:rPr lang="en-US" sz="2400" dirty="0" smtClean="0"/>
              <a:t> </a:t>
            </a:r>
            <a:r>
              <a:rPr lang="en-US" sz="2400" dirty="0" err="1" smtClean="0"/>
              <a:t>por</a:t>
            </a:r>
            <a:r>
              <a:rPr lang="en-US" sz="2400" dirty="0" smtClean="0"/>
              <a:t> el motor.</a:t>
            </a:r>
            <a:endParaRPr lang="en-US" sz="2400" dirty="0"/>
          </a:p>
        </p:txBody>
      </p:sp>
      <p:graphicFrame>
        <p:nvGraphicFramePr>
          <p:cNvPr id="19458" name="Object 0"/>
          <p:cNvGraphicFramePr>
            <a:graphicFrameLocks noChangeAspect="1"/>
          </p:cNvGraphicFramePr>
          <p:nvPr/>
        </p:nvGraphicFramePr>
        <p:xfrm>
          <a:off x="3286117" y="2000241"/>
          <a:ext cx="5643602" cy="458242"/>
        </p:xfrm>
        <a:graphic>
          <a:graphicData uri="http://schemas.openxmlformats.org/presentationml/2006/ole">
            <p:oleObj spid="_x0000_s820226" name="Equation" r:id="rId3" imgW="2971800" imgH="241200" progId="Equation.DSMT4">
              <p:embed/>
            </p:oleObj>
          </a:graphicData>
        </a:graphic>
      </p:graphicFrame>
      <p:sp>
        <p:nvSpPr>
          <p:cNvPr id="19469" name="Text Box 9"/>
          <p:cNvSpPr txBox="1">
            <a:spLocks noChangeArrowheads="1"/>
          </p:cNvSpPr>
          <p:nvPr/>
        </p:nvSpPr>
        <p:spPr bwMode="auto">
          <a:xfrm>
            <a:off x="2840038" y="2754313"/>
            <a:ext cx="3946540" cy="461665"/>
          </a:xfrm>
          <a:prstGeom prst="rect">
            <a:avLst/>
          </a:prstGeom>
          <a:noFill/>
          <a:ln w="9525">
            <a:noFill/>
            <a:miter lim="800000"/>
            <a:headEnd/>
            <a:tailEnd/>
          </a:ln>
        </p:spPr>
        <p:txBody>
          <a:bodyPr wrap="square">
            <a:spAutoFit/>
          </a:bodyPr>
          <a:lstStyle/>
          <a:p>
            <a:pPr>
              <a:spcBef>
                <a:spcPct val="50000"/>
              </a:spcBef>
            </a:pPr>
            <a:r>
              <a:rPr lang="en-US" sz="2400" dirty="0" smtClean="0"/>
              <a:t>DCL del </a:t>
            </a:r>
            <a:r>
              <a:rPr lang="en-US" sz="2400" dirty="0" err="1" smtClean="0"/>
              <a:t>contrapeso</a:t>
            </a:r>
            <a:r>
              <a:rPr lang="en-US" sz="2400" dirty="0" smtClean="0"/>
              <a:t> C</a:t>
            </a:r>
            <a:r>
              <a:rPr lang="en-US" dirty="0"/>
              <a:t>:</a:t>
            </a:r>
          </a:p>
        </p:txBody>
      </p:sp>
      <p:graphicFrame>
        <p:nvGraphicFramePr>
          <p:cNvPr id="19459" name="Object 1"/>
          <p:cNvGraphicFramePr>
            <a:graphicFrameLocks noChangeAspect="1"/>
          </p:cNvGraphicFramePr>
          <p:nvPr/>
        </p:nvGraphicFramePr>
        <p:xfrm>
          <a:off x="2500298" y="3310972"/>
          <a:ext cx="1833578" cy="398604"/>
        </p:xfrm>
        <a:graphic>
          <a:graphicData uri="http://schemas.openxmlformats.org/presentationml/2006/ole">
            <p:oleObj spid="_x0000_s820227" name="Equation" r:id="rId4" imgW="1168200" imgH="253800" progId="Equation.DSMT4">
              <p:embed/>
            </p:oleObj>
          </a:graphicData>
        </a:graphic>
      </p:graphicFrame>
      <p:graphicFrame>
        <p:nvGraphicFramePr>
          <p:cNvPr id="19460" name="Object 2"/>
          <p:cNvGraphicFramePr>
            <a:graphicFrameLocks noChangeAspect="1"/>
          </p:cNvGraphicFramePr>
          <p:nvPr/>
        </p:nvGraphicFramePr>
        <p:xfrm>
          <a:off x="4398963" y="3298825"/>
          <a:ext cx="4657725" cy="415925"/>
        </p:xfrm>
        <a:graphic>
          <a:graphicData uri="http://schemas.openxmlformats.org/presentationml/2006/ole">
            <p:oleObj spid="_x0000_s820228" name="Equation" r:id="rId5" imgW="2844720" imgH="253800" progId="Equation.DSMT4">
              <p:embed/>
            </p:oleObj>
          </a:graphicData>
        </a:graphic>
      </p:graphicFrame>
      <p:sp>
        <p:nvSpPr>
          <p:cNvPr id="19470" name="Text Box 12"/>
          <p:cNvSpPr txBox="1">
            <a:spLocks noChangeArrowheads="1"/>
          </p:cNvSpPr>
          <p:nvPr/>
        </p:nvSpPr>
        <p:spPr bwMode="auto">
          <a:xfrm>
            <a:off x="2840038" y="3814763"/>
            <a:ext cx="2660656" cy="461665"/>
          </a:xfrm>
          <a:prstGeom prst="rect">
            <a:avLst/>
          </a:prstGeom>
          <a:noFill/>
          <a:ln w="9525">
            <a:noFill/>
            <a:miter lim="800000"/>
            <a:headEnd/>
            <a:tailEnd/>
          </a:ln>
        </p:spPr>
        <p:txBody>
          <a:bodyPr wrap="square">
            <a:spAutoFit/>
          </a:bodyPr>
          <a:lstStyle/>
          <a:p>
            <a:pPr>
              <a:spcBef>
                <a:spcPct val="50000"/>
              </a:spcBef>
            </a:pPr>
            <a:r>
              <a:rPr lang="en-US" sz="2400" dirty="0" smtClean="0"/>
              <a:t>DCL del </a:t>
            </a:r>
            <a:r>
              <a:rPr lang="en-US" sz="2400" dirty="0" err="1" smtClean="0"/>
              <a:t>cuerpo</a:t>
            </a:r>
            <a:r>
              <a:rPr lang="en-US" sz="2400" dirty="0" smtClean="0"/>
              <a:t>  </a:t>
            </a:r>
            <a:r>
              <a:rPr lang="en-US" sz="2400" dirty="0"/>
              <a:t>D:</a:t>
            </a:r>
          </a:p>
        </p:txBody>
      </p:sp>
      <p:graphicFrame>
        <p:nvGraphicFramePr>
          <p:cNvPr id="19461" name="Object 3"/>
          <p:cNvGraphicFramePr>
            <a:graphicFrameLocks noChangeAspect="1"/>
          </p:cNvGraphicFramePr>
          <p:nvPr/>
        </p:nvGraphicFramePr>
        <p:xfrm>
          <a:off x="2571736" y="4368800"/>
          <a:ext cx="1747852" cy="375882"/>
        </p:xfrm>
        <a:graphic>
          <a:graphicData uri="http://schemas.openxmlformats.org/presentationml/2006/ole">
            <p:oleObj spid="_x0000_s820229" name="Equation" r:id="rId6" imgW="1180800" imgH="253800" progId="Equation.DSMT4">
              <p:embed/>
            </p:oleObj>
          </a:graphicData>
        </a:graphic>
      </p:graphicFrame>
      <p:graphicFrame>
        <p:nvGraphicFramePr>
          <p:cNvPr id="19462" name="Object 4"/>
          <p:cNvGraphicFramePr>
            <a:graphicFrameLocks noChangeAspect="1"/>
          </p:cNvGraphicFramePr>
          <p:nvPr/>
        </p:nvGraphicFramePr>
        <p:xfrm>
          <a:off x="4643438" y="4357694"/>
          <a:ext cx="4301153" cy="683361"/>
        </p:xfrm>
        <a:graphic>
          <a:graphicData uri="http://schemas.openxmlformats.org/presentationml/2006/ole">
            <p:oleObj spid="_x0000_s820230" name="Equation" r:id="rId7" imgW="2717640" imgH="431640" progId="Equation.DSMT4">
              <p:embed/>
            </p:oleObj>
          </a:graphicData>
        </a:graphic>
      </p:graphicFrame>
      <p:graphicFrame>
        <p:nvGraphicFramePr>
          <p:cNvPr id="19463" name="Object 5"/>
          <p:cNvGraphicFramePr>
            <a:graphicFrameLocks noChangeAspect="1"/>
          </p:cNvGraphicFramePr>
          <p:nvPr/>
        </p:nvGraphicFramePr>
        <p:xfrm>
          <a:off x="2786050" y="5143512"/>
          <a:ext cx="6111721" cy="476238"/>
        </p:xfrm>
        <a:graphic>
          <a:graphicData uri="http://schemas.openxmlformats.org/presentationml/2006/ole">
            <p:oleObj spid="_x0000_s820231" name="Equation" r:id="rId8" imgW="2933640" imgH="228600" progId="Equation.DSMT4">
              <p:embed/>
            </p:oleObj>
          </a:graphicData>
        </a:graphic>
      </p:graphicFrame>
      <p:graphicFrame>
        <p:nvGraphicFramePr>
          <p:cNvPr id="19464" name="Object 6"/>
          <p:cNvGraphicFramePr>
            <a:graphicFrameLocks noChangeAspect="1"/>
          </p:cNvGraphicFramePr>
          <p:nvPr/>
        </p:nvGraphicFramePr>
        <p:xfrm>
          <a:off x="3357554" y="5868167"/>
          <a:ext cx="4143404" cy="757396"/>
        </p:xfrm>
        <a:graphic>
          <a:graphicData uri="http://schemas.openxmlformats.org/presentationml/2006/ole">
            <p:oleObj spid="_x0000_s820232" name="Equation" r:id="rId9" imgW="2361960" imgH="431640" progId="Equation.DSMT4">
              <p:embed/>
            </p:oleObj>
          </a:graphicData>
        </a:graphic>
      </p:graphicFrame>
      <p:pic>
        <p:nvPicPr>
          <p:cNvPr id="19471" name="Picture 24" descr="p417"/>
          <p:cNvPicPr>
            <a:picLocks noGrp="1" noChangeAspect="1" noChangeArrowheads="1"/>
          </p:cNvPicPr>
          <p:nvPr>
            <p:ph idx="1"/>
          </p:nvPr>
        </p:nvPicPr>
        <p:blipFill>
          <a:blip r:embed="rId10" cstate="print">
            <a:lum bright="-20000" contrast="40000"/>
          </a:blip>
          <a:srcRect/>
          <a:stretch>
            <a:fillRect/>
          </a:stretch>
        </p:blipFill>
        <p:spPr>
          <a:xfrm>
            <a:off x="428596" y="3500438"/>
            <a:ext cx="2000264" cy="3214710"/>
          </a:xfrm>
          <a:noFill/>
        </p:spPr>
      </p:pic>
      <p:pic>
        <p:nvPicPr>
          <p:cNvPr id="16" name="Picture 3" descr="13_05a-sp"/>
          <p:cNvPicPr>
            <a:picLocks noChangeAspect="1" noChangeArrowheads="1"/>
          </p:cNvPicPr>
          <p:nvPr/>
        </p:nvPicPr>
        <p:blipFill>
          <a:blip r:embed="rId11" cstate="print">
            <a:lum bright="-20000" contrast="40000"/>
          </a:blip>
          <a:srcRect/>
          <a:stretch>
            <a:fillRect/>
          </a:stretch>
        </p:blipFill>
        <p:spPr bwMode="auto">
          <a:xfrm>
            <a:off x="500035" y="785794"/>
            <a:ext cx="1571636" cy="26568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0"/>
            <a:ext cx="7315200" cy="685800"/>
          </a:xfrm>
        </p:spPr>
        <p:txBody>
          <a:bodyPr/>
          <a:lstStyle/>
          <a:p>
            <a:pPr algn="ctr"/>
            <a:r>
              <a:rPr lang="es-MX" b="1" dirty="0" smtClean="0">
                <a:solidFill>
                  <a:srgbClr val="FFFF00"/>
                </a:solidFill>
              </a:rPr>
              <a:t>Ejemplo</a:t>
            </a:r>
            <a:r>
              <a:rPr lang="es-MX" dirty="0" smtClean="0"/>
              <a:t> </a:t>
            </a:r>
            <a:endParaRPr lang="es-MX" dirty="0"/>
          </a:p>
        </p:txBody>
      </p:sp>
      <p:sp>
        <p:nvSpPr>
          <p:cNvPr id="3" name="2 Marcador de contenido"/>
          <p:cNvSpPr>
            <a:spLocks noGrp="1"/>
          </p:cNvSpPr>
          <p:nvPr>
            <p:ph sz="half" idx="1"/>
          </p:nvPr>
        </p:nvSpPr>
        <p:spPr>
          <a:xfrm>
            <a:off x="381000" y="914400"/>
            <a:ext cx="4648200" cy="5410200"/>
          </a:xfrm>
        </p:spPr>
        <p:txBody>
          <a:bodyPr/>
          <a:lstStyle/>
          <a:p>
            <a:pPr algn="just"/>
            <a:r>
              <a:rPr lang="es-ES" dirty="0" smtClean="0">
                <a:effectLst/>
              </a:rPr>
              <a:t>El anillo de </a:t>
            </a:r>
            <a:r>
              <a:rPr lang="es-ES" dirty="0" smtClean="0">
                <a:solidFill>
                  <a:srgbClr val="00FF00"/>
                </a:solidFill>
                <a:effectLst/>
              </a:rPr>
              <a:t>2 kg </a:t>
            </a:r>
            <a:r>
              <a:rPr lang="es-ES" dirty="0" smtClean="0">
                <a:effectLst/>
              </a:rPr>
              <a:t>se abandona desde el reposo en A y se desliza por la varilla inclinada fija en el plano vertical. El coeficiente de rozamiento cinético es </a:t>
            </a:r>
            <a:r>
              <a:rPr lang="es-ES" dirty="0" smtClean="0">
                <a:solidFill>
                  <a:srgbClr val="00FF00"/>
                </a:solidFill>
                <a:effectLst/>
              </a:rPr>
              <a:t>0,4</a:t>
            </a:r>
            <a:r>
              <a:rPr lang="es-ES" dirty="0" smtClean="0">
                <a:effectLst/>
              </a:rPr>
              <a:t>. Calcular (</a:t>
            </a:r>
            <a:r>
              <a:rPr lang="es-ES" i="1" dirty="0" smtClean="0">
                <a:effectLst/>
              </a:rPr>
              <a:t>a</a:t>
            </a:r>
            <a:r>
              <a:rPr lang="es-ES" dirty="0" smtClean="0">
                <a:effectLst/>
              </a:rPr>
              <a:t>) la velocidad </a:t>
            </a:r>
            <a:r>
              <a:rPr lang="es-ES" i="1" dirty="0" smtClean="0">
                <a:effectLst/>
              </a:rPr>
              <a:t>v </a:t>
            </a:r>
            <a:r>
              <a:rPr lang="es-ES" dirty="0" smtClean="0">
                <a:effectLst/>
              </a:rPr>
              <a:t>del anillo cuando golpea contra el resorte y (</a:t>
            </a:r>
            <a:r>
              <a:rPr lang="es-ES" i="1" dirty="0" smtClean="0">
                <a:effectLst/>
              </a:rPr>
              <a:t>b</a:t>
            </a:r>
            <a:r>
              <a:rPr lang="es-ES" dirty="0" smtClean="0">
                <a:effectLst/>
              </a:rPr>
              <a:t>) el acortamiento máximo </a:t>
            </a:r>
            <a:r>
              <a:rPr lang="es-ES" i="1" dirty="0" smtClean="0">
                <a:effectLst/>
              </a:rPr>
              <a:t>x</a:t>
            </a:r>
            <a:r>
              <a:rPr lang="es-ES" dirty="0" smtClean="0">
                <a:effectLst/>
              </a:rPr>
              <a:t> del resorte</a:t>
            </a:r>
            <a:endParaRPr lang="es-MX" dirty="0">
              <a:effectLst/>
            </a:endParaRPr>
          </a:p>
        </p:txBody>
      </p:sp>
      <p:sp>
        <p:nvSpPr>
          <p:cNvPr id="5" name="4 Marcador de contenido"/>
          <p:cNvSpPr>
            <a:spLocks noGrp="1"/>
          </p:cNvSpPr>
          <p:nvPr>
            <p:ph sz="half" idx="2"/>
          </p:nvPr>
        </p:nvSpPr>
        <p:spPr>
          <a:xfrm>
            <a:off x="5181600" y="914400"/>
            <a:ext cx="3695700" cy="5257800"/>
          </a:xfrm>
        </p:spPr>
        <p:txBody>
          <a:bodyPr/>
          <a:lstStyle/>
          <a:p>
            <a:endParaRPr lang="es-MX" dirty="0"/>
          </a:p>
        </p:txBody>
      </p:sp>
      <p:pic>
        <p:nvPicPr>
          <p:cNvPr id="4" name="3 Imagen"/>
          <p:cNvPicPr/>
          <p:nvPr/>
        </p:nvPicPr>
        <p:blipFill>
          <a:blip r:embed="rId2" cstate="print">
            <a:grayscl/>
            <a:lum contrast="40000"/>
          </a:blip>
          <a:srcRect/>
          <a:stretch>
            <a:fillRect/>
          </a:stretch>
        </p:blipFill>
        <p:spPr bwMode="auto">
          <a:xfrm>
            <a:off x="5181600" y="1219200"/>
            <a:ext cx="3657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0"/>
            <a:ext cx="7315200" cy="685800"/>
          </a:xfrm>
        </p:spPr>
        <p:txBody>
          <a:bodyPr/>
          <a:lstStyle/>
          <a:p>
            <a:pPr algn="ctr"/>
            <a:r>
              <a:rPr lang="es-MX" b="1" dirty="0" smtClean="0">
                <a:solidFill>
                  <a:srgbClr val="FFFF00"/>
                </a:solidFill>
              </a:rPr>
              <a:t>Ejemplo</a:t>
            </a:r>
            <a:r>
              <a:rPr lang="es-MX" dirty="0" smtClean="0"/>
              <a:t> </a:t>
            </a:r>
            <a:endParaRPr lang="es-MX" dirty="0"/>
          </a:p>
        </p:txBody>
      </p:sp>
      <p:sp>
        <p:nvSpPr>
          <p:cNvPr id="3" name="2 Marcador de contenido"/>
          <p:cNvSpPr>
            <a:spLocks noGrp="1"/>
          </p:cNvSpPr>
          <p:nvPr>
            <p:ph sz="half" idx="1"/>
          </p:nvPr>
        </p:nvSpPr>
        <p:spPr>
          <a:xfrm>
            <a:off x="381000" y="914400"/>
            <a:ext cx="4648200" cy="5638800"/>
          </a:xfrm>
        </p:spPr>
        <p:txBody>
          <a:bodyPr/>
          <a:lstStyle/>
          <a:p>
            <a:pPr lvl="0" algn="just"/>
            <a:r>
              <a:rPr lang="es-ES" dirty="0" smtClean="0"/>
              <a:t>Un pequeño bloque desliza con una celeridad </a:t>
            </a:r>
            <a:r>
              <a:rPr lang="es-ES" i="1" dirty="0" smtClean="0">
                <a:solidFill>
                  <a:srgbClr val="00FF00"/>
                </a:solidFill>
              </a:rPr>
              <a:t>v = 2,4 m/s </a:t>
            </a:r>
            <a:r>
              <a:rPr lang="es-ES" dirty="0" smtClean="0"/>
              <a:t>por una superficie horizontal a una altura </a:t>
            </a:r>
            <a:r>
              <a:rPr lang="es-ES" i="1" dirty="0" smtClean="0">
                <a:solidFill>
                  <a:srgbClr val="00FF00"/>
                </a:solidFill>
              </a:rPr>
              <a:t>h = </a:t>
            </a:r>
            <a:r>
              <a:rPr lang="es-ES" dirty="0" smtClean="0">
                <a:solidFill>
                  <a:srgbClr val="00FF00"/>
                </a:solidFill>
              </a:rPr>
              <a:t>0,9 m </a:t>
            </a:r>
            <a:r>
              <a:rPr lang="es-ES" dirty="0" smtClean="0"/>
              <a:t>sobre el suelo. Hallar (a) el ángulo </a:t>
            </a:r>
            <a:r>
              <a:rPr lang="es-ES" dirty="0" smtClean="0">
                <a:solidFill>
                  <a:srgbClr val="00FF00"/>
                </a:solidFill>
              </a:rPr>
              <a:t>θ</a:t>
            </a:r>
            <a:r>
              <a:rPr lang="es-ES" dirty="0" smtClean="0"/>
              <a:t> de despegue de la superficie cilíndrica BCD, (b) la distancia </a:t>
            </a:r>
            <a:r>
              <a:rPr lang="es-ES" i="1" dirty="0" smtClean="0"/>
              <a:t>x</a:t>
            </a:r>
            <a:r>
              <a:rPr lang="es-ES" dirty="0" smtClean="0"/>
              <a:t> a la que choca con el suelo. Se desprecian el rozamiento y la resistencia del aire.</a:t>
            </a:r>
            <a:endParaRPr lang="es-MX" dirty="0" smtClean="0"/>
          </a:p>
          <a:p>
            <a:pPr algn="just"/>
            <a:endParaRPr lang="es-MX" dirty="0">
              <a:effectLst/>
            </a:endParaRPr>
          </a:p>
        </p:txBody>
      </p:sp>
      <p:sp>
        <p:nvSpPr>
          <p:cNvPr id="5" name="4 Marcador de contenido"/>
          <p:cNvSpPr>
            <a:spLocks noGrp="1"/>
          </p:cNvSpPr>
          <p:nvPr>
            <p:ph sz="half" idx="2"/>
          </p:nvPr>
        </p:nvSpPr>
        <p:spPr>
          <a:xfrm>
            <a:off x="5181600" y="914400"/>
            <a:ext cx="3695700" cy="5257800"/>
          </a:xfrm>
        </p:spPr>
        <p:txBody>
          <a:bodyPr/>
          <a:lstStyle/>
          <a:p>
            <a:endParaRPr lang="es-MX" dirty="0"/>
          </a:p>
        </p:txBody>
      </p:sp>
      <p:pic>
        <p:nvPicPr>
          <p:cNvPr id="6" name="5 Imagen"/>
          <p:cNvPicPr/>
          <p:nvPr/>
        </p:nvPicPr>
        <p:blipFill>
          <a:blip r:embed="rId2" cstate="print">
            <a:grayscl/>
            <a:lum bright="-10000" contrast="40000"/>
          </a:blip>
          <a:srcRect/>
          <a:stretch>
            <a:fillRect/>
          </a:stretch>
        </p:blipFill>
        <p:spPr bwMode="auto">
          <a:xfrm>
            <a:off x="5181600" y="2209800"/>
            <a:ext cx="39624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0"/>
            <a:ext cx="7315200" cy="685800"/>
          </a:xfrm>
        </p:spPr>
        <p:txBody>
          <a:bodyPr/>
          <a:lstStyle/>
          <a:p>
            <a:pPr algn="ctr"/>
            <a:r>
              <a:rPr lang="es-MX" b="1" dirty="0" smtClean="0">
                <a:solidFill>
                  <a:srgbClr val="FFFF00"/>
                </a:solidFill>
              </a:rPr>
              <a:t>Ejemplo</a:t>
            </a:r>
            <a:r>
              <a:rPr lang="es-MX" dirty="0" smtClean="0"/>
              <a:t> </a:t>
            </a:r>
            <a:endParaRPr lang="es-MX" dirty="0"/>
          </a:p>
        </p:txBody>
      </p:sp>
      <p:sp>
        <p:nvSpPr>
          <p:cNvPr id="7" name="6 Marcador de contenido"/>
          <p:cNvSpPr>
            <a:spLocks noGrp="1"/>
          </p:cNvSpPr>
          <p:nvPr>
            <p:ph sz="half" idx="1"/>
          </p:nvPr>
        </p:nvSpPr>
        <p:spPr>
          <a:xfrm>
            <a:off x="304800" y="533400"/>
            <a:ext cx="4572000" cy="6096000"/>
          </a:xfrm>
          <a:solidFill>
            <a:srgbClr val="002060"/>
          </a:solidFill>
        </p:spPr>
        <p:txBody>
          <a:bodyPr/>
          <a:lstStyle/>
          <a:p>
            <a:pPr lvl="0" algn="just"/>
            <a:r>
              <a:rPr lang="es-ES" sz="2800" dirty="0" smtClean="0"/>
              <a:t>El anillo de </a:t>
            </a:r>
            <a:r>
              <a:rPr lang="es-ES" sz="2800" dirty="0" smtClean="0">
                <a:solidFill>
                  <a:srgbClr val="00FF00"/>
                </a:solidFill>
              </a:rPr>
              <a:t>0,8 kg </a:t>
            </a:r>
            <a:r>
              <a:rPr lang="es-ES" sz="2800" dirty="0" smtClean="0"/>
              <a:t>se desliza libremente por la varilla circular fija. Calcular su velocidad </a:t>
            </a:r>
            <a:r>
              <a:rPr lang="es-ES" sz="2800" i="1" dirty="0" smtClean="0">
                <a:solidFill>
                  <a:srgbClr val="00FF00"/>
                </a:solidFill>
              </a:rPr>
              <a:t>v</a:t>
            </a:r>
            <a:r>
              <a:rPr lang="es-ES" sz="2800" dirty="0" smtClean="0">
                <a:solidFill>
                  <a:srgbClr val="00FF00"/>
                </a:solidFill>
              </a:rPr>
              <a:t> </a:t>
            </a:r>
            <a:r>
              <a:rPr lang="es-ES" sz="2800" dirty="0" smtClean="0"/>
              <a:t>cuando choca con el tope B sabiendo que sube bajo la acción de la fuerza constante de </a:t>
            </a:r>
            <a:r>
              <a:rPr lang="es-ES" sz="2800" dirty="0" smtClean="0">
                <a:solidFill>
                  <a:srgbClr val="00FF00"/>
                </a:solidFill>
              </a:rPr>
              <a:t>40 N</a:t>
            </a:r>
            <a:r>
              <a:rPr lang="es-ES" sz="2800" dirty="0" smtClean="0"/>
              <a:t> que se ejerce sobre la cuerda. Ésta está guiada por las pequeñas poleas fijas.</a:t>
            </a:r>
            <a:endParaRPr lang="es-MX" sz="2800" dirty="0" smtClean="0"/>
          </a:p>
          <a:p>
            <a:pPr algn="just">
              <a:buNone/>
            </a:pPr>
            <a:endParaRPr lang="es-MX" sz="2400" dirty="0"/>
          </a:p>
        </p:txBody>
      </p:sp>
      <p:sp>
        <p:nvSpPr>
          <p:cNvPr id="5" name="4 Marcador de contenido"/>
          <p:cNvSpPr>
            <a:spLocks noGrp="1"/>
          </p:cNvSpPr>
          <p:nvPr>
            <p:ph sz="half" idx="2"/>
          </p:nvPr>
        </p:nvSpPr>
        <p:spPr>
          <a:xfrm>
            <a:off x="5029200" y="762000"/>
            <a:ext cx="3886200" cy="5943600"/>
          </a:xfrm>
        </p:spPr>
        <p:txBody>
          <a:bodyPr/>
          <a:lstStyle/>
          <a:p>
            <a:endParaRPr lang="en-US" dirty="0"/>
          </a:p>
        </p:txBody>
      </p:sp>
      <p:pic>
        <p:nvPicPr>
          <p:cNvPr id="6" name="5 Imagen"/>
          <p:cNvPicPr/>
          <p:nvPr/>
        </p:nvPicPr>
        <p:blipFill>
          <a:blip r:embed="rId2" cstate="print">
            <a:grayscl/>
            <a:lum bright="-10000" contrast="40000"/>
          </a:blip>
          <a:srcRect l="8475" t="5556" r="22034"/>
          <a:stretch>
            <a:fillRect/>
          </a:stretch>
        </p:blipFill>
        <p:spPr bwMode="auto">
          <a:xfrm>
            <a:off x="5181600" y="762000"/>
            <a:ext cx="37338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7543800" cy="533400"/>
          </a:xfrm>
        </p:spPr>
        <p:txBody>
          <a:bodyPr/>
          <a:lstStyle/>
          <a:p>
            <a:pPr algn="ctr"/>
            <a:r>
              <a:rPr lang="es-MX" b="1" dirty="0" smtClean="0">
                <a:solidFill>
                  <a:srgbClr val="FFFF00"/>
                </a:solidFill>
              </a:rPr>
              <a:t>Ejemplo</a:t>
            </a:r>
            <a:r>
              <a:rPr lang="es-MX" dirty="0" smtClean="0"/>
              <a:t> </a:t>
            </a:r>
            <a:endParaRPr lang="es-MX" dirty="0"/>
          </a:p>
        </p:txBody>
      </p:sp>
      <p:sp>
        <p:nvSpPr>
          <p:cNvPr id="7" name="6 Marcador de contenido"/>
          <p:cNvSpPr>
            <a:spLocks noGrp="1"/>
          </p:cNvSpPr>
          <p:nvPr>
            <p:ph idx="1"/>
          </p:nvPr>
        </p:nvSpPr>
        <p:spPr>
          <a:xfrm>
            <a:off x="381000" y="762000"/>
            <a:ext cx="8610600" cy="5943600"/>
          </a:xfrm>
        </p:spPr>
        <p:txBody>
          <a:bodyPr/>
          <a:lstStyle/>
          <a:p>
            <a:pPr algn="just">
              <a:buNone/>
            </a:pPr>
            <a:r>
              <a:rPr lang="es-ES" sz="2400" dirty="0" smtClean="0"/>
              <a:t>	Un vehículo de prueba pequeño, propulsado por cohete, con una masa total de </a:t>
            </a:r>
            <a:r>
              <a:rPr lang="es-ES" sz="2400" i="1" dirty="0" smtClean="0">
                <a:solidFill>
                  <a:srgbClr val="00FF00"/>
                </a:solidFill>
              </a:rPr>
              <a:t>100 kg, </a:t>
            </a:r>
            <a:r>
              <a:rPr lang="es-ES" sz="2400" dirty="0" smtClean="0"/>
              <a:t>parte del reposo en A y avanza, con rozamiento despreciable, a lo largo de la pista en el plano vertical según se indica. Si el cohete propulso ejerce un empuje constante </a:t>
            </a:r>
            <a:r>
              <a:rPr lang="es-ES" sz="2400" b="1" dirty="0" smtClean="0">
                <a:solidFill>
                  <a:srgbClr val="00FF00"/>
                </a:solidFill>
              </a:rPr>
              <a:t>T</a:t>
            </a:r>
            <a:r>
              <a:rPr lang="es-ES" sz="2400" dirty="0" smtClean="0"/>
              <a:t> de </a:t>
            </a:r>
            <a:r>
              <a:rPr lang="es-ES" sz="2400" i="1" dirty="0" smtClean="0">
                <a:solidFill>
                  <a:srgbClr val="00FF00"/>
                </a:solidFill>
              </a:rPr>
              <a:t>1,5 </a:t>
            </a:r>
            <a:r>
              <a:rPr lang="es-ES" sz="2400" i="1" dirty="0" err="1" smtClean="0">
                <a:solidFill>
                  <a:srgbClr val="00FF00"/>
                </a:solidFill>
              </a:rPr>
              <a:t>kN</a:t>
            </a:r>
            <a:r>
              <a:rPr lang="es-ES" sz="2400" i="1" dirty="0" smtClean="0">
                <a:solidFill>
                  <a:srgbClr val="00FF00"/>
                </a:solidFill>
              </a:rPr>
              <a:t> </a:t>
            </a:r>
            <a:r>
              <a:rPr lang="es-ES" sz="2400" dirty="0" smtClean="0"/>
              <a:t>desde A hasta B en que se apaga, hallar la distancia </a:t>
            </a:r>
            <a:r>
              <a:rPr lang="es-ES" sz="2400" i="1" dirty="0" smtClean="0">
                <a:solidFill>
                  <a:srgbClr val="00FF00"/>
                </a:solidFill>
              </a:rPr>
              <a:t>s</a:t>
            </a:r>
            <a:r>
              <a:rPr lang="es-ES" sz="2400" dirty="0" smtClean="0">
                <a:solidFill>
                  <a:srgbClr val="00FF00"/>
                </a:solidFill>
              </a:rPr>
              <a:t> </a:t>
            </a:r>
            <a:r>
              <a:rPr lang="es-ES" sz="2400" dirty="0" smtClean="0"/>
              <a:t>que rueda el vehículo por la pendiente antes de pararse. La pérdida de masa por la expulsión de gases del cohete es pequeña y se puede despreciar</a:t>
            </a:r>
            <a:endParaRPr lang="es-MX" sz="2400" dirty="0"/>
          </a:p>
        </p:txBody>
      </p:sp>
      <p:pic>
        <p:nvPicPr>
          <p:cNvPr id="5" name="4 Imagen"/>
          <p:cNvPicPr/>
          <p:nvPr/>
        </p:nvPicPr>
        <p:blipFill>
          <a:blip r:embed="rId2" cstate="print">
            <a:grayscl/>
            <a:lum bright="-20000" contrast="40000"/>
          </a:blip>
          <a:srcRect/>
          <a:stretch>
            <a:fillRect/>
          </a:stretch>
        </p:blipFill>
        <p:spPr bwMode="auto">
          <a:xfrm>
            <a:off x="2819400" y="3886200"/>
            <a:ext cx="3886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7543800" cy="533400"/>
          </a:xfrm>
        </p:spPr>
        <p:txBody>
          <a:bodyPr/>
          <a:lstStyle/>
          <a:p>
            <a:pPr algn="ctr"/>
            <a:r>
              <a:rPr lang="es-MX" b="1" dirty="0" smtClean="0">
                <a:solidFill>
                  <a:srgbClr val="FFFF00"/>
                </a:solidFill>
              </a:rPr>
              <a:t>Ejemplo</a:t>
            </a:r>
            <a:r>
              <a:rPr lang="es-MX" dirty="0" smtClean="0"/>
              <a:t> </a:t>
            </a:r>
            <a:endParaRPr lang="es-MX" dirty="0"/>
          </a:p>
        </p:txBody>
      </p:sp>
      <p:sp>
        <p:nvSpPr>
          <p:cNvPr id="7" name="6 Marcador de contenido"/>
          <p:cNvSpPr>
            <a:spLocks noGrp="1"/>
          </p:cNvSpPr>
          <p:nvPr>
            <p:ph idx="1"/>
          </p:nvPr>
        </p:nvSpPr>
        <p:spPr>
          <a:xfrm>
            <a:off x="381000" y="609600"/>
            <a:ext cx="8610600" cy="6096000"/>
          </a:xfrm>
        </p:spPr>
        <p:txBody>
          <a:bodyPr/>
          <a:lstStyle/>
          <a:p>
            <a:pPr lvl="0" algn="just">
              <a:buNone/>
            </a:pPr>
            <a:r>
              <a:rPr lang="es-ES" sz="2400" dirty="0" smtClean="0"/>
              <a:t>	</a:t>
            </a:r>
            <a:r>
              <a:rPr lang="es-ES" sz="2800" dirty="0" smtClean="0"/>
              <a:t>El bloque de </a:t>
            </a:r>
            <a:r>
              <a:rPr lang="es-ES" sz="2800" i="1" dirty="0" smtClean="0">
                <a:solidFill>
                  <a:srgbClr val="00FF00"/>
                </a:solidFill>
              </a:rPr>
              <a:t>10 kg </a:t>
            </a:r>
            <a:r>
              <a:rPr lang="es-ES" sz="2800" dirty="0" smtClean="0"/>
              <a:t>está sujeto a la acción de una fuerza que tiene la dirección constante que se indica y una magnitud </a:t>
            </a:r>
            <a:r>
              <a:rPr lang="es-ES" sz="2800" i="1" dirty="0" smtClean="0">
                <a:solidFill>
                  <a:srgbClr val="00FF00"/>
                </a:solidFill>
              </a:rPr>
              <a:t>F = 250(1+x) </a:t>
            </a:r>
            <a:r>
              <a:rPr lang="es-ES" sz="2800" dirty="0" smtClean="0"/>
              <a:t>newton, en donde x se mide en metros. Si el coeficiente de rozamiento cinético entre el bloque y la superficie horizontal es </a:t>
            </a:r>
            <a:r>
              <a:rPr lang="es-ES" sz="2800" i="1" dirty="0" err="1" smtClean="0">
                <a:solidFill>
                  <a:srgbClr val="00FF00"/>
                </a:solidFill>
              </a:rPr>
              <a:t>μ</a:t>
            </a:r>
            <a:r>
              <a:rPr lang="es-ES" sz="2800" i="1" baseline="-25000" dirty="0" err="1" smtClean="0">
                <a:solidFill>
                  <a:srgbClr val="00FF00"/>
                </a:solidFill>
              </a:rPr>
              <a:t>K</a:t>
            </a:r>
            <a:r>
              <a:rPr lang="es-ES" sz="2800" i="1" baseline="-25000" dirty="0" smtClean="0">
                <a:solidFill>
                  <a:srgbClr val="00FF00"/>
                </a:solidFill>
              </a:rPr>
              <a:t> </a:t>
            </a:r>
            <a:r>
              <a:rPr lang="es-ES" sz="2800" i="1" dirty="0" smtClean="0">
                <a:solidFill>
                  <a:srgbClr val="00FF00"/>
                </a:solidFill>
              </a:rPr>
              <a:t>= 0,20</a:t>
            </a:r>
            <a:r>
              <a:rPr lang="es-ES" sz="2800" dirty="0" smtClean="0"/>
              <a:t>. Determine el trabajo efectuado por todas las fuerzas que actúan en el bloque durante un movimiento de éste de A hasta B.</a:t>
            </a:r>
            <a:endParaRPr lang="es-MX" sz="2800" dirty="0" smtClean="0"/>
          </a:p>
          <a:p>
            <a:pPr algn="just">
              <a:buNone/>
            </a:pPr>
            <a:endParaRPr lang="es-MX" sz="2400" dirty="0"/>
          </a:p>
        </p:txBody>
      </p:sp>
      <p:pic>
        <p:nvPicPr>
          <p:cNvPr id="852994" name="Picture 2"/>
          <p:cNvPicPr>
            <a:picLocks noChangeAspect="1" noChangeArrowheads="1"/>
          </p:cNvPicPr>
          <p:nvPr/>
        </p:nvPicPr>
        <p:blipFill>
          <a:blip r:embed="rId2" cstate="print">
            <a:lum bright="-10000" contrast="40000"/>
          </a:blip>
          <a:srcRect t="19149" r="3657" b="8511"/>
          <a:stretch>
            <a:fillRect/>
          </a:stretch>
        </p:blipFill>
        <p:spPr bwMode="auto">
          <a:xfrm>
            <a:off x="1752600" y="4038601"/>
            <a:ext cx="5638800" cy="2819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7543800" cy="533400"/>
          </a:xfrm>
        </p:spPr>
        <p:txBody>
          <a:bodyPr/>
          <a:lstStyle/>
          <a:p>
            <a:pPr algn="ctr"/>
            <a:r>
              <a:rPr lang="es-MX" b="1" dirty="0" smtClean="0">
                <a:solidFill>
                  <a:srgbClr val="FFFF00"/>
                </a:solidFill>
              </a:rPr>
              <a:t>Ejemplo</a:t>
            </a:r>
            <a:r>
              <a:rPr lang="es-MX" dirty="0" smtClean="0"/>
              <a:t> </a:t>
            </a:r>
            <a:endParaRPr lang="es-MX" dirty="0"/>
          </a:p>
        </p:txBody>
      </p:sp>
      <p:sp>
        <p:nvSpPr>
          <p:cNvPr id="7" name="6 Marcador de contenido"/>
          <p:cNvSpPr>
            <a:spLocks noGrp="1"/>
          </p:cNvSpPr>
          <p:nvPr>
            <p:ph idx="1"/>
          </p:nvPr>
        </p:nvSpPr>
        <p:spPr>
          <a:xfrm>
            <a:off x="381000" y="609600"/>
            <a:ext cx="8458200" cy="6096000"/>
          </a:xfrm>
        </p:spPr>
        <p:txBody>
          <a:bodyPr/>
          <a:lstStyle/>
          <a:p>
            <a:pPr algn="just">
              <a:buNone/>
            </a:pPr>
            <a:r>
              <a:rPr lang="es-ES" sz="2400" dirty="0" smtClean="0"/>
              <a:t>	</a:t>
            </a:r>
            <a:r>
              <a:rPr lang="es-ES" sz="2800" dirty="0" smtClean="0"/>
              <a:t>Un bloque de </a:t>
            </a:r>
            <a:r>
              <a:rPr lang="es-ES" sz="2800" i="1" dirty="0" smtClean="0">
                <a:solidFill>
                  <a:srgbClr val="00FF00"/>
                </a:solidFill>
              </a:rPr>
              <a:t>15 N </a:t>
            </a:r>
            <a:r>
              <a:rPr lang="es-ES" sz="2800" dirty="0" smtClean="0"/>
              <a:t>se desliza por una guía vertical sin fricción, según se indica en la figura. Al extremo del hilo inextensible y sin peso amarrado al bloque, se aplica una fuerza de módulo </a:t>
            </a:r>
            <a:r>
              <a:rPr lang="es-ES" sz="2800" i="1" dirty="0" smtClean="0">
                <a:solidFill>
                  <a:srgbClr val="00FF00"/>
                </a:solidFill>
              </a:rPr>
              <a:t>60 N</a:t>
            </a:r>
            <a:r>
              <a:rPr lang="es-ES" sz="2800" dirty="0" smtClean="0"/>
              <a:t>. Si el bloque  se suelta partiendo del reposo, cuando </a:t>
            </a:r>
            <a:r>
              <a:rPr lang="es-ES" sz="2800" i="1" dirty="0" smtClean="0">
                <a:solidFill>
                  <a:srgbClr val="00FF00"/>
                </a:solidFill>
              </a:rPr>
              <a:t>d = 80 cm</a:t>
            </a:r>
            <a:r>
              <a:rPr lang="es-ES" sz="2800" dirty="0" smtClean="0"/>
              <a:t>, determine la velocidad del bloque cuando </a:t>
            </a:r>
            <a:r>
              <a:rPr lang="es-ES" sz="2800" i="1" dirty="0" smtClean="0">
                <a:solidFill>
                  <a:srgbClr val="00FF00"/>
                </a:solidFill>
              </a:rPr>
              <a:t>d = 45 cm.</a:t>
            </a:r>
            <a:endParaRPr lang="es-MX" sz="2800" i="1" dirty="0">
              <a:solidFill>
                <a:srgbClr val="00FF00"/>
              </a:solidFill>
            </a:endParaRPr>
          </a:p>
        </p:txBody>
      </p:sp>
      <p:pic>
        <p:nvPicPr>
          <p:cNvPr id="854019" name="Picture 3"/>
          <p:cNvPicPr>
            <a:picLocks noChangeAspect="1" noChangeArrowheads="1"/>
          </p:cNvPicPr>
          <p:nvPr/>
        </p:nvPicPr>
        <p:blipFill>
          <a:blip r:embed="rId2" cstate="print">
            <a:lum bright="-30000" contrast="66000"/>
          </a:blip>
          <a:srcRect t="17021" r="5996" b="4255"/>
          <a:stretch>
            <a:fillRect/>
          </a:stretch>
        </p:blipFill>
        <p:spPr bwMode="auto">
          <a:xfrm>
            <a:off x="4114800" y="3668889"/>
            <a:ext cx="4654378" cy="3189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7543800" cy="533400"/>
          </a:xfrm>
        </p:spPr>
        <p:txBody>
          <a:bodyPr/>
          <a:lstStyle/>
          <a:p>
            <a:pPr algn="ctr"/>
            <a:r>
              <a:rPr lang="es-MX" b="1" dirty="0" smtClean="0">
                <a:solidFill>
                  <a:srgbClr val="FFFF00"/>
                </a:solidFill>
              </a:rPr>
              <a:t>Ejemplo</a:t>
            </a:r>
            <a:r>
              <a:rPr lang="es-MX" dirty="0" smtClean="0"/>
              <a:t> </a:t>
            </a:r>
            <a:endParaRPr lang="es-MX" dirty="0"/>
          </a:p>
        </p:txBody>
      </p:sp>
      <p:sp>
        <p:nvSpPr>
          <p:cNvPr id="7" name="6 Marcador de contenido"/>
          <p:cNvSpPr>
            <a:spLocks noGrp="1"/>
          </p:cNvSpPr>
          <p:nvPr>
            <p:ph idx="1"/>
          </p:nvPr>
        </p:nvSpPr>
        <p:spPr>
          <a:xfrm>
            <a:off x="381000" y="762000"/>
            <a:ext cx="8610600" cy="5943600"/>
          </a:xfrm>
        </p:spPr>
        <p:txBody>
          <a:bodyPr/>
          <a:lstStyle/>
          <a:p>
            <a:pPr algn="just">
              <a:buNone/>
            </a:pPr>
            <a:r>
              <a:rPr lang="es-ES" sz="2400" dirty="0" smtClean="0"/>
              <a:t>	Los dos bloques representados en la figura están unidos mediante un hilo inextensible y sin peso. Se sueltan partiendo del reposo, cuando el resorte está sin deformar. Los coeficientes de rozamiento estático y cinético valen </a:t>
            </a:r>
            <a:r>
              <a:rPr lang="es-ES" sz="2400" dirty="0" smtClean="0">
                <a:solidFill>
                  <a:srgbClr val="00FF00"/>
                </a:solidFill>
              </a:rPr>
              <a:t>0,30 </a:t>
            </a:r>
            <a:r>
              <a:rPr lang="es-ES" sz="2400" dirty="0" smtClean="0"/>
              <a:t>y </a:t>
            </a:r>
            <a:r>
              <a:rPr lang="es-ES" sz="2400" dirty="0" smtClean="0">
                <a:solidFill>
                  <a:srgbClr val="00FF00"/>
                </a:solidFill>
              </a:rPr>
              <a:t>0,20</a:t>
            </a:r>
            <a:r>
              <a:rPr lang="es-ES" sz="2400" dirty="0" smtClean="0"/>
              <a:t>, respectivamente. Para el ulterior movimiento, determine: (a) la máxima velocidad de los bloques y el alargamiento que en esa condición sufre el resorte; (b) La máxima distancia que recorrerá el bloque de </a:t>
            </a:r>
            <a:r>
              <a:rPr lang="es-ES" sz="2400" dirty="0" smtClean="0">
                <a:solidFill>
                  <a:srgbClr val="00FF00"/>
                </a:solidFill>
              </a:rPr>
              <a:t>10 kg</a:t>
            </a:r>
            <a:r>
              <a:rPr lang="es-ES" sz="2400" dirty="0" smtClean="0"/>
              <a:t>, hacia abajo, por el plano inclinado.</a:t>
            </a:r>
            <a:endParaRPr lang="es-MX" sz="2400" dirty="0" smtClean="0"/>
          </a:p>
          <a:p>
            <a:pPr lvl="0" algn="just">
              <a:buNone/>
            </a:pPr>
            <a:endParaRPr lang="es-MX" sz="2400" dirty="0"/>
          </a:p>
        </p:txBody>
      </p:sp>
      <p:pic>
        <p:nvPicPr>
          <p:cNvPr id="5" name="4 Imagen" descr="C:\Documents and Settings\Administrador\My Documents\escanear0009.jpg"/>
          <p:cNvPicPr/>
          <p:nvPr/>
        </p:nvPicPr>
        <p:blipFill>
          <a:blip r:embed="rId2" cstate="print">
            <a:lum bright="-10000" contrast="40000"/>
          </a:blip>
          <a:srcRect l="2216" t="17162" r="5668" b="17132"/>
          <a:stretch>
            <a:fillRect/>
          </a:stretch>
        </p:blipFill>
        <p:spPr bwMode="auto">
          <a:xfrm>
            <a:off x="2286000" y="4191000"/>
            <a:ext cx="5562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152400"/>
            <a:ext cx="7315200" cy="762000"/>
          </a:xfrm>
        </p:spPr>
        <p:txBody>
          <a:bodyPr/>
          <a:lstStyle/>
          <a:p>
            <a:pPr algn="ctr"/>
            <a:r>
              <a:rPr lang="es-MX" b="1" dirty="0" smtClean="0">
                <a:solidFill>
                  <a:srgbClr val="FFFF00"/>
                </a:solidFill>
              </a:rPr>
              <a:t>Ejemplo</a:t>
            </a:r>
            <a:r>
              <a:rPr lang="es-MX" dirty="0" smtClean="0"/>
              <a:t> </a:t>
            </a:r>
            <a:endParaRPr lang="es-MX" dirty="0"/>
          </a:p>
        </p:txBody>
      </p:sp>
      <p:sp>
        <p:nvSpPr>
          <p:cNvPr id="7" name="6 Marcador de contenido"/>
          <p:cNvSpPr>
            <a:spLocks noGrp="1"/>
          </p:cNvSpPr>
          <p:nvPr>
            <p:ph sz="half" idx="1"/>
          </p:nvPr>
        </p:nvSpPr>
        <p:spPr>
          <a:xfrm>
            <a:off x="381000" y="838200"/>
            <a:ext cx="5486400" cy="6019800"/>
          </a:xfrm>
        </p:spPr>
        <p:txBody>
          <a:bodyPr/>
          <a:lstStyle/>
          <a:p>
            <a:pPr lvl="0" algn="just">
              <a:buNone/>
            </a:pPr>
            <a:r>
              <a:rPr lang="es-ES" sz="2400" dirty="0" smtClean="0"/>
              <a:t>	</a:t>
            </a:r>
            <a:r>
              <a:rPr lang="es-ES" sz="2600" dirty="0" smtClean="0"/>
              <a:t>El sistema de la figura, compuesto de una corredera A de </a:t>
            </a:r>
            <a:r>
              <a:rPr lang="es-ES" sz="2600" b="1" dirty="0" smtClean="0">
                <a:solidFill>
                  <a:srgbClr val="FFFF00"/>
                </a:solidFill>
              </a:rPr>
              <a:t>18 kg </a:t>
            </a:r>
            <a:r>
              <a:rPr lang="es-ES" sz="2600" dirty="0" smtClean="0"/>
              <a:t>y un contrapeso B de </a:t>
            </a:r>
            <a:r>
              <a:rPr lang="es-ES" sz="2600" b="1" dirty="0" smtClean="0">
                <a:solidFill>
                  <a:srgbClr val="FFFF00"/>
                </a:solidFill>
              </a:rPr>
              <a:t>9 kg</a:t>
            </a:r>
            <a:r>
              <a:rPr lang="es-ES" sz="2600" dirty="0" smtClean="0"/>
              <a:t>, está en reposo cuando se aplica una fuerza constante de </a:t>
            </a:r>
            <a:r>
              <a:rPr lang="es-ES" sz="2600" b="1" dirty="0" smtClean="0">
                <a:solidFill>
                  <a:srgbClr val="FFFF00"/>
                </a:solidFill>
              </a:rPr>
              <a:t>450 N </a:t>
            </a:r>
            <a:r>
              <a:rPr lang="es-ES" sz="2600" dirty="0" smtClean="0"/>
              <a:t>a la corredera A. (a) Hallar la velocidad de A justo antes de chocar con el tope C. (b) Resolver la parte (a) suponiendo que el contrapeso B se sustituya por una fuerza de </a:t>
            </a:r>
            <a:r>
              <a:rPr lang="es-ES" sz="2600" b="1" dirty="0" smtClean="0">
                <a:solidFill>
                  <a:srgbClr val="FFFF00"/>
                </a:solidFill>
              </a:rPr>
              <a:t>900N</a:t>
            </a:r>
            <a:r>
              <a:rPr lang="es-ES" sz="2600" dirty="0" smtClean="0"/>
              <a:t> dirigida hacia abajo. Desprecie el rozamiento y las masas de las poleas.</a:t>
            </a:r>
            <a:endParaRPr lang="es-MX" sz="2600" dirty="0" smtClean="0"/>
          </a:p>
          <a:p>
            <a:pPr algn="just">
              <a:buNone/>
            </a:pPr>
            <a:endParaRPr lang="es-MX" sz="2400" dirty="0"/>
          </a:p>
        </p:txBody>
      </p:sp>
      <p:sp>
        <p:nvSpPr>
          <p:cNvPr id="5" name="4 Marcador de contenido"/>
          <p:cNvSpPr>
            <a:spLocks noGrp="1"/>
          </p:cNvSpPr>
          <p:nvPr>
            <p:ph sz="half" idx="2"/>
          </p:nvPr>
        </p:nvSpPr>
        <p:spPr>
          <a:xfrm>
            <a:off x="5867400" y="990600"/>
            <a:ext cx="3048000" cy="4953000"/>
          </a:xfrm>
        </p:spPr>
        <p:txBody>
          <a:bodyPr/>
          <a:lstStyle/>
          <a:p>
            <a:endParaRPr lang="es-MX" dirty="0"/>
          </a:p>
        </p:txBody>
      </p:sp>
      <p:pic>
        <p:nvPicPr>
          <p:cNvPr id="8" name="7 Imagen"/>
          <p:cNvPicPr/>
          <p:nvPr/>
        </p:nvPicPr>
        <p:blipFill>
          <a:blip r:embed="rId2" cstate="print">
            <a:grayscl/>
            <a:lum bright="-20000" contrast="40000"/>
          </a:blip>
          <a:srcRect/>
          <a:stretch>
            <a:fillRect/>
          </a:stretch>
        </p:blipFill>
        <p:spPr bwMode="auto">
          <a:xfrm>
            <a:off x="5943600" y="1143000"/>
            <a:ext cx="2971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152400"/>
            <a:ext cx="7315200" cy="762000"/>
          </a:xfrm>
        </p:spPr>
        <p:txBody>
          <a:bodyPr/>
          <a:lstStyle/>
          <a:p>
            <a:pPr algn="ctr"/>
            <a:r>
              <a:rPr lang="es-MX" b="1" dirty="0" smtClean="0">
                <a:solidFill>
                  <a:srgbClr val="FFFF00"/>
                </a:solidFill>
              </a:rPr>
              <a:t>Ejemplo</a:t>
            </a:r>
            <a:r>
              <a:rPr lang="es-MX" dirty="0" smtClean="0"/>
              <a:t> </a:t>
            </a:r>
            <a:endParaRPr lang="es-MX" dirty="0"/>
          </a:p>
        </p:txBody>
      </p:sp>
      <p:sp>
        <p:nvSpPr>
          <p:cNvPr id="7" name="6 Marcador de contenido"/>
          <p:cNvSpPr>
            <a:spLocks noGrp="1"/>
          </p:cNvSpPr>
          <p:nvPr>
            <p:ph sz="half" idx="1"/>
          </p:nvPr>
        </p:nvSpPr>
        <p:spPr>
          <a:xfrm>
            <a:off x="228600" y="762000"/>
            <a:ext cx="5334000" cy="5867400"/>
          </a:xfrm>
        </p:spPr>
        <p:txBody>
          <a:bodyPr/>
          <a:lstStyle/>
          <a:p>
            <a:pPr lvl="0" algn="just">
              <a:buNone/>
            </a:pPr>
            <a:r>
              <a:rPr lang="es-ES" sz="2400" dirty="0" smtClean="0"/>
              <a:t>	</a:t>
            </a:r>
            <a:r>
              <a:rPr lang="es-MX" dirty="0" smtClean="0"/>
              <a:t>Los bloque A y B pesan </a:t>
            </a:r>
            <a:r>
              <a:rPr lang="es-MX" b="1" dirty="0" smtClean="0">
                <a:solidFill>
                  <a:srgbClr val="FFFF00"/>
                </a:solidFill>
              </a:rPr>
              <a:t>60 N </a:t>
            </a:r>
            <a:r>
              <a:rPr lang="es-MX" dirty="0" smtClean="0"/>
              <a:t>y </a:t>
            </a:r>
            <a:r>
              <a:rPr lang="es-MX" b="1" dirty="0" smtClean="0">
                <a:solidFill>
                  <a:srgbClr val="FFFF00"/>
                </a:solidFill>
              </a:rPr>
              <a:t>10 N</a:t>
            </a:r>
            <a:r>
              <a:rPr lang="es-MX" dirty="0" smtClean="0"/>
              <a:t>, respectivamente. El coeficiente de fricción cinética entre el bloque A y la superficie inclinada es </a:t>
            </a:r>
            <a:r>
              <a:rPr lang="en-US" b="1" dirty="0" err="1" smtClean="0">
                <a:solidFill>
                  <a:srgbClr val="FFFF00"/>
                </a:solidFill>
                <a:latin typeface="Symbol" pitchFamily="18" charset="2"/>
              </a:rPr>
              <a:t>m</a:t>
            </a:r>
            <a:r>
              <a:rPr lang="en-US" b="1" baseline="-25000" dirty="0" err="1" smtClean="0">
                <a:solidFill>
                  <a:srgbClr val="FFFF00"/>
                </a:solidFill>
              </a:rPr>
              <a:t>k</a:t>
            </a:r>
            <a:r>
              <a:rPr lang="en-US" b="1" dirty="0" smtClean="0">
                <a:solidFill>
                  <a:srgbClr val="FFFF00"/>
                </a:solidFill>
              </a:rPr>
              <a:t> = 0.2</a:t>
            </a:r>
            <a:r>
              <a:rPr lang="es-MX" dirty="0" smtClean="0"/>
              <a:t>. Despreciando la masa de los cables y poleas, determine la velocidad de del bloque A después de que éste se mueve </a:t>
            </a:r>
            <a:r>
              <a:rPr lang="es-MX" b="1" dirty="0" smtClean="0">
                <a:solidFill>
                  <a:srgbClr val="FFFF00"/>
                </a:solidFill>
              </a:rPr>
              <a:t>3 m </a:t>
            </a:r>
            <a:r>
              <a:rPr lang="es-MX" dirty="0" smtClean="0"/>
              <a:t>hacia abajo del plano inclinado</a:t>
            </a:r>
            <a:endParaRPr lang="es-MX" dirty="0"/>
          </a:p>
        </p:txBody>
      </p:sp>
      <p:sp>
        <p:nvSpPr>
          <p:cNvPr id="5" name="4 Marcador de contenido"/>
          <p:cNvSpPr>
            <a:spLocks noGrp="1"/>
          </p:cNvSpPr>
          <p:nvPr>
            <p:ph sz="half" idx="2"/>
          </p:nvPr>
        </p:nvSpPr>
        <p:spPr>
          <a:xfrm>
            <a:off x="5638800" y="990600"/>
            <a:ext cx="3352800" cy="5181600"/>
          </a:xfrm>
        </p:spPr>
        <p:txBody>
          <a:bodyPr/>
          <a:lstStyle/>
          <a:p>
            <a:endParaRPr lang="es-MX" dirty="0"/>
          </a:p>
        </p:txBody>
      </p:sp>
      <p:pic>
        <p:nvPicPr>
          <p:cNvPr id="6" name="Picture 6" descr="prolblem 14-18"/>
          <p:cNvPicPr>
            <a:picLocks noChangeAspect="1" noChangeArrowheads="1"/>
          </p:cNvPicPr>
          <p:nvPr/>
        </p:nvPicPr>
        <p:blipFill>
          <a:blip r:embed="rId2" cstate="print">
            <a:lum bright="-10000" contrast="40000"/>
          </a:blip>
          <a:srcRect/>
          <a:stretch>
            <a:fillRect/>
          </a:stretch>
        </p:blipFill>
        <p:spPr bwMode="auto">
          <a:xfrm>
            <a:off x="5638800" y="1752600"/>
            <a:ext cx="3349018" cy="3124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ext Box 3"/>
          <p:cNvSpPr txBox="1">
            <a:spLocks noChangeArrowheads="1"/>
          </p:cNvSpPr>
          <p:nvPr/>
        </p:nvSpPr>
        <p:spPr bwMode="auto">
          <a:xfrm>
            <a:off x="517525" y="247650"/>
            <a:ext cx="184150" cy="579438"/>
          </a:xfrm>
          <a:prstGeom prst="rect">
            <a:avLst/>
          </a:prstGeom>
          <a:noFill/>
          <a:ln w="9525">
            <a:noFill/>
            <a:miter lim="800000"/>
            <a:headEnd/>
            <a:tailEnd/>
          </a:ln>
          <a:effectLst/>
        </p:spPr>
        <p:txBody>
          <a:bodyPr wrap="none">
            <a:spAutoFit/>
          </a:bodyPr>
          <a:lstStyle/>
          <a:p>
            <a:endParaRPr lang="es-ES"/>
          </a:p>
        </p:txBody>
      </p:sp>
      <p:sp>
        <p:nvSpPr>
          <p:cNvPr id="137220" name="Rectangle 4"/>
          <p:cNvSpPr>
            <a:spLocks noChangeArrowheads="1"/>
          </p:cNvSpPr>
          <p:nvPr/>
        </p:nvSpPr>
        <p:spPr bwMode="auto">
          <a:xfrm>
            <a:off x="990600" y="228600"/>
            <a:ext cx="7924800" cy="4031873"/>
          </a:xfrm>
          <a:prstGeom prst="rect">
            <a:avLst/>
          </a:prstGeom>
          <a:noFill/>
          <a:ln w="9525">
            <a:noFill/>
            <a:miter lim="800000"/>
            <a:headEnd/>
            <a:tailEnd/>
          </a:ln>
          <a:effectLst/>
        </p:spPr>
        <p:txBody>
          <a:bodyPr wrap="square">
            <a:spAutoFit/>
          </a:bodyPr>
          <a:lstStyle/>
          <a:p>
            <a:pPr algn="just"/>
            <a:r>
              <a:rPr lang="es-ES_tradnl" sz="3200" dirty="0">
                <a:solidFill>
                  <a:srgbClr val="FFFFFF"/>
                </a:solidFill>
              </a:rPr>
              <a:t>En física, sin embargo, el concepto de trabajo es mucho más restringida, más específico. En física se dice que </a:t>
            </a:r>
            <a:r>
              <a:rPr lang="es-ES_tradnl" sz="3200" dirty="0">
                <a:solidFill>
                  <a:srgbClr val="6600FF"/>
                </a:solidFill>
              </a:rPr>
              <a:t>una fuerza realiza trabajo cuando es capaz de desplazar un cuerpo</a:t>
            </a:r>
            <a:r>
              <a:rPr lang="es-ES_tradnl" sz="3200" dirty="0">
                <a:solidFill>
                  <a:srgbClr val="FFFFFF"/>
                </a:solidFill>
              </a:rPr>
              <a:t>. Aquí encontramos dos conceptos esenciales para el trabajo mecánico, según la física; la fuerza y el movimiento.</a:t>
            </a:r>
          </a:p>
        </p:txBody>
      </p:sp>
      <p:grpSp>
        <p:nvGrpSpPr>
          <p:cNvPr id="2" name="Group 12"/>
          <p:cNvGrpSpPr>
            <a:grpSpLocks/>
          </p:cNvGrpSpPr>
          <p:nvPr/>
        </p:nvGrpSpPr>
        <p:grpSpPr bwMode="auto">
          <a:xfrm>
            <a:off x="1295400" y="4267200"/>
            <a:ext cx="6629400" cy="1219200"/>
            <a:chOff x="1200" y="2736"/>
            <a:chExt cx="3840" cy="672"/>
          </a:xfrm>
        </p:grpSpPr>
        <p:pic>
          <p:nvPicPr>
            <p:cNvPr id="137221" name="CUERPO_1.AVI">
              <a:hlinkClick r:id="" action="ppaction://media"/>
            </p:cNvPr>
            <p:cNvPicPr>
              <a:picLocks noRot="1" noChangeAspect="1" noChangeArrowheads="1"/>
            </p:cNvPicPr>
            <p:nvPr>
              <a:videoFile r:link="rId1"/>
            </p:nvPr>
          </p:nvPicPr>
          <p:blipFill>
            <a:blip r:embed="rId3" cstate="print"/>
            <a:srcRect/>
            <a:stretch>
              <a:fillRect/>
            </a:stretch>
          </p:blipFill>
          <p:spPr bwMode="auto">
            <a:xfrm>
              <a:off x="3744" y="2736"/>
              <a:ext cx="1296" cy="672"/>
            </a:xfrm>
            <a:prstGeom prst="rect">
              <a:avLst/>
            </a:prstGeom>
            <a:solidFill>
              <a:srgbClr val="6600FF"/>
            </a:solidFill>
          </p:spPr>
        </p:pic>
        <p:pic>
          <p:nvPicPr>
            <p:cNvPr id="137222" name="CUERPO_1.AVI">
              <a:hlinkClick r:id="" action="ppaction://media"/>
            </p:cNvPr>
            <p:cNvPicPr>
              <a:picLocks noRot="1" noChangeAspect="1" noChangeArrowheads="1"/>
            </p:cNvPicPr>
            <p:nvPr>
              <a:videoFile r:link="rId1"/>
            </p:nvPr>
          </p:nvPicPr>
          <p:blipFill>
            <a:blip r:embed="rId3" cstate="print"/>
            <a:srcRect/>
            <a:stretch>
              <a:fillRect/>
            </a:stretch>
          </p:blipFill>
          <p:spPr bwMode="auto">
            <a:xfrm>
              <a:off x="2448" y="2736"/>
              <a:ext cx="1296" cy="672"/>
            </a:xfrm>
            <a:prstGeom prst="rect">
              <a:avLst/>
            </a:prstGeom>
            <a:solidFill>
              <a:srgbClr val="6600FF"/>
            </a:solidFill>
          </p:spPr>
        </p:pic>
        <p:pic>
          <p:nvPicPr>
            <p:cNvPr id="137223" name="CUERPO_1.AVI">
              <a:hlinkClick r:id="" action="ppaction://media"/>
            </p:cNvPr>
            <p:cNvPicPr>
              <a:picLocks noRot="1" noChangeAspect="1" noChangeArrowheads="1"/>
            </p:cNvPicPr>
            <p:nvPr>
              <a:videoFile r:link="rId1"/>
            </p:nvPr>
          </p:nvPicPr>
          <p:blipFill>
            <a:blip r:embed="rId3" cstate="print"/>
            <a:srcRect/>
            <a:stretch>
              <a:fillRect/>
            </a:stretch>
          </p:blipFill>
          <p:spPr bwMode="auto">
            <a:xfrm>
              <a:off x="1200" y="2736"/>
              <a:ext cx="1296" cy="672"/>
            </a:xfrm>
            <a:prstGeom prst="rect">
              <a:avLst/>
            </a:prstGeom>
            <a:solidFill>
              <a:srgbClr val="6600FF"/>
            </a:solidFill>
          </p:spPr>
        </p:pic>
        <p:sp>
          <p:nvSpPr>
            <p:cNvPr id="137224" name="Line 8"/>
            <p:cNvSpPr>
              <a:spLocks noChangeShapeType="1"/>
            </p:cNvSpPr>
            <p:nvPr/>
          </p:nvSpPr>
          <p:spPr bwMode="auto">
            <a:xfrm flipH="1">
              <a:off x="3840" y="3264"/>
              <a:ext cx="336" cy="0"/>
            </a:xfrm>
            <a:prstGeom prst="line">
              <a:avLst/>
            </a:prstGeom>
            <a:noFill/>
            <a:ln w="57150">
              <a:solidFill>
                <a:schemeClr val="accent2"/>
              </a:solidFill>
              <a:round/>
              <a:headEnd/>
              <a:tailEnd type="triangle" w="med" len="med"/>
            </a:ln>
            <a:effectLst/>
          </p:spPr>
          <p:txBody>
            <a:bodyPr/>
            <a:lstStyle/>
            <a:p>
              <a:endParaRPr lang="es-MX"/>
            </a:p>
          </p:txBody>
        </p:sp>
        <p:sp>
          <p:nvSpPr>
            <p:cNvPr id="137225" name="Line 9"/>
            <p:cNvSpPr>
              <a:spLocks noChangeShapeType="1"/>
            </p:cNvSpPr>
            <p:nvPr/>
          </p:nvSpPr>
          <p:spPr bwMode="auto">
            <a:xfrm flipH="1">
              <a:off x="1296" y="3264"/>
              <a:ext cx="336" cy="0"/>
            </a:xfrm>
            <a:prstGeom prst="line">
              <a:avLst/>
            </a:prstGeom>
            <a:noFill/>
            <a:ln w="57150">
              <a:solidFill>
                <a:schemeClr val="accent2"/>
              </a:solidFill>
              <a:round/>
              <a:headEnd/>
              <a:tailEnd type="triangle" w="med" len="med"/>
            </a:ln>
            <a:effectLst/>
          </p:spPr>
          <p:txBody>
            <a:bodyPr/>
            <a:lstStyle/>
            <a:p>
              <a:endParaRPr lang="es-MX"/>
            </a:p>
          </p:txBody>
        </p:sp>
        <p:sp>
          <p:nvSpPr>
            <p:cNvPr id="137226" name="Line 10"/>
            <p:cNvSpPr>
              <a:spLocks noChangeShapeType="1"/>
            </p:cNvSpPr>
            <p:nvPr/>
          </p:nvSpPr>
          <p:spPr bwMode="auto">
            <a:xfrm flipH="1">
              <a:off x="2592" y="3264"/>
              <a:ext cx="336" cy="0"/>
            </a:xfrm>
            <a:prstGeom prst="line">
              <a:avLst/>
            </a:prstGeom>
            <a:noFill/>
            <a:ln w="57150">
              <a:solidFill>
                <a:schemeClr val="accent2"/>
              </a:solidFill>
              <a:round/>
              <a:headEnd/>
              <a:tailEnd type="triangle" w="med" len="med"/>
            </a:ln>
            <a:effectLst/>
          </p:spPr>
          <p:txBody>
            <a:bodyPr/>
            <a:lstStyle/>
            <a:p>
              <a:endParaRPr lang="es-MX"/>
            </a:p>
          </p:txBody>
        </p:sp>
      </p:grpSp>
      <p:sp>
        <p:nvSpPr>
          <p:cNvPr id="137227" name="Text Box 11"/>
          <p:cNvSpPr txBox="1">
            <a:spLocks noChangeArrowheads="1"/>
          </p:cNvSpPr>
          <p:nvPr/>
        </p:nvSpPr>
        <p:spPr bwMode="auto">
          <a:xfrm>
            <a:off x="685800" y="5562600"/>
            <a:ext cx="8229600" cy="1077218"/>
          </a:xfrm>
          <a:prstGeom prst="rect">
            <a:avLst/>
          </a:prstGeom>
          <a:noFill/>
          <a:ln w="9525">
            <a:solidFill>
              <a:srgbClr val="6600FF"/>
            </a:solidFill>
            <a:miter lim="800000"/>
            <a:headEnd/>
            <a:tailEnd/>
          </a:ln>
          <a:effectLst/>
        </p:spPr>
        <p:txBody>
          <a:bodyPr>
            <a:spAutoFit/>
          </a:bodyPr>
          <a:lstStyle/>
          <a:p>
            <a:r>
              <a:rPr lang="es-MX" sz="3200" i="1" dirty="0">
                <a:solidFill>
                  <a:srgbClr val="00FF00"/>
                </a:solidFill>
              </a:rPr>
              <a:t>El motor realiza trabajo mecánico. La fuerza que aplica es capaz de mover el auto.</a:t>
            </a:r>
            <a:endParaRPr lang="es-ES" sz="3200" i="1" dirty="0">
              <a:solidFill>
                <a:srgbClr val="00FF00"/>
              </a:solidFill>
            </a:endParaRPr>
          </a:p>
        </p:txBody>
      </p:sp>
      <p:sp>
        <p:nvSpPr>
          <p:cNvPr id="137229" name="Text Box 13"/>
          <p:cNvSpPr txBox="1">
            <a:spLocks noChangeArrowheads="1"/>
          </p:cNvSpPr>
          <p:nvPr/>
        </p:nvSpPr>
        <p:spPr bwMode="auto">
          <a:xfrm>
            <a:off x="2133600" y="4114800"/>
            <a:ext cx="409575" cy="579438"/>
          </a:xfrm>
          <a:prstGeom prst="rect">
            <a:avLst/>
          </a:prstGeom>
          <a:noFill/>
          <a:ln w="9525">
            <a:noFill/>
            <a:miter lim="800000"/>
            <a:headEnd/>
            <a:tailEnd/>
          </a:ln>
          <a:effectLst/>
        </p:spPr>
        <p:txBody>
          <a:bodyPr wrap="none">
            <a:spAutoFit/>
          </a:bodyPr>
          <a:lstStyle/>
          <a:p>
            <a:r>
              <a:rPr lang="es-MX">
                <a:solidFill>
                  <a:srgbClr val="FF0066"/>
                </a:solidFill>
              </a:rPr>
              <a:t>F</a:t>
            </a:r>
            <a:endParaRPr lang="es-ES">
              <a:solidFill>
                <a:srgbClr val="FF0066"/>
              </a:solidFill>
            </a:endParaRPr>
          </a:p>
        </p:txBody>
      </p:sp>
      <p:sp>
        <p:nvSpPr>
          <p:cNvPr id="137230" name="Text Box 14"/>
          <p:cNvSpPr txBox="1">
            <a:spLocks noChangeArrowheads="1"/>
          </p:cNvSpPr>
          <p:nvPr/>
        </p:nvSpPr>
        <p:spPr bwMode="auto">
          <a:xfrm>
            <a:off x="4175125" y="4133850"/>
            <a:ext cx="409575" cy="579438"/>
          </a:xfrm>
          <a:prstGeom prst="rect">
            <a:avLst/>
          </a:prstGeom>
          <a:noFill/>
          <a:ln w="9525">
            <a:noFill/>
            <a:miter lim="800000"/>
            <a:headEnd/>
            <a:tailEnd/>
          </a:ln>
          <a:effectLst/>
        </p:spPr>
        <p:txBody>
          <a:bodyPr wrap="none">
            <a:spAutoFit/>
          </a:bodyPr>
          <a:lstStyle/>
          <a:p>
            <a:r>
              <a:rPr lang="es-MX">
                <a:solidFill>
                  <a:srgbClr val="FF0066"/>
                </a:solidFill>
              </a:rPr>
              <a:t>F</a:t>
            </a:r>
            <a:endParaRPr lang="es-ES">
              <a:solidFill>
                <a:srgbClr val="FF0066"/>
              </a:solidFill>
            </a:endParaRPr>
          </a:p>
        </p:txBody>
      </p:sp>
      <p:sp>
        <p:nvSpPr>
          <p:cNvPr id="137231" name="Text Box 15"/>
          <p:cNvSpPr txBox="1">
            <a:spLocks noChangeArrowheads="1"/>
          </p:cNvSpPr>
          <p:nvPr/>
        </p:nvSpPr>
        <p:spPr bwMode="auto">
          <a:xfrm>
            <a:off x="6080125" y="4068763"/>
            <a:ext cx="409575" cy="579437"/>
          </a:xfrm>
          <a:prstGeom prst="rect">
            <a:avLst/>
          </a:prstGeom>
          <a:noFill/>
          <a:ln w="9525">
            <a:noFill/>
            <a:miter lim="800000"/>
            <a:headEnd/>
            <a:tailEnd/>
          </a:ln>
          <a:effectLst/>
        </p:spPr>
        <p:txBody>
          <a:bodyPr wrap="none">
            <a:spAutoFit/>
          </a:bodyPr>
          <a:lstStyle/>
          <a:p>
            <a:r>
              <a:rPr lang="es-MX">
                <a:solidFill>
                  <a:srgbClr val="FF0066"/>
                </a:solidFill>
              </a:rPr>
              <a:t>F</a:t>
            </a:r>
            <a:endParaRPr lang="es-ES">
              <a:solidFill>
                <a:srgbClr val="FF0066"/>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066800" y="152400"/>
            <a:ext cx="7315200" cy="685800"/>
          </a:xfrm>
        </p:spPr>
        <p:txBody>
          <a:bodyPr/>
          <a:lstStyle/>
          <a:p>
            <a:pPr algn="ctr"/>
            <a:r>
              <a:rPr lang="es-MX" dirty="0" smtClean="0">
                <a:solidFill>
                  <a:srgbClr val="FFFF00"/>
                </a:solidFill>
              </a:rPr>
              <a:t>Ejemplo</a:t>
            </a:r>
            <a:r>
              <a:rPr lang="es-MX" dirty="0" smtClean="0"/>
              <a:t> </a:t>
            </a:r>
            <a:endParaRPr lang="es-MX" dirty="0"/>
          </a:p>
        </p:txBody>
      </p:sp>
      <p:sp>
        <p:nvSpPr>
          <p:cNvPr id="6" name="5 Marcador de contenido"/>
          <p:cNvSpPr>
            <a:spLocks noGrp="1"/>
          </p:cNvSpPr>
          <p:nvPr>
            <p:ph sz="half" idx="1"/>
          </p:nvPr>
        </p:nvSpPr>
        <p:spPr>
          <a:xfrm>
            <a:off x="152400" y="609600"/>
            <a:ext cx="5029200" cy="6096000"/>
          </a:xfrm>
        </p:spPr>
        <p:txBody>
          <a:bodyPr/>
          <a:lstStyle/>
          <a:p>
            <a:pPr algn="just"/>
            <a:r>
              <a:rPr lang="es-MX" sz="2600" dirty="0" smtClean="0"/>
              <a:t>Una pelota de </a:t>
            </a:r>
            <a:r>
              <a:rPr lang="es-MX" sz="2600" b="1" i="1" dirty="0" smtClean="0">
                <a:solidFill>
                  <a:srgbClr val="FFFF00"/>
                </a:solidFill>
              </a:rPr>
              <a:t>0,5 kg </a:t>
            </a:r>
            <a:r>
              <a:rPr lang="es-MX" sz="2600" dirty="0" smtClean="0"/>
              <a:t>de tamaño insignificante es disparada en una pista vertical de radio de </a:t>
            </a:r>
            <a:r>
              <a:rPr lang="es-MX" sz="2600" b="1" i="1" dirty="0" smtClean="0">
                <a:solidFill>
                  <a:srgbClr val="FFFF00"/>
                </a:solidFill>
              </a:rPr>
              <a:t>1,5 m </a:t>
            </a:r>
            <a:r>
              <a:rPr lang="es-MX" sz="2600" dirty="0" smtClean="0"/>
              <a:t>con un resorte de émbolo cuyo constante elástica </a:t>
            </a:r>
            <a:r>
              <a:rPr lang="es-MX" sz="2600" b="1" i="1" dirty="0" smtClean="0">
                <a:solidFill>
                  <a:srgbClr val="FFFF00"/>
                </a:solidFill>
              </a:rPr>
              <a:t>k = 500 N/m</a:t>
            </a:r>
            <a:r>
              <a:rPr lang="es-MX" sz="2600" dirty="0" smtClean="0"/>
              <a:t>. El émbolo mantiene el resorte comprimido </a:t>
            </a:r>
            <a:r>
              <a:rPr lang="es-MX" sz="2600" b="1" i="1" dirty="0" smtClean="0">
                <a:solidFill>
                  <a:srgbClr val="FFFF00"/>
                </a:solidFill>
              </a:rPr>
              <a:t>0,08 m</a:t>
            </a:r>
            <a:r>
              <a:rPr lang="es-MX" sz="2600" dirty="0" smtClean="0"/>
              <a:t> cuando </a:t>
            </a:r>
            <a:r>
              <a:rPr lang="es-MX" sz="2600" b="1" i="1" dirty="0" smtClean="0">
                <a:solidFill>
                  <a:srgbClr val="FFFF00"/>
                </a:solidFill>
              </a:rPr>
              <a:t>s = 0</a:t>
            </a:r>
            <a:r>
              <a:rPr lang="es-MX" sz="2600" dirty="0" smtClean="0"/>
              <a:t>. Encuentre la distancia </a:t>
            </a:r>
            <a:r>
              <a:rPr lang="es-MX" sz="2600" dirty="0" smtClean="0">
                <a:solidFill>
                  <a:srgbClr val="FFFF00"/>
                </a:solidFill>
              </a:rPr>
              <a:t>s </a:t>
            </a:r>
            <a:r>
              <a:rPr lang="es-MX" sz="2600" dirty="0" smtClean="0"/>
              <a:t>que el émbolo debe ser retirado y puesto en libertad para que la pelota comenzara a salir de la pista cuando </a:t>
            </a:r>
            <a:r>
              <a:rPr lang="el-GR" sz="2600" b="1" i="1" dirty="0" smtClean="0">
                <a:solidFill>
                  <a:srgbClr val="FFFF00"/>
                </a:solidFill>
              </a:rPr>
              <a:t>θ</a:t>
            </a:r>
            <a:r>
              <a:rPr lang="es-MX" sz="2600" b="1" i="1" dirty="0" smtClean="0">
                <a:solidFill>
                  <a:srgbClr val="FFFF00"/>
                </a:solidFill>
              </a:rPr>
              <a:t> = 135°</a:t>
            </a:r>
            <a:endParaRPr lang="es-MX" sz="2600" b="1" i="1" dirty="0">
              <a:solidFill>
                <a:srgbClr val="FFFF00"/>
              </a:solidFill>
            </a:endParaRPr>
          </a:p>
        </p:txBody>
      </p:sp>
      <p:sp>
        <p:nvSpPr>
          <p:cNvPr id="9" name="8 Marcador de contenido"/>
          <p:cNvSpPr>
            <a:spLocks noGrp="1"/>
          </p:cNvSpPr>
          <p:nvPr>
            <p:ph sz="half" idx="2"/>
          </p:nvPr>
        </p:nvSpPr>
        <p:spPr>
          <a:xfrm>
            <a:off x="5257800" y="1066800"/>
            <a:ext cx="3695700" cy="5257800"/>
          </a:xfrm>
        </p:spPr>
        <p:txBody>
          <a:bodyPr/>
          <a:lstStyle/>
          <a:p>
            <a:endParaRPr lang="es-MX" dirty="0"/>
          </a:p>
        </p:txBody>
      </p:sp>
      <p:pic>
        <p:nvPicPr>
          <p:cNvPr id="7" name="Picture 9" descr="problem 14-10"/>
          <p:cNvPicPr>
            <a:picLocks noChangeAspect="1" noChangeArrowheads="1"/>
          </p:cNvPicPr>
          <p:nvPr/>
        </p:nvPicPr>
        <p:blipFill>
          <a:blip r:embed="rId2" cstate="print"/>
          <a:srcRect/>
          <a:stretch>
            <a:fillRect/>
          </a:stretch>
        </p:blipFill>
        <p:spPr bwMode="auto">
          <a:xfrm>
            <a:off x="5333999" y="1219200"/>
            <a:ext cx="3626311" cy="37338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400" y="228600"/>
            <a:ext cx="7315200" cy="533400"/>
          </a:xfrm>
        </p:spPr>
        <p:txBody>
          <a:bodyPr/>
          <a:lstStyle/>
          <a:p>
            <a:pPr algn="ctr"/>
            <a:r>
              <a:rPr lang="es-MX" b="1" dirty="0" smtClean="0">
                <a:solidFill>
                  <a:srgbClr val="FFFF00"/>
                </a:solidFill>
              </a:rPr>
              <a:t>Ejemplo</a:t>
            </a:r>
            <a:endParaRPr lang="es-MX" b="1" dirty="0">
              <a:solidFill>
                <a:srgbClr val="FFFF00"/>
              </a:solidFill>
            </a:endParaRPr>
          </a:p>
        </p:txBody>
      </p:sp>
      <p:sp>
        <p:nvSpPr>
          <p:cNvPr id="3" name="2 Marcador de contenido"/>
          <p:cNvSpPr>
            <a:spLocks noGrp="1"/>
          </p:cNvSpPr>
          <p:nvPr>
            <p:ph sz="half" idx="1"/>
          </p:nvPr>
        </p:nvSpPr>
        <p:spPr>
          <a:xfrm>
            <a:off x="228600" y="838200"/>
            <a:ext cx="5029200" cy="5867400"/>
          </a:xfrm>
        </p:spPr>
        <p:txBody>
          <a:bodyPr/>
          <a:lstStyle/>
          <a:p>
            <a:pPr lvl="0" algn="just"/>
            <a:r>
              <a:rPr lang="es-ES" dirty="0" smtClean="0"/>
              <a:t>La esfera parte de la posición A con una velocidad de </a:t>
            </a:r>
            <a:r>
              <a:rPr lang="es-ES" i="1" dirty="0" smtClean="0">
                <a:solidFill>
                  <a:srgbClr val="FFFF00"/>
                </a:solidFill>
              </a:rPr>
              <a:t>3 m/s </a:t>
            </a:r>
            <a:r>
              <a:rPr lang="es-ES" dirty="0" smtClean="0"/>
              <a:t>y oscila en un plano vertical. En la posición más baja, el cordón choca con una barra fija en B y la esfera continua oscilando siguiendo el arco punteado. Determine la velocidad </a:t>
            </a:r>
            <a:r>
              <a:rPr lang="es-ES" i="1" dirty="0" err="1" smtClean="0">
                <a:solidFill>
                  <a:srgbClr val="FFFF00"/>
                </a:solidFill>
              </a:rPr>
              <a:t>v</a:t>
            </a:r>
            <a:r>
              <a:rPr lang="es-ES" baseline="-25000" dirty="0" err="1" smtClean="0">
                <a:solidFill>
                  <a:srgbClr val="FFFF00"/>
                </a:solidFill>
              </a:rPr>
              <a:t>c</a:t>
            </a:r>
            <a:r>
              <a:rPr lang="es-ES" baseline="-25000" dirty="0" smtClean="0"/>
              <a:t>  </a:t>
            </a:r>
            <a:r>
              <a:rPr lang="es-ES" dirty="0" smtClean="0"/>
              <a:t>de la esfera cuando llega a la posición C.</a:t>
            </a:r>
            <a:endParaRPr lang="es-MX" dirty="0" smtClean="0"/>
          </a:p>
          <a:p>
            <a:endParaRPr lang="es-MX" dirty="0"/>
          </a:p>
        </p:txBody>
      </p:sp>
      <p:sp>
        <p:nvSpPr>
          <p:cNvPr id="4" name="3 Marcador de contenido"/>
          <p:cNvSpPr>
            <a:spLocks noGrp="1"/>
          </p:cNvSpPr>
          <p:nvPr>
            <p:ph sz="half" idx="2"/>
          </p:nvPr>
        </p:nvSpPr>
        <p:spPr>
          <a:xfrm>
            <a:off x="5257800" y="1295400"/>
            <a:ext cx="3695700" cy="4800600"/>
          </a:xfrm>
        </p:spPr>
        <p:txBody>
          <a:bodyPr/>
          <a:lstStyle/>
          <a:p>
            <a:endParaRPr lang="es-MX" dirty="0"/>
          </a:p>
        </p:txBody>
      </p:sp>
      <p:pic>
        <p:nvPicPr>
          <p:cNvPr id="6" name="5 Imagen"/>
          <p:cNvPicPr/>
          <p:nvPr/>
        </p:nvPicPr>
        <p:blipFill>
          <a:blip r:embed="rId2" cstate="print">
            <a:lum bright="-20000" contrast="40000"/>
          </a:blip>
          <a:srcRect/>
          <a:stretch>
            <a:fillRect/>
          </a:stretch>
        </p:blipFill>
        <p:spPr bwMode="auto">
          <a:xfrm>
            <a:off x="5257800" y="1905000"/>
            <a:ext cx="3657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66800" y="152400"/>
            <a:ext cx="7315200" cy="582594"/>
          </a:xfrm>
          <a:solidFill>
            <a:srgbClr val="FF0000"/>
          </a:solidFill>
        </p:spPr>
        <p:txBody>
          <a:bodyPr/>
          <a:lstStyle/>
          <a:p>
            <a:r>
              <a:rPr lang="es-MX" sz="3600" dirty="0" smtClean="0">
                <a:solidFill>
                  <a:srgbClr val="FFFF00"/>
                </a:solidFill>
              </a:rPr>
              <a:t>ENERGIA POTENCIAL: </a:t>
            </a:r>
            <a:r>
              <a:rPr lang="es-MX" sz="3600" dirty="0" smtClean="0">
                <a:solidFill>
                  <a:srgbClr val="00FF00"/>
                </a:solidFill>
              </a:rPr>
              <a:t>De un peso</a:t>
            </a:r>
            <a:endParaRPr lang="es-MX" sz="3600" dirty="0">
              <a:solidFill>
                <a:srgbClr val="00FF00"/>
              </a:solidFill>
            </a:endParaRPr>
          </a:p>
        </p:txBody>
      </p:sp>
      <p:sp>
        <p:nvSpPr>
          <p:cNvPr id="5" name="4 Marcador de contenido"/>
          <p:cNvSpPr>
            <a:spLocks noGrp="1"/>
          </p:cNvSpPr>
          <p:nvPr>
            <p:ph sz="half" idx="1"/>
          </p:nvPr>
        </p:nvSpPr>
        <p:spPr>
          <a:xfrm>
            <a:off x="304800" y="762000"/>
            <a:ext cx="4724400" cy="5953148"/>
          </a:xfrm>
          <a:solidFill>
            <a:schemeClr val="accent4">
              <a:lumMod val="50000"/>
            </a:schemeClr>
          </a:solidFill>
        </p:spPr>
        <p:txBody>
          <a:bodyPr/>
          <a:lstStyle/>
          <a:p>
            <a:pPr algn="just"/>
            <a:r>
              <a:rPr lang="es-MX" sz="2400" dirty="0" smtClean="0"/>
              <a:t>Consideremos un cuerpo de peso W que se mueve sobre una trayectoria curva desde A</a:t>
            </a:r>
            <a:r>
              <a:rPr lang="es-MX" sz="1600" dirty="0" smtClean="0"/>
              <a:t>1</a:t>
            </a:r>
            <a:r>
              <a:rPr lang="es-MX" sz="2400" dirty="0" smtClean="0"/>
              <a:t> hasta A</a:t>
            </a:r>
            <a:r>
              <a:rPr lang="es-MX" sz="1600" dirty="0" smtClean="0"/>
              <a:t>2</a:t>
            </a:r>
            <a:r>
              <a:rPr lang="es-MX" sz="2400" dirty="0" smtClean="0"/>
              <a:t>. El trabajo de la fuerza de gravedad (peso) es.</a:t>
            </a:r>
          </a:p>
          <a:p>
            <a:pPr algn="just"/>
            <a:endParaRPr lang="es-MX" sz="2400" dirty="0" smtClean="0"/>
          </a:p>
          <a:p>
            <a:pPr algn="just"/>
            <a:r>
              <a:rPr lang="es-MX" sz="2400" dirty="0" smtClean="0"/>
              <a:t>El trabajo es independiente de la trayectoria seguida y depende sólo de los valores inicial y final de la función </a:t>
            </a:r>
            <a:r>
              <a:rPr lang="es-MX" sz="2400" i="1" dirty="0" err="1" smtClean="0">
                <a:solidFill>
                  <a:srgbClr val="FFFF00"/>
                </a:solidFill>
              </a:rPr>
              <a:t>Wy</a:t>
            </a:r>
            <a:r>
              <a:rPr lang="es-MX" sz="2400" i="1" dirty="0" smtClean="0"/>
              <a:t>. </a:t>
            </a:r>
            <a:r>
              <a:rPr lang="es-MX" sz="2400" dirty="0" smtClean="0"/>
              <a:t>Esta función recibe el nombre de ENERGÍA POTENCIAL DEL CURPO respecto a la gravedad W y se representa por </a:t>
            </a:r>
            <a:r>
              <a:rPr lang="es-MX" sz="2400" dirty="0" err="1" smtClean="0">
                <a:solidFill>
                  <a:srgbClr val="FFFF00"/>
                </a:solidFill>
              </a:rPr>
              <a:t>V</a:t>
            </a:r>
            <a:r>
              <a:rPr lang="es-MX" sz="1600" dirty="0" err="1" smtClean="0">
                <a:solidFill>
                  <a:srgbClr val="FFFF00"/>
                </a:solidFill>
              </a:rPr>
              <a:t>g</a:t>
            </a:r>
            <a:r>
              <a:rPr lang="es-MX" sz="2400" dirty="0" err="1" smtClean="0">
                <a:solidFill>
                  <a:srgbClr val="FFFF00"/>
                </a:solidFill>
              </a:rPr>
              <a:t>.</a:t>
            </a:r>
            <a:r>
              <a:rPr lang="es-MX" sz="2400" dirty="0" smtClean="0">
                <a:solidFill>
                  <a:srgbClr val="FFFF00"/>
                </a:solidFill>
              </a:rPr>
              <a:t> </a:t>
            </a:r>
            <a:endParaRPr lang="es-MX" sz="2400" dirty="0">
              <a:solidFill>
                <a:srgbClr val="FFFF00"/>
              </a:solidFill>
            </a:endParaRPr>
          </a:p>
        </p:txBody>
      </p:sp>
      <p:sp>
        <p:nvSpPr>
          <p:cNvPr id="6" name="5 Marcador de contenido"/>
          <p:cNvSpPr>
            <a:spLocks noGrp="1"/>
          </p:cNvSpPr>
          <p:nvPr>
            <p:ph sz="half" idx="2"/>
          </p:nvPr>
        </p:nvSpPr>
        <p:spPr>
          <a:xfrm>
            <a:off x="5105400" y="762000"/>
            <a:ext cx="3824318" cy="5881710"/>
          </a:xfrm>
          <a:solidFill>
            <a:schemeClr val="accent2">
              <a:lumMod val="50000"/>
            </a:schemeClr>
          </a:solidFill>
        </p:spPr>
        <p:txBody>
          <a:bodyPr/>
          <a:lstStyle/>
          <a:p>
            <a:r>
              <a:rPr lang="es-MX" sz="2400" dirty="0" smtClean="0"/>
              <a:t>Entonces se tiene</a:t>
            </a:r>
          </a:p>
          <a:p>
            <a:endParaRPr lang="es-MX" sz="2400" dirty="0" smtClean="0"/>
          </a:p>
          <a:p>
            <a:endParaRPr lang="es-MX" sz="2400" dirty="0" smtClean="0"/>
          </a:p>
          <a:p>
            <a:pPr algn="just"/>
            <a:r>
              <a:rPr lang="es-MX" sz="2400" dirty="0" smtClean="0"/>
              <a:t>Para medir </a:t>
            </a:r>
            <a:r>
              <a:rPr lang="es-MX" sz="2400" dirty="0" err="1" smtClean="0"/>
              <a:t>V</a:t>
            </a:r>
            <a:r>
              <a:rPr lang="es-MX" sz="1200" dirty="0" err="1" smtClean="0"/>
              <a:t>g</a:t>
            </a:r>
            <a:r>
              <a:rPr lang="es-MX" sz="2400" dirty="0" smtClean="0"/>
              <a:t> se usa un nivel de referencia</a:t>
            </a:r>
          </a:p>
          <a:p>
            <a:endParaRPr lang="es-MX" sz="2400" dirty="0"/>
          </a:p>
        </p:txBody>
      </p:sp>
      <p:pic>
        <p:nvPicPr>
          <p:cNvPr id="7" name="Picture 4" descr="13_04"/>
          <p:cNvPicPr>
            <a:picLocks noChangeAspect="1" noChangeArrowheads="1"/>
          </p:cNvPicPr>
          <p:nvPr/>
        </p:nvPicPr>
        <p:blipFill>
          <a:blip r:embed="rId3" cstate="print">
            <a:lum bright="-20000" contrast="40000"/>
          </a:blip>
          <a:srcRect/>
          <a:stretch>
            <a:fillRect/>
          </a:stretch>
        </p:blipFill>
        <p:spPr bwMode="auto">
          <a:xfrm>
            <a:off x="5105400" y="3378883"/>
            <a:ext cx="3733800" cy="3479117"/>
          </a:xfrm>
          <a:prstGeom prst="rect">
            <a:avLst/>
          </a:prstGeom>
          <a:noFill/>
          <a:ln w="9525">
            <a:noFill/>
            <a:miter lim="800000"/>
            <a:headEnd/>
            <a:tailEnd/>
          </a:ln>
        </p:spPr>
      </p:pic>
      <p:graphicFrame>
        <p:nvGraphicFramePr>
          <p:cNvPr id="133122" name="Object 2"/>
          <p:cNvGraphicFramePr>
            <a:graphicFrameLocks noChangeAspect="1"/>
          </p:cNvGraphicFramePr>
          <p:nvPr/>
        </p:nvGraphicFramePr>
        <p:xfrm>
          <a:off x="609600" y="2667000"/>
          <a:ext cx="4255669" cy="857257"/>
        </p:xfrm>
        <a:graphic>
          <a:graphicData uri="http://schemas.openxmlformats.org/presentationml/2006/ole">
            <p:oleObj spid="_x0000_s860162" name="Equation" r:id="rId4" imgW="1765080" imgH="355320" progId="Equation.DSMT4">
              <p:embed/>
            </p:oleObj>
          </a:graphicData>
        </a:graphic>
      </p:graphicFrame>
      <p:graphicFrame>
        <p:nvGraphicFramePr>
          <p:cNvPr id="9" name="Object 1"/>
          <p:cNvGraphicFramePr>
            <a:graphicFrameLocks noChangeAspect="1"/>
          </p:cNvGraphicFramePr>
          <p:nvPr/>
        </p:nvGraphicFramePr>
        <p:xfrm>
          <a:off x="5257800" y="1295400"/>
          <a:ext cx="2816252" cy="660957"/>
        </p:xfrm>
        <a:graphic>
          <a:graphicData uri="http://schemas.openxmlformats.org/presentationml/2006/ole">
            <p:oleObj spid="_x0000_s860163" name="Equation" r:id="rId5" imgW="1244520" imgH="291960" progId="Equation.DSMT4">
              <p:embed/>
            </p:oleObj>
          </a:graphicData>
        </a:graphic>
      </p:graphicFrame>
      <p:graphicFrame>
        <p:nvGraphicFramePr>
          <p:cNvPr id="133124" name="Object 4"/>
          <p:cNvGraphicFramePr>
            <a:graphicFrameLocks noChangeAspect="1"/>
          </p:cNvGraphicFramePr>
          <p:nvPr/>
        </p:nvGraphicFramePr>
        <p:xfrm>
          <a:off x="5334000" y="1981200"/>
          <a:ext cx="2673285" cy="642942"/>
        </p:xfrm>
        <a:graphic>
          <a:graphicData uri="http://schemas.openxmlformats.org/presentationml/2006/ole">
            <p:oleObj spid="_x0000_s860164" name="Equation" r:id="rId6" imgW="1002960" imgH="241200" progId="Equation.DSMT4">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09644" y="152400"/>
            <a:ext cx="7934356" cy="582594"/>
          </a:xfrm>
          <a:solidFill>
            <a:srgbClr val="FF0000"/>
          </a:solidFill>
        </p:spPr>
        <p:txBody>
          <a:bodyPr/>
          <a:lstStyle/>
          <a:p>
            <a:pPr algn="ctr"/>
            <a:r>
              <a:rPr lang="es-MX" sz="3200" dirty="0" smtClean="0">
                <a:solidFill>
                  <a:srgbClr val="FFFF00"/>
                </a:solidFill>
              </a:rPr>
              <a:t>ENERGIA POTENCIAL GRAVITACIONAL</a:t>
            </a:r>
            <a:endParaRPr lang="es-MX" sz="3200" dirty="0">
              <a:solidFill>
                <a:srgbClr val="00FF00"/>
              </a:solidFill>
            </a:endParaRPr>
          </a:p>
        </p:txBody>
      </p:sp>
      <p:sp>
        <p:nvSpPr>
          <p:cNvPr id="5" name="4 Marcador de contenido"/>
          <p:cNvSpPr>
            <a:spLocks noGrp="1"/>
          </p:cNvSpPr>
          <p:nvPr>
            <p:ph sz="half" idx="1"/>
          </p:nvPr>
        </p:nvSpPr>
        <p:spPr>
          <a:xfrm>
            <a:off x="304800" y="838200"/>
            <a:ext cx="5257800" cy="5876948"/>
          </a:xfrm>
          <a:solidFill>
            <a:schemeClr val="accent1">
              <a:lumMod val="75000"/>
            </a:schemeClr>
          </a:solidFill>
        </p:spPr>
        <p:txBody>
          <a:bodyPr/>
          <a:lstStyle/>
          <a:p>
            <a:pPr algn="just"/>
            <a:r>
              <a:rPr lang="es-MX" sz="2400" dirty="0" smtClean="0">
                <a:solidFill>
                  <a:srgbClr val="FFFFFF"/>
                </a:solidFill>
              </a:rPr>
              <a:t>Cuando se desea evaluar la energía potencial entre cuerpos de gran masa  se usa la fuerza gravitacional para determinar la energía potencial </a:t>
            </a:r>
          </a:p>
          <a:p>
            <a:pPr algn="just"/>
            <a:r>
              <a:rPr lang="es-MX" sz="2400" dirty="0" smtClean="0">
                <a:solidFill>
                  <a:srgbClr val="FFFFFF"/>
                </a:solidFill>
              </a:rPr>
              <a:t>El trabajo hecho por Fg será.</a:t>
            </a:r>
          </a:p>
          <a:p>
            <a:pPr algn="just"/>
            <a:endParaRPr lang="es-MX" sz="2400" dirty="0" smtClean="0">
              <a:solidFill>
                <a:srgbClr val="FFFFFF"/>
              </a:solidFill>
            </a:endParaRPr>
          </a:p>
          <a:p>
            <a:pPr algn="just"/>
            <a:endParaRPr lang="es-MX" sz="2400" dirty="0" smtClean="0">
              <a:solidFill>
                <a:srgbClr val="FFFFFF"/>
              </a:solidFill>
            </a:endParaRPr>
          </a:p>
          <a:p>
            <a:pPr algn="just"/>
            <a:r>
              <a:rPr lang="es-MX" sz="2400" dirty="0" smtClean="0">
                <a:solidFill>
                  <a:srgbClr val="FFFFFF"/>
                </a:solidFill>
              </a:rPr>
              <a:t>Una vez más el trabajo es independiente de la trayectoria. Por lo tanto la energía potencial será</a:t>
            </a:r>
            <a:endParaRPr lang="es-MX" sz="2400" dirty="0">
              <a:solidFill>
                <a:srgbClr val="FFFFFF"/>
              </a:solidFill>
            </a:endParaRPr>
          </a:p>
        </p:txBody>
      </p:sp>
      <p:sp>
        <p:nvSpPr>
          <p:cNvPr id="6" name="5 Marcador de contenido"/>
          <p:cNvSpPr>
            <a:spLocks noGrp="1"/>
          </p:cNvSpPr>
          <p:nvPr>
            <p:ph sz="half" idx="2"/>
          </p:nvPr>
        </p:nvSpPr>
        <p:spPr>
          <a:xfrm>
            <a:off x="5486400" y="928670"/>
            <a:ext cx="3443318" cy="5715040"/>
          </a:xfrm>
        </p:spPr>
        <p:txBody>
          <a:bodyPr/>
          <a:lstStyle/>
          <a:p>
            <a:r>
              <a:rPr lang="es-MX" sz="2400" dirty="0" smtClean="0"/>
              <a:t>Donde r es el radio de la tierra</a:t>
            </a:r>
            <a:endParaRPr lang="es-MX" sz="2400" dirty="0"/>
          </a:p>
        </p:txBody>
      </p:sp>
      <p:pic>
        <p:nvPicPr>
          <p:cNvPr id="10" name="Picture 2" descr="13_06"/>
          <p:cNvPicPr>
            <a:picLocks noChangeAspect="1" noChangeArrowheads="1"/>
          </p:cNvPicPr>
          <p:nvPr/>
        </p:nvPicPr>
        <p:blipFill>
          <a:blip r:embed="rId3" cstate="print">
            <a:lum bright="-20000" contrast="40000"/>
          </a:blip>
          <a:srcRect/>
          <a:stretch>
            <a:fillRect/>
          </a:stretch>
        </p:blipFill>
        <p:spPr bwMode="auto">
          <a:xfrm>
            <a:off x="5638800" y="1905000"/>
            <a:ext cx="3309914" cy="4462474"/>
          </a:xfrm>
          <a:prstGeom prst="rect">
            <a:avLst/>
          </a:prstGeom>
          <a:noFill/>
          <a:ln w="9525">
            <a:noFill/>
            <a:miter lim="800000"/>
            <a:headEnd/>
            <a:tailEnd/>
          </a:ln>
        </p:spPr>
      </p:pic>
      <p:graphicFrame>
        <p:nvGraphicFramePr>
          <p:cNvPr id="134149" name="Object 4"/>
          <p:cNvGraphicFramePr>
            <a:graphicFrameLocks noChangeAspect="1"/>
          </p:cNvGraphicFramePr>
          <p:nvPr/>
        </p:nvGraphicFramePr>
        <p:xfrm>
          <a:off x="533400" y="3505200"/>
          <a:ext cx="4648200" cy="1041155"/>
        </p:xfrm>
        <a:graphic>
          <a:graphicData uri="http://schemas.openxmlformats.org/presentationml/2006/ole">
            <p:oleObj spid="_x0000_s861186" name="Equation" r:id="rId4" imgW="2209680" imgH="495000" progId="Equation.DSMT4">
              <p:embed/>
            </p:oleObj>
          </a:graphicData>
        </a:graphic>
      </p:graphicFrame>
      <p:graphicFrame>
        <p:nvGraphicFramePr>
          <p:cNvPr id="11" name="Object 10"/>
          <p:cNvGraphicFramePr>
            <a:graphicFrameLocks noChangeAspect="1"/>
          </p:cNvGraphicFramePr>
          <p:nvPr/>
        </p:nvGraphicFramePr>
        <p:xfrm>
          <a:off x="1295400" y="5788414"/>
          <a:ext cx="3500462" cy="1069586"/>
        </p:xfrm>
        <a:graphic>
          <a:graphicData uri="http://schemas.openxmlformats.org/presentationml/2006/ole">
            <p:oleObj spid="_x0000_s861187" name="Equation" r:id="rId5" imgW="1371600" imgH="419040" progId="Equation.DSMT4">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43000" y="0"/>
            <a:ext cx="7400956" cy="582594"/>
          </a:xfrm>
          <a:solidFill>
            <a:srgbClr val="FF0000"/>
          </a:solidFill>
        </p:spPr>
        <p:txBody>
          <a:bodyPr/>
          <a:lstStyle/>
          <a:p>
            <a:pPr algn="ctr"/>
            <a:r>
              <a:rPr lang="es-MX" sz="3200" dirty="0" smtClean="0">
                <a:solidFill>
                  <a:srgbClr val="FFFF00"/>
                </a:solidFill>
              </a:rPr>
              <a:t>ENERGIA  POTENCIAL  ELASTICA</a:t>
            </a:r>
            <a:endParaRPr lang="es-MX" sz="3200" dirty="0">
              <a:solidFill>
                <a:srgbClr val="00FF00"/>
              </a:solidFill>
            </a:endParaRPr>
          </a:p>
        </p:txBody>
      </p:sp>
      <p:sp>
        <p:nvSpPr>
          <p:cNvPr id="5" name="4 Marcador de contenido"/>
          <p:cNvSpPr>
            <a:spLocks noGrp="1"/>
          </p:cNvSpPr>
          <p:nvPr>
            <p:ph sz="half" idx="1"/>
          </p:nvPr>
        </p:nvSpPr>
        <p:spPr>
          <a:xfrm>
            <a:off x="304800" y="685800"/>
            <a:ext cx="4767266" cy="6029348"/>
          </a:xfrm>
          <a:solidFill>
            <a:schemeClr val="accent2">
              <a:lumMod val="50000"/>
            </a:schemeClr>
          </a:solidFill>
        </p:spPr>
        <p:txBody>
          <a:bodyPr/>
          <a:lstStyle/>
          <a:p>
            <a:pPr algn="just"/>
            <a:r>
              <a:rPr lang="es-MX" sz="2400" dirty="0" smtClean="0">
                <a:solidFill>
                  <a:srgbClr val="FFFFFF"/>
                </a:solidFill>
                <a:latin typeface="Arial Narrow" pitchFamily="34" charset="0"/>
              </a:rPr>
              <a:t>Cuando un cuerpo es sometido a una fuerza elástica, el trabajo realizado  por dicha fuerza es </a:t>
            </a:r>
          </a:p>
          <a:p>
            <a:pPr algn="just">
              <a:buNone/>
            </a:pPr>
            <a:endParaRPr lang="es-MX" sz="2400" dirty="0" smtClean="0">
              <a:solidFill>
                <a:srgbClr val="FFFFFF"/>
              </a:solidFill>
              <a:latin typeface="Arial Narrow" pitchFamily="34" charset="0"/>
            </a:endParaRPr>
          </a:p>
          <a:p>
            <a:pPr algn="just"/>
            <a:endParaRPr lang="es-MX" sz="2400" dirty="0" smtClean="0">
              <a:solidFill>
                <a:srgbClr val="FFFFFF"/>
              </a:solidFill>
              <a:latin typeface="Arial Narrow" pitchFamily="34" charset="0"/>
            </a:endParaRPr>
          </a:p>
          <a:p>
            <a:pPr algn="just"/>
            <a:r>
              <a:rPr lang="es-MX" sz="2400" dirty="0" smtClean="0">
                <a:solidFill>
                  <a:srgbClr val="FFFFFF"/>
                </a:solidFill>
                <a:latin typeface="Arial Narrow" pitchFamily="34" charset="0"/>
              </a:rPr>
              <a:t>El trabajo es independiente de la trayectoria por tanto dicho trabajo puede expresarse como</a:t>
            </a:r>
            <a:endParaRPr lang="es-MX" sz="2400" dirty="0">
              <a:solidFill>
                <a:srgbClr val="FFFFFF"/>
              </a:solidFill>
              <a:latin typeface="Arial Narrow" pitchFamily="34" charset="0"/>
            </a:endParaRPr>
          </a:p>
        </p:txBody>
      </p:sp>
      <p:sp>
        <p:nvSpPr>
          <p:cNvPr id="6" name="5 Marcador de contenido"/>
          <p:cNvSpPr>
            <a:spLocks noGrp="1"/>
          </p:cNvSpPr>
          <p:nvPr>
            <p:ph sz="half" idx="2"/>
          </p:nvPr>
        </p:nvSpPr>
        <p:spPr>
          <a:xfrm>
            <a:off x="5214942" y="928670"/>
            <a:ext cx="3714776" cy="5715040"/>
          </a:xfrm>
        </p:spPr>
        <p:txBody>
          <a:bodyPr/>
          <a:lstStyle/>
          <a:p>
            <a:endParaRPr lang="es-MX" sz="2400" dirty="0"/>
          </a:p>
        </p:txBody>
      </p:sp>
      <p:pic>
        <p:nvPicPr>
          <p:cNvPr id="8" name="Picture 2" descr="13_05"/>
          <p:cNvPicPr>
            <a:picLocks noChangeAspect="1" noChangeArrowheads="1"/>
          </p:cNvPicPr>
          <p:nvPr/>
        </p:nvPicPr>
        <p:blipFill>
          <a:blip r:embed="rId3" cstate="print">
            <a:lum bright="-20000" contrast="40000"/>
          </a:blip>
          <a:srcRect/>
          <a:stretch>
            <a:fillRect/>
          </a:stretch>
        </p:blipFill>
        <p:spPr bwMode="auto">
          <a:xfrm>
            <a:off x="5286380" y="762001"/>
            <a:ext cx="3571900" cy="5982258"/>
          </a:xfrm>
          <a:prstGeom prst="rect">
            <a:avLst/>
          </a:prstGeom>
          <a:noFill/>
          <a:ln w="9525">
            <a:noFill/>
            <a:miter lim="800000"/>
            <a:headEnd/>
            <a:tailEnd/>
          </a:ln>
        </p:spPr>
      </p:pic>
      <p:graphicFrame>
        <p:nvGraphicFramePr>
          <p:cNvPr id="135172" name="Object 4"/>
          <p:cNvGraphicFramePr>
            <a:graphicFrameLocks noChangeAspect="1"/>
          </p:cNvGraphicFramePr>
          <p:nvPr/>
        </p:nvGraphicFramePr>
        <p:xfrm>
          <a:off x="304800" y="2057401"/>
          <a:ext cx="4753663" cy="1219200"/>
        </p:xfrm>
        <a:graphic>
          <a:graphicData uri="http://schemas.openxmlformats.org/presentationml/2006/ole">
            <p:oleObj spid="_x0000_s867330" name="Equation" r:id="rId4" imgW="1930320" imgH="495000" progId="Equation.DSMT4">
              <p:embed/>
            </p:oleObj>
          </a:graphicData>
        </a:graphic>
      </p:graphicFrame>
      <p:graphicFrame>
        <p:nvGraphicFramePr>
          <p:cNvPr id="135173" name="Object 4"/>
          <p:cNvGraphicFramePr>
            <a:graphicFrameLocks noChangeAspect="1"/>
          </p:cNvGraphicFramePr>
          <p:nvPr/>
        </p:nvGraphicFramePr>
        <p:xfrm>
          <a:off x="533400" y="4495800"/>
          <a:ext cx="4438680" cy="2156900"/>
        </p:xfrm>
        <a:graphic>
          <a:graphicData uri="http://schemas.openxmlformats.org/presentationml/2006/ole">
            <p:oleObj spid="_x0000_s867331" name="Equation" r:id="rId5" imgW="1777680" imgH="863280" progId="Equation.DSMT4">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66800" y="0"/>
            <a:ext cx="7086600" cy="700110"/>
          </a:xfrm>
          <a:solidFill>
            <a:srgbClr val="FF0000"/>
          </a:solidFill>
        </p:spPr>
        <p:txBody>
          <a:bodyPr/>
          <a:lstStyle/>
          <a:p>
            <a:pPr algn="ctr"/>
            <a:r>
              <a:rPr lang="es-MX" sz="3200" dirty="0" smtClean="0">
                <a:solidFill>
                  <a:srgbClr val="FFFF00"/>
                </a:solidFill>
              </a:rPr>
              <a:t>ENERGIA  POTENCIAL  ELASTICA</a:t>
            </a:r>
            <a:endParaRPr lang="es-MX" sz="3200" dirty="0">
              <a:solidFill>
                <a:srgbClr val="00FF00"/>
              </a:solidFill>
            </a:endParaRPr>
          </a:p>
        </p:txBody>
      </p:sp>
      <p:sp>
        <p:nvSpPr>
          <p:cNvPr id="5" name="4 Marcador de contenido"/>
          <p:cNvSpPr>
            <a:spLocks noGrp="1"/>
          </p:cNvSpPr>
          <p:nvPr>
            <p:ph idx="1"/>
          </p:nvPr>
        </p:nvSpPr>
        <p:spPr>
          <a:xfrm>
            <a:off x="381000" y="685800"/>
            <a:ext cx="8548718" cy="6172200"/>
          </a:xfrm>
          <a:solidFill>
            <a:schemeClr val="accent3">
              <a:lumMod val="50000"/>
            </a:schemeClr>
          </a:solidFill>
        </p:spPr>
        <p:txBody>
          <a:bodyPr/>
          <a:lstStyle/>
          <a:p>
            <a:pPr algn="just"/>
            <a:r>
              <a:rPr lang="es-MX" sz="2400" dirty="0" smtClean="0">
                <a:solidFill>
                  <a:srgbClr val="FFFFFF"/>
                </a:solidFill>
              </a:rPr>
              <a:t>Debe observarse que el trabajo ejercido por la fuerza elástica es negativo y la energía potencial aumenta.</a:t>
            </a:r>
          </a:p>
          <a:p>
            <a:pPr algn="just"/>
            <a:r>
              <a:rPr lang="es-MX" sz="2400" dirty="0" smtClean="0">
                <a:solidFill>
                  <a:srgbClr val="FFFFFF"/>
                </a:solidFill>
              </a:rPr>
              <a:t>La expresión de la energía potencial depende de la deformación del resorte. Debe señalarse además que dicha ecuación puede usarse aunque el muelle rote. Es decir el trabajo de la fuerza elástica depende solo de las deformaciones inicial y final</a:t>
            </a:r>
            <a:endParaRPr lang="es-MX" sz="2400" dirty="0">
              <a:solidFill>
                <a:srgbClr val="FFFFFF"/>
              </a:solidFill>
            </a:endParaRPr>
          </a:p>
        </p:txBody>
      </p:sp>
      <p:pic>
        <p:nvPicPr>
          <p:cNvPr id="9" name="Picture 3" descr="13_10"/>
          <p:cNvPicPr>
            <a:picLocks noChangeAspect="1" noChangeArrowheads="1"/>
          </p:cNvPicPr>
          <p:nvPr/>
        </p:nvPicPr>
        <p:blipFill>
          <a:blip r:embed="rId2" cstate="print">
            <a:lum bright="-20000" contrast="40000"/>
          </a:blip>
          <a:srcRect/>
          <a:stretch>
            <a:fillRect/>
          </a:stretch>
        </p:blipFill>
        <p:spPr bwMode="auto">
          <a:xfrm>
            <a:off x="1214414" y="3612952"/>
            <a:ext cx="6405586" cy="3122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66800" y="0"/>
            <a:ext cx="7391400" cy="654008"/>
          </a:xfrm>
          <a:solidFill>
            <a:srgbClr val="FF0000"/>
          </a:solidFill>
        </p:spPr>
        <p:txBody>
          <a:bodyPr/>
          <a:lstStyle/>
          <a:p>
            <a:pPr algn="ctr"/>
            <a:r>
              <a:rPr lang="es-MX" dirty="0" smtClean="0">
                <a:solidFill>
                  <a:srgbClr val="FFFF00"/>
                </a:solidFill>
              </a:rPr>
              <a:t>FUERZAS CONSERVATIVAS</a:t>
            </a:r>
            <a:endParaRPr lang="es-MX" dirty="0">
              <a:solidFill>
                <a:srgbClr val="FFFF00"/>
              </a:solidFill>
            </a:endParaRPr>
          </a:p>
        </p:txBody>
      </p:sp>
      <p:sp>
        <p:nvSpPr>
          <p:cNvPr id="5" name="4 Marcador de contenido"/>
          <p:cNvSpPr>
            <a:spLocks noGrp="1"/>
          </p:cNvSpPr>
          <p:nvPr>
            <p:ph sz="half" idx="1"/>
          </p:nvPr>
        </p:nvSpPr>
        <p:spPr>
          <a:xfrm>
            <a:off x="381000" y="928670"/>
            <a:ext cx="4976818" cy="5715040"/>
          </a:xfrm>
          <a:solidFill>
            <a:schemeClr val="accent3">
              <a:lumMod val="50000"/>
            </a:schemeClr>
          </a:solidFill>
        </p:spPr>
        <p:txBody>
          <a:bodyPr/>
          <a:lstStyle/>
          <a:p>
            <a:pPr algn="just"/>
            <a:r>
              <a:rPr lang="es-MX" sz="2400" dirty="0" smtClean="0">
                <a:latin typeface="Arial Narrow" pitchFamily="34" charset="0"/>
              </a:rPr>
              <a:t>Si el trabajo de una fuerza es independiente de la trayectoria seguida, entonces el trabajo se puede expresar en la forma</a:t>
            </a:r>
          </a:p>
          <a:p>
            <a:pPr algn="just"/>
            <a:endParaRPr lang="es-MX" sz="2400" dirty="0" smtClean="0">
              <a:latin typeface="Arial Narrow" pitchFamily="34" charset="0"/>
            </a:endParaRPr>
          </a:p>
          <a:p>
            <a:pPr algn="just"/>
            <a:r>
              <a:rPr lang="es-MX" sz="2400" dirty="0" smtClean="0">
                <a:latin typeface="Arial Narrow" pitchFamily="34" charset="0"/>
              </a:rPr>
              <a:t>La función </a:t>
            </a:r>
            <a:r>
              <a:rPr lang="es-MX" sz="2400" b="1" i="1" dirty="0" smtClean="0">
                <a:solidFill>
                  <a:srgbClr val="FFFF00"/>
                </a:solidFill>
                <a:latin typeface="Arial Narrow" pitchFamily="34" charset="0"/>
              </a:rPr>
              <a:t>V(</a:t>
            </a:r>
            <a:r>
              <a:rPr lang="es-MX" sz="2400" b="1" i="1" dirty="0" err="1" smtClean="0">
                <a:solidFill>
                  <a:srgbClr val="FFFF00"/>
                </a:solidFill>
                <a:latin typeface="Arial Narrow" pitchFamily="34" charset="0"/>
              </a:rPr>
              <a:t>x,y,z</a:t>
            </a:r>
            <a:r>
              <a:rPr lang="es-MX" sz="2400" b="1" i="1" dirty="0" smtClean="0">
                <a:solidFill>
                  <a:srgbClr val="FFFF00"/>
                </a:solidFill>
                <a:latin typeface="Arial Narrow" pitchFamily="34" charset="0"/>
              </a:rPr>
              <a:t>) </a:t>
            </a:r>
            <a:r>
              <a:rPr lang="es-MX" sz="2400" dirty="0" smtClean="0">
                <a:latin typeface="Arial Narrow" pitchFamily="34" charset="0"/>
              </a:rPr>
              <a:t>se llama función potencial o energía potencial. Y a la </a:t>
            </a:r>
            <a:r>
              <a:rPr lang="es-MX" sz="2400" dirty="0" smtClean="0">
                <a:solidFill>
                  <a:srgbClr val="FFFF00"/>
                </a:solidFill>
                <a:latin typeface="Arial Narrow" pitchFamily="34" charset="0"/>
              </a:rPr>
              <a:t>fuerza se llama fuerza conservativa.</a:t>
            </a:r>
          </a:p>
          <a:p>
            <a:pPr algn="just"/>
            <a:r>
              <a:rPr lang="es-MX" sz="2400" dirty="0" smtClean="0">
                <a:latin typeface="Arial Narrow" pitchFamily="34" charset="0"/>
              </a:rPr>
              <a:t>Si la partícula se desplaza en una trayectoria cerrada el trabajo de la fuerza conservativa es nulo, es decir </a:t>
            </a:r>
            <a:endParaRPr lang="es-MX" sz="2400" dirty="0">
              <a:latin typeface="Arial Narrow" pitchFamily="34" charset="0"/>
            </a:endParaRPr>
          </a:p>
        </p:txBody>
      </p:sp>
      <p:sp>
        <p:nvSpPr>
          <p:cNvPr id="6" name="5 Marcador de contenido"/>
          <p:cNvSpPr>
            <a:spLocks noGrp="1"/>
          </p:cNvSpPr>
          <p:nvPr>
            <p:ph sz="half" idx="2"/>
          </p:nvPr>
        </p:nvSpPr>
        <p:spPr>
          <a:xfrm>
            <a:off x="5572132" y="785794"/>
            <a:ext cx="3429024" cy="5857916"/>
          </a:xfrm>
        </p:spPr>
        <p:txBody>
          <a:bodyPr/>
          <a:lstStyle/>
          <a:p>
            <a:endParaRPr lang="es-MX" dirty="0"/>
          </a:p>
        </p:txBody>
      </p:sp>
      <p:pic>
        <p:nvPicPr>
          <p:cNvPr id="7" name="Picture 3" descr="13_11"/>
          <p:cNvPicPr>
            <a:picLocks noChangeAspect="1" noChangeArrowheads="1"/>
          </p:cNvPicPr>
          <p:nvPr/>
        </p:nvPicPr>
        <p:blipFill>
          <a:blip r:embed="rId3" cstate="print">
            <a:lum bright="-20000" contrast="40000"/>
          </a:blip>
          <a:srcRect/>
          <a:stretch>
            <a:fillRect/>
          </a:stretch>
        </p:blipFill>
        <p:spPr bwMode="auto">
          <a:xfrm>
            <a:off x="5715008" y="857231"/>
            <a:ext cx="3282952" cy="5752121"/>
          </a:xfrm>
          <a:prstGeom prst="rect">
            <a:avLst/>
          </a:prstGeom>
          <a:noFill/>
          <a:ln w="9525">
            <a:noFill/>
            <a:miter lim="800000"/>
            <a:headEnd/>
            <a:tailEnd/>
          </a:ln>
        </p:spPr>
      </p:pic>
      <p:graphicFrame>
        <p:nvGraphicFramePr>
          <p:cNvPr id="8" name="Object 5"/>
          <p:cNvGraphicFramePr>
            <a:graphicFrameLocks noChangeAspect="1"/>
          </p:cNvGraphicFramePr>
          <p:nvPr/>
        </p:nvGraphicFramePr>
        <p:xfrm>
          <a:off x="762000" y="2571744"/>
          <a:ext cx="4691999" cy="572802"/>
        </p:xfrm>
        <a:graphic>
          <a:graphicData uri="http://schemas.openxmlformats.org/presentationml/2006/ole">
            <p:oleObj spid="_x0000_s862210" name="Equation" r:id="rId4" imgW="2082600" imgH="253800" progId="Equation.DSMT4">
              <p:embed/>
            </p:oleObj>
          </a:graphicData>
        </a:graphic>
      </p:graphicFrame>
      <p:graphicFrame>
        <p:nvGraphicFramePr>
          <p:cNvPr id="9" name="Object 3"/>
          <p:cNvGraphicFramePr>
            <a:graphicFrameLocks noChangeAspect="1"/>
          </p:cNvGraphicFramePr>
          <p:nvPr/>
        </p:nvGraphicFramePr>
        <p:xfrm>
          <a:off x="2198687" y="5873750"/>
          <a:ext cx="2093237" cy="755650"/>
        </p:xfrm>
        <a:graphic>
          <a:graphicData uri="http://schemas.openxmlformats.org/presentationml/2006/ole">
            <p:oleObj spid="_x0000_s862211" name="Equation" r:id="rId5" imgW="774360" imgH="279360" progId="Equation.DSMT4">
              <p:embed/>
            </p:oleObj>
          </a:graphicData>
        </a:graphic>
      </p:graphicFrame>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66800" y="142852"/>
            <a:ext cx="7662834" cy="511156"/>
          </a:xfrm>
          <a:solidFill>
            <a:srgbClr val="FF0000"/>
          </a:solidFill>
        </p:spPr>
        <p:txBody>
          <a:bodyPr/>
          <a:lstStyle/>
          <a:p>
            <a:pPr algn="ctr"/>
            <a:r>
              <a:rPr lang="es-MX" dirty="0" smtClean="0">
                <a:solidFill>
                  <a:srgbClr val="FFFF00"/>
                </a:solidFill>
              </a:rPr>
              <a:t>FUERZAS CONSERVATIVAS</a:t>
            </a:r>
            <a:endParaRPr lang="es-MX" dirty="0">
              <a:solidFill>
                <a:srgbClr val="FFFF00"/>
              </a:solidFill>
            </a:endParaRPr>
          </a:p>
        </p:txBody>
      </p:sp>
      <p:sp>
        <p:nvSpPr>
          <p:cNvPr id="5" name="4 Marcador de contenido"/>
          <p:cNvSpPr>
            <a:spLocks noGrp="1"/>
          </p:cNvSpPr>
          <p:nvPr>
            <p:ph sz="half" idx="1"/>
          </p:nvPr>
        </p:nvSpPr>
        <p:spPr>
          <a:xfrm>
            <a:off x="381000" y="762000"/>
            <a:ext cx="4976818" cy="5943600"/>
          </a:xfrm>
          <a:solidFill>
            <a:schemeClr val="accent4">
              <a:lumMod val="50000"/>
            </a:schemeClr>
          </a:solidFill>
        </p:spPr>
        <p:txBody>
          <a:bodyPr/>
          <a:lstStyle/>
          <a:p>
            <a:pPr algn="just"/>
            <a:r>
              <a:rPr lang="es-MX" sz="2400" dirty="0" smtClean="0">
                <a:latin typeface="Arial Narrow" pitchFamily="34" charset="0"/>
              </a:rPr>
              <a:t>Si los puntos están muy próximos    A(x, y, z) y A’(</a:t>
            </a:r>
            <a:r>
              <a:rPr lang="es-MX" sz="2400" dirty="0" err="1" smtClean="0">
                <a:latin typeface="Arial Narrow" pitchFamily="34" charset="0"/>
              </a:rPr>
              <a:t>x+dx</a:t>
            </a:r>
            <a:r>
              <a:rPr lang="es-MX" sz="2400" dirty="0" smtClean="0">
                <a:latin typeface="Arial Narrow" pitchFamily="34" charset="0"/>
              </a:rPr>
              <a:t>, </a:t>
            </a:r>
            <a:r>
              <a:rPr lang="es-MX" sz="2400" dirty="0" err="1" smtClean="0">
                <a:latin typeface="Arial Narrow" pitchFamily="34" charset="0"/>
              </a:rPr>
              <a:t>y+dy</a:t>
            </a:r>
            <a:r>
              <a:rPr lang="es-MX" sz="2400" dirty="0" smtClean="0">
                <a:latin typeface="Arial Narrow" pitchFamily="34" charset="0"/>
              </a:rPr>
              <a:t>, </a:t>
            </a:r>
            <a:r>
              <a:rPr lang="es-MX" sz="2400" dirty="0" err="1" smtClean="0">
                <a:latin typeface="Arial Narrow" pitchFamily="34" charset="0"/>
              </a:rPr>
              <a:t>z+dz</a:t>
            </a:r>
            <a:r>
              <a:rPr lang="es-MX" sz="2400" dirty="0" smtClean="0">
                <a:latin typeface="Arial Narrow" pitchFamily="34" charset="0"/>
              </a:rPr>
              <a:t>). El trabajo elemental será</a:t>
            </a:r>
          </a:p>
          <a:p>
            <a:pPr algn="just"/>
            <a:endParaRPr lang="es-MX" sz="2400" dirty="0" smtClean="0">
              <a:latin typeface="Arial Narrow" pitchFamily="34" charset="0"/>
            </a:endParaRPr>
          </a:p>
          <a:p>
            <a:pPr algn="just"/>
            <a:r>
              <a:rPr lang="es-MX" sz="2400" dirty="0" smtClean="0">
                <a:latin typeface="Arial Narrow" pitchFamily="34" charset="0"/>
              </a:rPr>
              <a:t>Es decir el trabajo de una fuerza conservativa es una diferencial exacta.</a:t>
            </a:r>
          </a:p>
          <a:p>
            <a:pPr algn="just"/>
            <a:r>
              <a:rPr lang="es-MX" sz="2400" dirty="0" smtClean="0">
                <a:latin typeface="Arial Narrow" pitchFamily="34" charset="0"/>
              </a:rPr>
              <a:t>Utilizando la definición de trabajo </a:t>
            </a:r>
            <a:endParaRPr lang="es-MX" sz="2400" dirty="0">
              <a:latin typeface="Arial Narrow" pitchFamily="34" charset="0"/>
            </a:endParaRPr>
          </a:p>
        </p:txBody>
      </p:sp>
      <p:sp>
        <p:nvSpPr>
          <p:cNvPr id="6" name="5 Marcador de contenido"/>
          <p:cNvSpPr>
            <a:spLocks noGrp="1"/>
          </p:cNvSpPr>
          <p:nvPr>
            <p:ph sz="half" idx="2"/>
          </p:nvPr>
        </p:nvSpPr>
        <p:spPr>
          <a:xfrm>
            <a:off x="5572132" y="785794"/>
            <a:ext cx="3429024" cy="5857916"/>
          </a:xfrm>
        </p:spPr>
        <p:txBody>
          <a:bodyPr/>
          <a:lstStyle/>
          <a:p>
            <a:endParaRPr lang="es-MX" dirty="0"/>
          </a:p>
        </p:txBody>
      </p:sp>
      <p:pic>
        <p:nvPicPr>
          <p:cNvPr id="7" name="Picture 3" descr="13_11"/>
          <p:cNvPicPr>
            <a:picLocks noChangeAspect="1" noChangeArrowheads="1"/>
          </p:cNvPicPr>
          <p:nvPr/>
        </p:nvPicPr>
        <p:blipFill>
          <a:blip r:embed="rId3" cstate="print">
            <a:lum bright="-20000" contrast="40000"/>
          </a:blip>
          <a:srcRect/>
          <a:stretch>
            <a:fillRect/>
          </a:stretch>
        </p:blipFill>
        <p:spPr bwMode="auto">
          <a:xfrm>
            <a:off x="5486400" y="857231"/>
            <a:ext cx="3511560" cy="5752121"/>
          </a:xfrm>
          <a:prstGeom prst="rect">
            <a:avLst/>
          </a:prstGeom>
          <a:noFill/>
          <a:ln w="9525">
            <a:noFill/>
            <a:miter lim="800000"/>
            <a:headEnd/>
            <a:tailEnd/>
          </a:ln>
        </p:spPr>
      </p:pic>
      <p:graphicFrame>
        <p:nvGraphicFramePr>
          <p:cNvPr id="8" name="Object 5"/>
          <p:cNvGraphicFramePr>
            <a:graphicFrameLocks noChangeAspect="1"/>
          </p:cNvGraphicFramePr>
          <p:nvPr/>
        </p:nvGraphicFramePr>
        <p:xfrm>
          <a:off x="457200" y="1905000"/>
          <a:ext cx="4878387" cy="871538"/>
        </p:xfrm>
        <a:graphic>
          <a:graphicData uri="http://schemas.openxmlformats.org/presentationml/2006/ole">
            <p:oleObj spid="_x0000_s863234" name="Equation" r:id="rId4" imgW="2565360" imgH="457200" progId="Equation.DSMT4">
              <p:embed/>
            </p:oleObj>
          </a:graphicData>
        </a:graphic>
      </p:graphicFrame>
      <p:graphicFrame>
        <p:nvGraphicFramePr>
          <p:cNvPr id="138245" name="Object 0"/>
          <p:cNvGraphicFramePr>
            <a:graphicFrameLocks noChangeAspect="1"/>
          </p:cNvGraphicFramePr>
          <p:nvPr/>
        </p:nvGraphicFramePr>
        <p:xfrm>
          <a:off x="571472" y="4184089"/>
          <a:ext cx="4857784" cy="2605813"/>
        </p:xfrm>
        <a:graphic>
          <a:graphicData uri="http://schemas.openxmlformats.org/presentationml/2006/ole">
            <p:oleObj spid="_x0000_s863235" name="Equation" r:id="rId5" imgW="2984400" imgH="1650960" progId="Equation.DSMT4">
              <p:embed/>
            </p:oleObj>
          </a:graphicData>
        </a:graphic>
      </p:graphicFrame>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0"/>
          <p:cNvSpPr>
            <a:spLocks noChangeArrowheads="1"/>
          </p:cNvSpPr>
          <p:nvPr/>
        </p:nvSpPr>
        <p:spPr bwMode="auto">
          <a:xfrm>
            <a:off x="4214810" y="4857760"/>
            <a:ext cx="4710114" cy="1728790"/>
          </a:xfrm>
          <a:prstGeom prst="rect">
            <a:avLst/>
          </a:prstGeom>
          <a:solidFill>
            <a:srgbClr val="993300"/>
          </a:solidFill>
          <a:ln w="9525">
            <a:solidFill>
              <a:schemeClr val="tx1"/>
            </a:solidFill>
            <a:miter lim="800000"/>
            <a:headEnd/>
            <a:tailEnd/>
          </a:ln>
        </p:spPr>
        <p:txBody>
          <a:bodyPr wrap="none" anchor="ctr"/>
          <a:lstStyle/>
          <a:p>
            <a:endParaRPr lang="es-MX"/>
          </a:p>
        </p:txBody>
      </p:sp>
      <p:sp>
        <p:nvSpPr>
          <p:cNvPr id="23558" name="Rectangle 9"/>
          <p:cNvSpPr>
            <a:spLocks noChangeArrowheads="1"/>
          </p:cNvSpPr>
          <p:nvPr/>
        </p:nvSpPr>
        <p:spPr bwMode="auto">
          <a:xfrm>
            <a:off x="642910" y="5357826"/>
            <a:ext cx="2514600" cy="1143000"/>
          </a:xfrm>
          <a:prstGeom prst="rect">
            <a:avLst/>
          </a:prstGeom>
          <a:solidFill>
            <a:schemeClr val="bg2">
              <a:lumMod val="90000"/>
              <a:lumOff val="10000"/>
            </a:schemeClr>
          </a:solidFill>
          <a:ln w="9525">
            <a:solidFill>
              <a:schemeClr val="tx1"/>
            </a:solidFill>
            <a:miter lim="800000"/>
            <a:headEnd/>
            <a:tailEnd/>
          </a:ln>
        </p:spPr>
        <p:txBody>
          <a:bodyPr wrap="none" anchor="ctr"/>
          <a:lstStyle/>
          <a:p>
            <a:endParaRPr lang="es-MX"/>
          </a:p>
        </p:txBody>
      </p:sp>
      <p:sp>
        <p:nvSpPr>
          <p:cNvPr id="23559" name="Rectangle 2"/>
          <p:cNvSpPr>
            <a:spLocks noGrp="1" noChangeArrowheads="1"/>
          </p:cNvSpPr>
          <p:nvPr>
            <p:ph type="title"/>
          </p:nvPr>
        </p:nvSpPr>
        <p:spPr>
          <a:xfrm>
            <a:off x="1066800" y="76200"/>
            <a:ext cx="7862918" cy="914400"/>
          </a:xfrm>
          <a:solidFill>
            <a:srgbClr val="FFFF00"/>
          </a:solidFill>
        </p:spPr>
        <p:txBody>
          <a:bodyPr/>
          <a:lstStyle/>
          <a:p>
            <a:pPr algn="ctr" eaLnBrk="1" hangingPunct="1"/>
            <a:r>
              <a:rPr lang="en-US" sz="4000" dirty="0" smtClean="0">
                <a:solidFill>
                  <a:srgbClr val="FF0000"/>
                </a:solidFill>
              </a:rPr>
              <a:t>CONSERVACIÓN DE LA ENERGÍA</a:t>
            </a:r>
          </a:p>
        </p:txBody>
      </p:sp>
      <p:pic>
        <p:nvPicPr>
          <p:cNvPr id="23560" name="Picture 3" descr="13_12"/>
          <p:cNvPicPr>
            <a:picLocks noChangeAspect="1" noChangeArrowheads="1"/>
          </p:cNvPicPr>
          <p:nvPr/>
        </p:nvPicPr>
        <p:blipFill>
          <a:blip r:embed="rId3" cstate="print"/>
          <a:srcRect/>
          <a:stretch>
            <a:fillRect/>
          </a:stretch>
        </p:blipFill>
        <p:spPr bwMode="auto">
          <a:xfrm>
            <a:off x="214282" y="2357430"/>
            <a:ext cx="4419600" cy="2671763"/>
          </a:xfrm>
          <a:prstGeom prst="rect">
            <a:avLst/>
          </a:prstGeom>
          <a:noFill/>
          <a:ln w="9525">
            <a:noFill/>
            <a:miter lim="800000"/>
            <a:headEnd/>
            <a:tailEnd/>
          </a:ln>
        </p:spPr>
      </p:pic>
      <p:sp>
        <p:nvSpPr>
          <p:cNvPr id="23561" name="Text Box 4"/>
          <p:cNvSpPr txBox="1">
            <a:spLocks noChangeArrowheads="1"/>
          </p:cNvSpPr>
          <p:nvPr/>
        </p:nvSpPr>
        <p:spPr bwMode="auto">
          <a:xfrm>
            <a:off x="533400" y="1143000"/>
            <a:ext cx="8077200" cy="1200329"/>
          </a:xfrm>
          <a:prstGeom prst="rect">
            <a:avLst/>
          </a:prstGeom>
          <a:noFill/>
          <a:ln w="9525">
            <a:noFill/>
            <a:miter lim="800000"/>
            <a:headEnd/>
            <a:tailEnd/>
          </a:ln>
        </p:spPr>
        <p:txBody>
          <a:bodyPr>
            <a:spAutoFit/>
          </a:bodyPr>
          <a:lstStyle/>
          <a:p>
            <a:pPr algn="just">
              <a:spcBef>
                <a:spcPct val="50000"/>
              </a:spcBef>
            </a:pPr>
            <a:r>
              <a:rPr lang="en-US" sz="2400" dirty="0" err="1" smtClean="0">
                <a:latin typeface="Arial Narrow" pitchFamily="34" charset="0"/>
              </a:rPr>
              <a:t>Cuando</a:t>
            </a:r>
            <a:r>
              <a:rPr lang="en-US" sz="2400" dirty="0" smtClean="0">
                <a:latin typeface="Arial Narrow" pitchFamily="34" charset="0"/>
              </a:rPr>
              <a:t> </a:t>
            </a:r>
            <a:r>
              <a:rPr lang="en-US" sz="2400" dirty="0" err="1" smtClean="0">
                <a:latin typeface="Arial Narrow" pitchFamily="34" charset="0"/>
              </a:rPr>
              <a:t>una</a:t>
            </a:r>
            <a:r>
              <a:rPr lang="en-US" sz="2400" dirty="0" smtClean="0">
                <a:latin typeface="Arial Narrow" pitchFamily="34" charset="0"/>
              </a:rPr>
              <a:t> </a:t>
            </a:r>
            <a:r>
              <a:rPr lang="en-US" sz="2400" dirty="0" err="1" smtClean="0">
                <a:latin typeface="Arial Narrow" pitchFamily="34" charset="0"/>
              </a:rPr>
              <a:t>partícula</a:t>
            </a:r>
            <a:r>
              <a:rPr lang="en-US" sz="2400" dirty="0" smtClean="0">
                <a:latin typeface="Arial Narrow" pitchFamily="34" charset="0"/>
              </a:rPr>
              <a:t> se </a:t>
            </a:r>
            <a:r>
              <a:rPr lang="en-US" sz="2400" dirty="0" err="1" smtClean="0">
                <a:latin typeface="Arial Narrow" pitchFamily="34" charset="0"/>
              </a:rPr>
              <a:t>mueve</a:t>
            </a:r>
            <a:r>
              <a:rPr lang="en-US" sz="2400" dirty="0" smtClean="0">
                <a:latin typeface="Arial Narrow" pitchFamily="34" charset="0"/>
              </a:rPr>
              <a:t> </a:t>
            </a:r>
            <a:r>
              <a:rPr lang="en-US" sz="2400" dirty="0" err="1" smtClean="0">
                <a:latin typeface="Arial Narrow" pitchFamily="34" charset="0"/>
              </a:rPr>
              <a:t>bajo</a:t>
            </a:r>
            <a:r>
              <a:rPr lang="en-US" sz="2400" dirty="0" smtClean="0">
                <a:latin typeface="Arial Narrow" pitchFamily="34" charset="0"/>
              </a:rPr>
              <a:t> la </a:t>
            </a:r>
            <a:r>
              <a:rPr lang="en-US" sz="2400" dirty="0" err="1" smtClean="0">
                <a:latin typeface="Arial Narrow" pitchFamily="34" charset="0"/>
              </a:rPr>
              <a:t>acción</a:t>
            </a:r>
            <a:r>
              <a:rPr lang="en-US" sz="2400" dirty="0" smtClean="0">
                <a:latin typeface="Arial Narrow" pitchFamily="34" charset="0"/>
              </a:rPr>
              <a:t> de </a:t>
            </a:r>
            <a:r>
              <a:rPr lang="en-US" sz="2400" dirty="0" err="1" smtClean="0">
                <a:latin typeface="Arial Narrow" pitchFamily="34" charset="0"/>
              </a:rPr>
              <a:t>una</a:t>
            </a:r>
            <a:r>
              <a:rPr lang="en-US" sz="2400" dirty="0" smtClean="0">
                <a:latin typeface="Arial Narrow" pitchFamily="34" charset="0"/>
              </a:rPr>
              <a:t> </a:t>
            </a:r>
            <a:r>
              <a:rPr lang="en-US" sz="2400" dirty="0" err="1" smtClean="0">
                <a:latin typeface="Arial Narrow" pitchFamily="34" charset="0"/>
              </a:rPr>
              <a:t>fuerza</a:t>
            </a:r>
            <a:r>
              <a:rPr lang="en-US" sz="2400" dirty="0" smtClean="0">
                <a:latin typeface="Arial Narrow" pitchFamily="34" charset="0"/>
              </a:rPr>
              <a:t> </a:t>
            </a:r>
            <a:r>
              <a:rPr lang="en-US" sz="2400" dirty="0" err="1" smtClean="0">
                <a:latin typeface="Arial Narrow" pitchFamily="34" charset="0"/>
              </a:rPr>
              <a:t>conservativa</a:t>
            </a:r>
            <a:r>
              <a:rPr lang="en-US" sz="2400" dirty="0" smtClean="0">
                <a:latin typeface="Arial Narrow" pitchFamily="34" charset="0"/>
              </a:rPr>
              <a:t>, la </a:t>
            </a:r>
            <a:r>
              <a:rPr lang="en-US" sz="2400" dirty="0" err="1" smtClean="0">
                <a:latin typeface="Arial Narrow" pitchFamily="34" charset="0"/>
              </a:rPr>
              <a:t>suma</a:t>
            </a:r>
            <a:r>
              <a:rPr lang="en-US" sz="2400" dirty="0" smtClean="0">
                <a:latin typeface="Arial Narrow" pitchFamily="34" charset="0"/>
              </a:rPr>
              <a:t> de la </a:t>
            </a:r>
            <a:r>
              <a:rPr lang="en-US" sz="2400" dirty="0" err="1" smtClean="0">
                <a:latin typeface="Arial Narrow" pitchFamily="34" charset="0"/>
              </a:rPr>
              <a:t>energía</a:t>
            </a:r>
            <a:r>
              <a:rPr lang="en-US" sz="2400" dirty="0" smtClean="0">
                <a:latin typeface="Arial Narrow" pitchFamily="34" charset="0"/>
              </a:rPr>
              <a:t> </a:t>
            </a:r>
            <a:r>
              <a:rPr lang="en-US" sz="2400" dirty="0" err="1" smtClean="0">
                <a:latin typeface="Arial Narrow" pitchFamily="34" charset="0"/>
              </a:rPr>
              <a:t>cinética</a:t>
            </a:r>
            <a:r>
              <a:rPr lang="en-US" sz="2400" dirty="0" smtClean="0">
                <a:latin typeface="Arial Narrow" pitchFamily="34" charset="0"/>
              </a:rPr>
              <a:t> y la </a:t>
            </a:r>
            <a:r>
              <a:rPr lang="en-US" sz="2400" dirty="0" err="1" smtClean="0">
                <a:latin typeface="Arial Narrow" pitchFamily="34" charset="0"/>
              </a:rPr>
              <a:t>energía</a:t>
            </a:r>
            <a:r>
              <a:rPr lang="en-US" sz="2400" dirty="0" smtClean="0">
                <a:latin typeface="Arial Narrow" pitchFamily="34" charset="0"/>
              </a:rPr>
              <a:t> </a:t>
            </a:r>
            <a:r>
              <a:rPr lang="en-US" sz="2400" dirty="0" err="1" smtClean="0">
                <a:latin typeface="Arial Narrow" pitchFamily="34" charset="0"/>
              </a:rPr>
              <a:t>potencial</a:t>
            </a:r>
            <a:r>
              <a:rPr lang="en-US" sz="2400" dirty="0" smtClean="0">
                <a:latin typeface="Arial Narrow" pitchFamily="34" charset="0"/>
              </a:rPr>
              <a:t>  de la </a:t>
            </a:r>
            <a:r>
              <a:rPr lang="en-US" sz="2400" dirty="0" err="1" smtClean="0">
                <a:latin typeface="Arial Narrow" pitchFamily="34" charset="0"/>
              </a:rPr>
              <a:t>partícula</a:t>
            </a:r>
            <a:r>
              <a:rPr lang="en-US" sz="2400" dirty="0" smtClean="0">
                <a:latin typeface="Arial Narrow" pitchFamily="34" charset="0"/>
              </a:rPr>
              <a:t> </a:t>
            </a:r>
            <a:r>
              <a:rPr lang="en-US" sz="2400" dirty="0" err="1" smtClean="0">
                <a:latin typeface="Arial Narrow" pitchFamily="34" charset="0"/>
              </a:rPr>
              <a:t>permanece</a:t>
            </a:r>
            <a:r>
              <a:rPr lang="en-US" sz="2400" dirty="0" smtClean="0">
                <a:latin typeface="Arial Narrow" pitchFamily="34" charset="0"/>
              </a:rPr>
              <a:t> </a:t>
            </a:r>
            <a:r>
              <a:rPr lang="en-US" sz="2400" dirty="0" err="1" smtClean="0">
                <a:latin typeface="Arial Narrow" pitchFamily="34" charset="0"/>
              </a:rPr>
              <a:t>constante</a:t>
            </a:r>
            <a:endParaRPr lang="en-US" sz="2400" dirty="0">
              <a:latin typeface="Arial Narrow" pitchFamily="34" charset="0"/>
            </a:endParaRPr>
          </a:p>
        </p:txBody>
      </p:sp>
      <p:graphicFrame>
        <p:nvGraphicFramePr>
          <p:cNvPr id="23554" name="Object 5"/>
          <p:cNvGraphicFramePr>
            <a:graphicFrameLocks noChangeAspect="1"/>
          </p:cNvGraphicFramePr>
          <p:nvPr/>
        </p:nvGraphicFramePr>
        <p:xfrm>
          <a:off x="4929190" y="2285992"/>
          <a:ext cx="3511550" cy="1158875"/>
        </p:xfrm>
        <a:graphic>
          <a:graphicData uri="http://schemas.openxmlformats.org/presentationml/2006/ole">
            <p:oleObj spid="_x0000_s864258" name="Equation" r:id="rId4" imgW="1384200" imgH="457200" progId="Equation.DSMT4">
              <p:embed/>
            </p:oleObj>
          </a:graphicData>
        </a:graphic>
      </p:graphicFrame>
      <p:sp>
        <p:nvSpPr>
          <p:cNvPr id="23562" name="Text Box 6"/>
          <p:cNvSpPr txBox="1">
            <a:spLocks noChangeArrowheads="1"/>
          </p:cNvSpPr>
          <p:nvPr/>
        </p:nvSpPr>
        <p:spPr bwMode="auto">
          <a:xfrm>
            <a:off x="5143504" y="3500438"/>
            <a:ext cx="3748118" cy="830997"/>
          </a:xfrm>
          <a:prstGeom prst="rect">
            <a:avLst/>
          </a:prstGeom>
          <a:noFill/>
          <a:ln w="9525">
            <a:noFill/>
            <a:miter lim="800000"/>
            <a:headEnd/>
            <a:tailEnd/>
          </a:ln>
        </p:spPr>
        <p:txBody>
          <a:bodyPr wrap="square">
            <a:spAutoFit/>
          </a:bodyPr>
          <a:lstStyle/>
          <a:p>
            <a:pPr algn="just">
              <a:spcBef>
                <a:spcPct val="50000"/>
              </a:spcBef>
            </a:pPr>
            <a:r>
              <a:rPr lang="en-US" sz="2400" dirty="0" err="1" smtClean="0">
                <a:latin typeface="Arial Narrow" pitchFamily="34" charset="0"/>
              </a:rPr>
              <a:t>Donde</a:t>
            </a:r>
            <a:r>
              <a:rPr lang="en-US" sz="2400" dirty="0" smtClean="0">
                <a:latin typeface="Arial Narrow" pitchFamily="34" charset="0"/>
              </a:rPr>
              <a:t> E </a:t>
            </a:r>
            <a:r>
              <a:rPr lang="en-US" sz="2400" dirty="0" err="1" smtClean="0">
                <a:latin typeface="Arial Narrow" pitchFamily="34" charset="0"/>
              </a:rPr>
              <a:t>es</a:t>
            </a:r>
            <a:r>
              <a:rPr lang="en-US" sz="2400" dirty="0" smtClean="0">
                <a:latin typeface="Arial Narrow" pitchFamily="34" charset="0"/>
              </a:rPr>
              <a:t> la </a:t>
            </a:r>
            <a:r>
              <a:rPr lang="en-US" sz="2400" dirty="0" err="1" smtClean="0">
                <a:latin typeface="Arial Narrow" pitchFamily="34" charset="0"/>
              </a:rPr>
              <a:t>energía</a:t>
            </a:r>
            <a:r>
              <a:rPr lang="en-US" sz="2400" dirty="0" smtClean="0">
                <a:latin typeface="Arial Narrow" pitchFamily="34" charset="0"/>
              </a:rPr>
              <a:t> </a:t>
            </a:r>
            <a:r>
              <a:rPr lang="en-US" sz="2400" dirty="0" err="1" smtClean="0">
                <a:latin typeface="Arial Narrow" pitchFamily="34" charset="0"/>
              </a:rPr>
              <a:t>mecánica</a:t>
            </a:r>
            <a:r>
              <a:rPr lang="en-US" sz="2400" dirty="0" smtClean="0">
                <a:latin typeface="Arial Narrow" pitchFamily="34" charset="0"/>
              </a:rPr>
              <a:t> total</a:t>
            </a:r>
            <a:endParaRPr lang="en-US" sz="2400" dirty="0">
              <a:latin typeface="Arial Narrow" pitchFamily="34" charset="0"/>
            </a:endParaRPr>
          </a:p>
        </p:txBody>
      </p:sp>
      <p:graphicFrame>
        <p:nvGraphicFramePr>
          <p:cNvPr id="23555" name="Object 7"/>
          <p:cNvGraphicFramePr>
            <a:graphicFrameLocks noChangeAspect="1"/>
          </p:cNvGraphicFramePr>
          <p:nvPr/>
        </p:nvGraphicFramePr>
        <p:xfrm>
          <a:off x="785786" y="5429264"/>
          <a:ext cx="2141538" cy="1014413"/>
        </p:xfrm>
        <a:graphic>
          <a:graphicData uri="http://schemas.openxmlformats.org/presentationml/2006/ole">
            <p:oleObj spid="_x0000_s864259" name="Equation" r:id="rId5" imgW="965160" imgH="457200" progId="Equation.DSMT4">
              <p:embed/>
            </p:oleObj>
          </a:graphicData>
        </a:graphic>
      </p:graphicFrame>
      <p:graphicFrame>
        <p:nvGraphicFramePr>
          <p:cNvPr id="23556" name="Object 8"/>
          <p:cNvGraphicFramePr>
            <a:graphicFrameLocks noChangeAspect="1"/>
          </p:cNvGraphicFramePr>
          <p:nvPr/>
        </p:nvGraphicFramePr>
        <p:xfrm>
          <a:off x="4214810" y="4929198"/>
          <a:ext cx="4643631" cy="1500198"/>
        </p:xfrm>
        <a:graphic>
          <a:graphicData uri="http://schemas.openxmlformats.org/presentationml/2006/ole">
            <p:oleObj spid="_x0000_s864260" name="Equation" r:id="rId6" imgW="2120760" imgH="685800" progId="Equation.DSMT4">
              <p:embed/>
            </p:oleObj>
          </a:graphicData>
        </a:graphic>
      </p:graphicFrame>
    </p:spTree>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66800" y="142852"/>
            <a:ext cx="7591396" cy="571504"/>
          </a:xfrm>
          <a:solidFill>
            <a:srgbClr val="FF0000"/>
          </a:solidFill>
        </p:spPr>
        <p:txBody>
          <a:bodyPr/>
          <a:lstStyle/>
          <a:p>
            <a:pPr algn="ctr"/>
            <a:r>
              <a:rPr lang="es-MX" sz="4000" dirty="0" smtClean="0">
                <a:solidFill>
                  <a:srgbClr val="FFFF00"/>
                </a:solidFill>
              </a:rPr>
              <a:t>FUERZAS NO CONSERVATIVAS</a:t>
            </a:r>
            <a:endParaRPr lang="es-MX" sz="4000" dirty="0">
              <a:solidFill>
                <a:srgbClr val="FFFF00"/>
              </a:solidFill>
            </a:endParaRPr>
          </a:p>
        </p:txBody>
      </p:sp>
      <p:sp>
        <p:nvSpPr>
          <p:cNvPr id="4" name="3 Marcador de contenido"/>
          <p:cNvSpPr>
            <a:spLocks noGrp="1"/>
          </p:cNvSpPr>
          <p:nvPr>
            <p:ph sz="half" idx="1"/>
          </p:nvPr>
        </p:nvSpPr>
        <p:spPr>
          <a:xfrm>
            <a:off x="381000" y="714356"/>
            <a:ext cx="4691066" cy="5929354"/>
          </a:xfrm>
          <a:solidFill>
            <a:srgbClr val="002060"/>
          </a:solidFill>
        </p:spPr>
        <p:txBody>
          <a:bodyPr/>
          <a:lstStyle/>
          <a:p>
            <a:pPr algn="just"/>
            <a:r>
              <a:rPr lang="es-MX" sz="2400" dirty="0" smtClean="0">
                <a:latin typeface="Arial Narrow" pitchFamily="34" charset="0"/>
              </a:rPr>
              <a:t>Si sobre una partícula actúan fuerzas conservativas y no conservativas como por ejemplo la fuerza de fricción, el trabajo de ésta última depende de la trayectoria seguida. Por tanto para resolver estos problemas se usa la ecuación siguiente</a:t>
            </a:r>
          </a:p>
          <a:p>
            <a:pPr algn="just"/>
            <a:endParaRPr lang="es-MX" sz="2400" dirty="0" smtClean="0">
              <a:latin typeface="Arial Narrow" pitchFamily="34" charset="0"/>
            </a:endParaRPr>
          </a:p>
          <a:p>
            <a:pPr algn="just"/>
            <a:endParaRPr lang="es-MX" sz="2400" dirty="0" smtClean="0">
              <a:latin typeface="Arial Narrow" pitchFamily="34" charset="0"/>
            </a:endParaRPr>
          </a:p>
          <a:p>
            <a:pPr algn="just"/>
            <a:endParaRPr lang="es-MX" sz="2400" dirty="0" smtClean="0">
              <a:latin typeface="Arial Narrow" pitchFamily="34" charset="0"/>
            </a:endParaRPr>
          </a:p>
          <a:p>
            <a:pPr algn="just"/>
            <a:endParaRPr lang="es-MX" sz="2400" dirty="0" smtClean="0">
              <a:latin typeface="Arial Narrow" pitchFamily="34" charset="0"/>
            </a:endParaRPr>
          </a:p>
          <a:p>
            <a:pPr algn="just"/>
            <a:endParaRPr lang="es-MX" sz="2400" dirty="0" smtClean="0">
              <a:latin typeface="Arial Narrow" pitchFamily="34" charset="0"/>
            </a:endParaRPr>
          </a:p>
          <a:p>
            <a:pPr algn="just"/>
            <a:endParaRPr lang="es-MX" sz="2400" dirty="0" smtClean="0">
              <a:latin typeface="Arial Narrow" pitchFamily="34" charset="0"/>
            </a:endParaRPr>
          </a:p>
          <a:p>
            <a:pPr algn="just"/>
            <a:endParaRPr lang="es-MX" sz="2400" dirty="0" smtClean="0">
              <a:latin typeface="Arial Narrow" pitchFamily="34" charset="0"/>
            </a:endParaRPr>
          </a:p>
        </p:txBody>
      </p:sp>
      <p:sp>
        <p:nvSpPr>
          <p:cNvPr id="6" name="5 Marcador de contenido"/>
          <p:cNvSpPr>
            <a:spLocks noGrp="1"/>
          </p:cNvSpPr>
          <p:nvPr>
            <p:ph sz="half" idx="2"/>
          </p:nvPr>
        </p:nvSpPr>
        <p:spPr>
          <a:xfrm>
            <a:off x="5143504" y="785794"/>
            <a:ext cx="3786214" cy="5929354"/>
          </a:xfrm>
          <a:solidFill>
            <a:schemeClr val="accent4">
              <a:lumMod val="50000"/>
            </a:schemeClr>
          </a:solidFill>
        </p:spPr>
        <p:txBody>
          <a:bodyPr/>
          <a:lstStyle/>
          <a:p>
            <a:pPr algn="just"/>
            <a:r>
              <a:rPr lang="es-MX" sz="2400" dirty="0" smtClean="0">
                <a:latin typeface="Arial Narrow" pitchFamily="34" charset="0"/>
              </a:rPr>
              <a:t>Si sobre la partícula actúan fuerzas elásticas, gravitacionales y fuerzas no conservativas como el rozamiento entonces se tiene</a:t>
            </a:r>
          </a:p>
          <a:p>
            <a:pPr algn="just"/>
            <a:endParaRPr lang="es-MX" sz="2400" dirty="0" smtClean="0">
              <a:latin typeface="Arial Narrow" pitchFamily="34" charset="0"/>
            </a:endParaRPr>
          </a:p>
          <a:p>
            <a:pPr algn="just"/>
            <a:r>
              <a:rPr lang="es-MX" sz="2400" dirty="0" smtClean="0">
                <a:latin typeface="Arial Narrow" pitchFamily="34" charset="0"/>
              </a:rPr>
              <a:t>Donde</a:t>
            </a:r>
          </a:p>
          <a:p>
            <a:endParaRPr lang="es-MX" dirty="0"/>
          </a:p>
        </p:txBody>
      </p:sp>
      <p:graphicFrame>
        <p:nvGraphicFramePr>
          <p:cNvPr id="140290" name="Object 2"/>
          <p:cNvGraphicFramePr>
            <a:graphicFrameLocks noChangeAspect="1"/>
          </p:cNvGraphicFramePr>
          <p:nvPr/>
        </p:nvGraphicFramePr>
        <p:xfrm>
          <a:off x="381000" y="3683077"/>
          <a:ext cx="4343400" cy="2970486"/>
        </p:xfrm>
        <a:graphic>
          <a:graphicData uri="http://schemas.openxmlformats.org/presentationml/2006/ole">
            <p:oleObj spid="_x0000_s865282" name="Equation" r:id="rId3" imgW="1841400" imgH="1511280" progId="Equation.DSMT4">
              <p:embed/>
            </p:oleObj>
          </a:graphicData>
        </a:graphic>
      </p:graphicFrame>
      <p:graphicFrame>
        <p:nvGraphicFramePr>
          <p:cNvPr id="140291" name="Object 3"/>
          <p:cNvGraphicFramePr>
            <a:graphicFrameLocks noChangeAspect="1"/>
          </p:cNvGraphicFramePr>
          <p:nvPr/>
        </p:nvGraphicFramePr>
        <p:xfrm>
          <a:off x="5105400" y="3124200"/>
          <a:ext cx="3831149" cy="739828"/>
        </p:xfrm>
        <a:graphic>
          <a:graphicData uri="http://schemas.openxmlformats.org/presentationml/2006/ole">
            <p:oleObj spid="_x0000_s865283" name="Equation" r:id="rId4" imgW="1358640" imgH="253800" progId="Equation.DSMT4">
              <p:embed/>
            </p:oleObj>
          </a:graphicData>
        </a:graphic>
      </p:graphicFrame>
      <p:graphicFrame>
        <p:nvGraphicFramePr>
          <p:cNvPr id="140292" name="Object 4"/>
          <p:cNvGraphicFramePr>
            <a:graphicFrameLocks noChangeAspect="1"/>
          </p:cNvGraphicFramePr>
          <p:nvPr/>
        </p:nvGraphicFramePr>
        <p:xfrm>
          <a:off x="5500694" y="4286256"/>
          <a:ext cx="3357586" cy="2375435"/>
        </p:xfrm>
        <a:graphic>
          <a:graphicData uri="http://schemas.openxmlformats.org/presentationml/2006/ole">
            <p:oleObj spid="_x0000_s865284" name="Equation" r:id="rId5" imgW="1866600" imgH="132048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PE02002_"/>
          <p:cNvPicPr>
            <a:picLocks noChangeAspect="1" noChangeArrowheads="1"/>
          </p:cNvPicPr>
          <p:nvPr/>
        </p:nvPicPr>
        <p:blipFill>
          <a:blip r:embed="rId2" cstate="print"/>
          <a:srcRect/>
          <a:stretch>
            <a:fillRect/>
          </a:stretch>
        </p:blipFill>
        <p:spPr bwMode="auto">
          <a:xfrm>
            <a:off x="381000" y="1295400"/>
            <a:ext cx="3657600" cy="5257800"/>
          </a:xfrm>
          <a:prstGeom prst="rect">
            <a:avLst/>
          </a:prstGeom>
          <a:noFill/>
        </p:spPr>
      </p:pic>
      <p:sp>
        <p:nvSpPr>
          <p:cNvPr id="136200" name="Text Box 8"/>
          <p:cNvSpPr txBox="1">
            <a:spLocks noChangeArrowheads="1"/>
          </p:cNvSpPr>
          <p:nvPr/>
        </p:nvSpPr>
        <p:spPr bwMode="auto">
          <a:xfrm>
            <a:off x="4191000" y="1295400"/>
            <a:ext cx="4800600" cy="4401205"/>
          </a:xfrm>
          <a:prstGeom prst="rect">
            <a:avLst/>
          </a:prstGeom>
          <a:solidFill>
            <a:srgbClr val="002060"/>
          </a:solidFill>
          <a:ln w="9525">
            <a:solidFill>
              <a:srgbClr val="6600FF"/>
            </a:solidFill>
            <a:miter lim="800000"/>
            <a:headEnd/>
            <a:tailEnd/>
          </a:ln>
          <a:effectLst/>
        </p:spPr>
        <p:txBody>
          <a:bodyPr wrap="square">
            <a:spAutoFit/>
          </a:bodyPr>
          <a:lstStyle/>
          <a:p>
            <a:pPr algn="just">
              <a:spcBef>
                <a:spcPct val="50000"/>
              </a:spcBef>
            </a:pPr>
            <a:r>
              <a:rPr lang="es-MX" sz="2800" dirty="0">
                <a:solidFill>
                  <a:srgbClr val="FFFFFF"/>
                </a:solidFill>
                <a:effectLst/>
              </a:rPr>
              <a:t>Las fuerzas aplicadas por la persona sobre ambos objetos, son tales que los cuerpos se mantienen en equilibrio </a:t>
            </a:r>
            <a:r>
              <a:rPr lang="es-MX" sz="2800" dirty="0" smtClean="0">
                <a:solidFill>
                  <a:srgbClr val="FFFFFF"/>
                </a:solidFill>
                <a:effectLst/>
              </a:rPr>
              <a:t>(no </a:t>
            </a:r>
            <a:r>
              <a:rPr lang="es-MX" sz="2800" dirty="0">
                <a:solidFill>
                  <a:srgbClr val="FFFFFF"/>
                </a:solidFill>
                <a:effectLst/>
              </a:rPr>
              <a:t>suben y bajan). Bajo estas condiciones, las fuerzas aplicadas</a:t>
            </a:r>
            <a:r>
              <a:rPr lang="es-MX" sz="2800" dirty="0">
                <a:effectLst/>
              </a:rPr>
              <a:t> </a:t>
            </a:r>
            <a:r>
              <a:rPr lang="es-MX" sz="2800" dirty="0">
                <a:solidFill>
                  <a:srgbClr val="FFFF00"/>
                </a:solidFill>
                <a:effectLst/>
              </a:rPr>
              <a:t>¡ </a:t>
            </a:r>
            <a:r>
              <a:rPr lang="es-MX" sz="2800" i="1" dirty="0">
                <a:solidFill>
                  <a:srgbClr val="FFFF00"/>
                </a:solidFill>
                <a:effectLst/>
              </a:rPr>
              <a:t>no realizan trabajo mecánico</a:t>
            </a:r>
            <a:r>
              <a:rPr lang="es-MX" sz="2800" dirty="0">
                <a:solidFill>
                  <a:srgbClr val="FFFF00"/>
                </a:solidFill>
                <a:effectLst/>
              </a:rPr>
              <a:t>!</a:t>
            </a:r>
            <a:r>
              <a:rPr lang="es-MX" sz="2800" dirty="0">
                <a:solidFill>
                  <a:srgbClr val="FFFFFF"/>
                </a:solidFill>
                <a:effectLst/>
              </a:rPr>
              <a:t>...los objetos no se mueven</a:t>
            </a:r>
            <a:endParaRPr lang="es-ES" sz="2800" dirty="0">
              <a:solidFill>
                <a:srgbClr val="FFFFFF"/>
              </a:solidFill>
              <a:effectLst/>
            </a:endParaRPr>
          </a:p>
        </p:txBody>
      </p:sp>
      <p:sp>
        <p:nvSpPr>
          <p:cNvPr id="136201" name="Text Box 9"/>
          <p:cNvSpPr txBox="1">
            <a:spLocks noChangeArrowheads="1"/>
          </p:cNvSpPr>
          <p:nvPr/>
        </p:nvSpPr>
        <p:spPr bwMode="auto">
          <a:xfrm>
            <a:off x="1143000" y="95250"/>
            <a:ext cx="7696200" cy="1015663"/>
          </a:xfrm>
          <a:prstGeom prst="rect">
            <a:avLst/>
          </a:prstGeom>
          <a:noFill/>
          <a:ln w="9525">
            <a:noFill/>
            <a:miter lim="800000"/>
            <a:headEnd/>
            <a:tailEnd/>
          </a:ln>
          <a:effectLst/>
        </p:spPr>
        <p:txBody>
          <a:bodyPr wrap="square">
            <a:spAutoFit/>
          </a:bodyPr>
          <a:lstStyle/>
          <a:p>
            <a:pPr algn="just"/>
            <a:r>
              <a:rPr lang="es-MX" sz="2800" dirty="0">
                <a:solidFill>
                  <a:srgbClr val="FFFFFF"/>
                </a:solidFill>
              </a:rPr>
              <a:t>De acuerdo a lo dicho respecto del trabajo </a:t>
            </a:r>
            <a:r>
              <a:rPr lang="es-MX" sz="2800" dirty="0" smtClean="0">
                <a:solidFill>
                  <a:srgbClr val="FFFFFF"/>
                </a:solidFill>
              </a:rPr>
              <a:t>puede darse </a:t>
            </a:r>
            <a:r>
              <a:rPr lang="es-MX" sz="2800" dirty="0">
                <a:solidFill>
                  <a:srgbClr val="FFFFFF"/>
                </a:solidFill>
              </a:rPr>
              <a:t>la siguiente situación</a:t>
            </a:r>
            <a:r>
              <a:rPr lang="es-MX" sz="3200" dirty="0">
                <a:solidFill>
                  <a:srgbClr val="FFFFFF"/>
                </a:solidFill>
              </a:rPr>
              <a:t>...</a:t>
            </a:r>
            <a:endParaRPr lang="es-ES" sz="3200" dirty="0">
              <a:solidFill>
                <a:srgbClr val="FFFFFF"/>
              </a:solidFill>
            </a:endParaRPr>
          </a:p>
        </p:txBody>
      </p:sp>
      <p:sp>
        <p:nvSpPr>
          <p:cNvPr id="136203" name="Line 11"/>
          <p:cNvSpPr>
            <a:spLocks noChangeShapeType="1"/>
          </p:cNvSpPr>
          <p:nvPr/>
        </p:nvSpPr>
        <p:spPr bwMode="auto">
          <a:xfrm>
            <a:off x="228600" y="6477000"/>
            <a:ext cx="4038600" cy="0"/>
          </a:xfrm>
          <a:prstGeom prst="line">
            <a:avLst/>
          </a:prstGeom>
          <a:noFill/>
          <a:ln w="76200" cmpd="tri">
            <a:solidFill>
              <a:srgbClr val="FFFFFF"/>
            </a:solidFill>
            <a:round/>
            <a:headEnd/>
            <a:tailEnd/>
          </a:ln>
          <a:effectLst/>
        </p:spPr>
        <p:txBody>
          <a:bodyPr/>
          <a:lstStyle/>
          <a:p>
            <a:endParaRPr lang="es-MX"/>
          </a:p>
        </p:txBody>
      </p:sp>
      <p:sp>
        <p:nvSpPr>
          <p:cNvPr id="136204" name="Line 12"/>
          <p:cNvSpPr>
            <a:spLocks noChangeShapeType="1"/>
          </p:cNvSpPr>
          <p:nvPr/>
        </p:nvSpPr>
        <p:spPr bwMode="auto">
          <a:xfrm flipV="1">
            <a:off x="3657600" y="2057400"/>
            <a:ext cx="0" cy="1371600"/>
          </a:xfrm>
          <a:prstGeom prst="line">
            <a:avLst/>
          </a:prstGeom>
          <a:noFill/>
          <a:ln w="57150">
            <a:solidFill>
              <a:srgbClr val="FF0066"/>
            </a:solidFill>
            <a:round/>
            <a:headEnd/>
            <a:tailEnd type="triangle" w="med" len="med"/>
          </a:ln>
          <a:effectLst/>
        </p:spPr>
        <p:txBody>
          <a:bodyPr/>
          <a:lstStyle/>
          <a:p>
            <a:endParaRPr lang="es-MX"/>
          </a:p>
        </p:txBody>
      </p:sp>
      <p:sp>
        <p:nvSpPr>
          <p:cNvPr id="136205" name="Line 13"/>
          <p:cNvSpPr>
            <a:spLocks noChangeShapeType="1"/>
          </p:cNvSpPr>
          <p:nvPr/>
        </p:nvSpPr>
        <p:spPr bwMode="auto">
          <a:xfrm flipV="1">
            <a:off x="3657600" y="3352800"/>
            <a:ext cx="0" cy="1371600"/>
          </a:xfrm>
          <a:prstGeom prst="line">
            <a:avLst/>
          </a:prstGeom>
          <a:noFill/>
          <a:ln w="57150">
            <a:solidFill>
              <a:schemeClr val="tx2"/>
            </a:solidFill>
            <a:round/>
            <a:headEnd type="triangle" w="med" len="med"/>
            <a:tailEnd/>
          </a:ln>
          <a:effectLst/>
        </p:spPr>
        <p:txBody>
          <a:bodyPr/>
          <a:lstStyle/>
          <a:p>
            <a:endParaRPr lang="es-MX"/>
          </a:p>
        </p:txBody>
      </p:sp>
      <p:sp>
        <p:nvSpPr>
          <p:cNvPr id="136206" name="Line 14"/>
          <p:cNvSpPr>
            <a:spLocks noChangeShapeType="1"/>
          </p:cNvSpPr>
          <p:nvPr/>
        </p:nvSpPr>
        <p:spPr bwMode="auto">
          <a:xfrm flipV="1">
            <a:off x="1219200" y="3505200"/>
            <a:ext cx="0" cy="762000"/>
          </a:xfrm>
          <a:prstGeom prst="line">
            <a:avLst/>
          </a:prstGeom>
          <a:noFill/>
          <a:ln w="57150">
            <a:solidFill>
              <a:srgbClr val="6600FF"/>
            </a:solidFill>
            <a:round/>
            <a:headEnd/>
            <a:tailEnd type="triangle" w="med" len="med"/>
          </a:ln>
          <a:effectLst/>
        </p:spPr>
        <p:txBody>
          <a:bodyPr/>
          <a:lstStyle/>
          <a:p>
            <a:endParaRPr lang="es-MX"/>
          </a:p>
        </p:txBody>
      </p:sp>
      <p:sp>
        <p:nvSpPr>
          <p:cNvPr id="136207" name="Line 15"/>
          <p:cNvSpPr>
            <a:spLocks noChangeShapeType="1"/>
          </p:cNvSpPr>
          <p:nvPr/>
        </p:nvSpPr>
        <p:spPr bwMode="auto">
          <a:xfrm flipV="1">
            <a:off x="1219200" y="4191000"/>
            <a:ext cx="0" cy="762000"/>
          </a:xfrm>
          <a:prstGeom prst="line">
            <a:avLst/>
          </a:prstGeom>
          <a:noFill/>
          <a:ln w="57150">
            <a:solidFill>
              <a:schemeClr val="tx2"/>
            </a:solidFill>
            <a:round/>
            <a:headEnd type="triangle" w="med" len="med"/>
            <a:tailEnd/>
          </a:ln>
          <a:effectLst/>
        </p:spPr>
        <p:txBody>
          <a:bodyPr/>
          <a:lstStyle/>
          <a:p>
            <a:endParaRPr lang="es-MX"/>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0"/>
            <a:ext cx="7867680" cy="990600"/>
          </a:xfrm>
          <a:solidFill>
            <a:srgbClr val="FF0000"/>
          </a:solidFill>
        </p:spPr>
        <p:txBody>
          <a:bodyPr/>
          <a:lstStyle/>
          <a:p>
            <a:pPr algn="ctr"/>
            <a:r>
              <a:rPr lang="es-MX" sz="3600" dirty="0" smtClean="0">
                <a:solidFill>
                  <a:srgbClr val="FFFF00"/>
                </a:solidFill>
              </a:rPr>
              <a:t>MOVIMIENTO BAJO UNA FUERZA CENTRAL</a:t>
            </a:r>
            <a:endParaRPr lang="es-MX" sz="3600" dirty="0">
              <a:solidFill>
                <a:srgbClr val="FFFF00"/>
              </a:solidFill>
            </a:endParaRPr>
          </a:p>
        </p:txBody>
      </p:sp>
      <p:sp>
        <p:nvSpPr>
          <p:cNvPr id="3" name="2 Marcador de contenido"/>
          <p:cNvSpPr>
            <a:spLocks noGrp="1"/>
          </p:cNvSpPr>
          <p:nvPr>
            <p:ph sz="half" idx="1"/>
          </p:nvPr>
        </p:nvSpPr>
        <p:spPr>
          <a:xfrm>
            <a:off x="285720" y="914400"/>
            <a:ext cx="4895880" cy="5729310"/>
          </a:xfrm>
          <a:solidFill>
            <a:schemeClr val="accent3">
              <a:lumMod val="50000"/>
            </a:schemeClr>
          </a:solidFill>
        </p:spPr>
        <p:txBody>
          <a:bodyPr/>
          <a:lstStyle/>
          <a:p>
            <a:pPr algn="just"/>
            <a:r>
              <a:rPr lang="es-MX" dirty="0" smtClean="0">
                <a:latin typeface="Arial Narrow" pitchFamily="34" charset="0"/>
              </a:rPr>
              <a:t>Cuando sobre una partícula actúa una fuerza central, puede aplicarse los principios de conservación de la energía y del </a:t>
            </a:r>
            <a:r>
              <a:rPr lang="es-MX" dirty="0" err="1" smtClean="0">
                <a:latin typeface="Arial Narrow" pitchFamily="34" charset="0"/>
              </a:rPr>
              <a:t>momentun</a:t>
            </a:r>
            <a:r>
              <a:rPr lang="es-MX" dirty="0" smtClean="0">
                <a:latin typeface="Arial Narrow" pitchFamily="34" charset="0"/>
              </a:rPr>
              <a:t> angular. Es decir</a:t>
            </a:r>
            <a:endParaRPr lang="es-MX" dirty="0">
              <a:latin typeface="Arial Narrow" pitchFamily="34" charset="0"/>
            </a:endParaRPr>
          </a:p>
        </p:txBody>
      </p:sp>
      <p:sp>
        <p:nvSpPr>
          <p:cNvPr id="4" name="3 Marcador de contenido"/>
          <p:cNvSpPr>
            <a:spLocks noGrp="1"/>
          </p:cNvSpPr>
          <p:nvPr>
            <p:ph sz="half" idx="2"/>
          </p:nvPr>
        </p:nvSpPr>
        <p:spPr>
          <a:xfrm>
            <a:off x="5257800" y="1600200"/>
            <a:ext cx="3671918" cy="4972072"/>
          </a:xfrm>
        </p:spPr>
        <p:txBody>
          <a:bodyPr/>
          <a:lstStyle/>
          <a:p>
            <a:endParaRPr lang="es-MX" dirty="0"/>
          </a:p>
        </p:txBody>
      </p:sp>
      <p:pic>
        <p:nvPicPr>
          <p:cNvPr id="5" name="Picture 3" descr="13_14"/>
          <p:cNvPicPr>
            <a:picLocks noChangeAspect="1" noChangeArrowheads="1"/>
          </p:cNvPicPr>
          <p:nvPr/>
        </p:nvPicPr>
        <p:blipFill>
          <a:blip r:embed="rId3" cstate="print">
            <a:lum bright="-20000" contrast="40000"/>
          </a:blip>
          <a:srcRect/>
          <a:stretch>
            <a:fillRect/>
          </a:stretch>
        </p:blipFill>
        <p:spPr bwMode="auto">
          <a:xfrm>
            <a:off x="5334000" y="1600200"/>
            <a:ext cx="3648075" cy="4260850"/>
          </a:xfrm>
          <a:prstGeom prst="rect">
            <a:avLst/>
          </a:prstGeom>
          <a:noFill/>
          <a:ln w="9525">
            <a:noFill/>
            <a:miter lim="800000"/>
            <a:headEnd/>
            <a:tailEnd/>
          </a:ln>
        </p:spPr>
      </p:pic>
      <p:graphicFrame>
        <p:nvGraphicFramePr>
          <p:cNvPr id="141314" name="Object 4"/>
          <p:cNvGraphicFramePr>
            <a:graphicFrameLocks noChangeAspect="1"/>
          </p:cNvGraphicFramePr>
          <p:nvPr/>
        </p:nvGraphicFramePr>
        <p:xfrm>
          <a:off x="444500" y="3267075"/>
          <a:ext cx="4416425" cy="3508375"/>
        </p:xfrm>
        <a:graphic>
          <a:graphicData uri="http://schemas.openxmlformats.org/presentationml/2006/ole">
            <p:oleObj spid="_x0000_s866306" name="Equation" r:id="rId4" imgW="1739880" imgH="1384200" progId="Equation.DSMT4">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8229600" cy="685800"/>
          </a:xfrm>
          <a:solidFill>
            <a:srgbClr val="FF0000"/>
          </a:solidFill>
        </p:spPr>
        <p:txBody>
          <a:bodyPr/>
          <a:lstStyle/>
          <a:p>
            <a:pPr algn="ctr"/>
            <a:r>
              <a:rPr lang="es-MX" sz="3200" dirty="0" smtClean="0">
                <a:solidFill>
                  <a:srgbClr val="FFFF00"/>
                </a:solidFill>
              </a:rPr>
              <a:t>MOVIMIENTO BAJO UNA FUERZA CENTRAL</a:t>
            </a:r>
            <a:endParaRPr lang="es-MX" sz="3200" dirty="0">
              <a:solidFill>
                <a:srgbClr val="FFFF00"/>
              </a:solidFill>
            </a:endParaRPr>
          </a:p>
        </p:txBody>
      </p:sp>
      <p:sp>
        <p:nvSpPr>
          <p:cNvPr id="3" name="2 Marcador de contenido"/>
          <p:cNvSpPr>
            <a:spLocks noGrp="1"/>
          </p:cNvSpPr>
          <p:nvPr>
            <p:ph idx="1"/>
          </p:nvPr>
        </p:nvSpPr>
        <p:spPr>
          <a:xfrm>
            <a:off x="381000" y="685800"/>
            <a:ext cx="8305800" cy="5957910"/>
          </a:xfrm>
        </p:spPr>
        <p:txBody>
          <a:bodyPr/>
          <a:lstStyle/>
          <a:p>
            <a:pPr algn="just"/>
            <a:r>
              <a:rPr lang="es-MX" sz="2800" dirty="0" smtClean="0">
                <a:latin typeface="Arial Narrow" pitchFamily="34" charset="0"/>
              </a:rPr>
              <a:t>Las ecuaciones anteriores también pueden utilizarse para  determinar los valores máximos y mínimos de r en caso de un satélite lanzado desde Po en la forma mostrada</a:t>
            </a:r>
            <a:endParaRPr lang="es-MX" sz="2800" dirty="0">
              <a:latin typeface="Arial Narrow" pitchFamily="34" charset="0"/>
            </a:endParaRPr>
          </a:p>
        </p:txBody>
      </p:sp>
      <p:pic>
        <p:nvPicPr>
          <p:cNvPr id="7" name="Picture 3" descr="13_15"/>
          <p:cNvPicPr>
            <a:picLocks noChangeAspect="1" noChangeArrowheads="1"/>
          </p:cNvPicPr>
          <p:nvPr/>
        </p:nvPicPr>
        <p:blipFill>
          <a:blip r:embed="rId2" cstate="print">
            <a:lum bright="-20000" contrast="40000"/>
          </a:blip>
          <a:srcRect/>
          <a:stretch>
            <a:fillRect/>
          </a:stretch>
        </p:blipFill>
        <p:spPr bwMode="auto">
          <a:xfrm>
            <a:off x="2362200" y="2133600"/>
            <a:ext cx="4458296"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52600" y="152400"/>
            <a:ext cx="5867400" cy="609600"/>
          </a:xfrm>
        </p:spPr>
        <p:txBody>
          <a:bodyPr/>
          <a:lstStyle/>
          <a:p>
            <a:pPr algn="ctr"/>
            <a:r>
              <a:rPr lang="es-MX" sz="3600" dirty="0" smtClean="0">
                <a:solidFill>
                  <a:srgbClr val="FFFF00"/>
                </a:solidFill>
              </a:rPr>
              <a:t>EJEMPLO    01</a:t>
            </a:r>
            <a:endParaRPr lang="es-MX" sz="3600" dirty="0">
              <a:solidFill>
                <a:srgbClr val="FFFF00"/>
              </a:solidFill>
            </a:endParaRPr>
          </a:p>
        </p:txBody>
      </p:sp>
      <p:sp>
        <p:nvSpPr>
          <p:cNvPr id="3" name="2 Marcador de contenido"/>
          <p:cNvSpPr>
            <a:spLocks noGrp="1"/>
          </p:cNvSpPr>
          <p:nvPr>
            <p:ph idx="1"/>
          </p:nvPr>
        </p:nvSpPr>
        <p:spPr>
          <a:xfrm>
            <a:off x="381000" y="685800"/>
            <a:ext cx="8610600" cy="5957910"/>
          </a:xfrm>
        </p:spPr>
        <p:txBody>
          <a:bodyPr/>
          <a:lstStyle/>
          <a:p>
            <a:pPr algn="just"/>
            <a:r>
              <a:rPr lang="es-MX" sz="2800" dirty="0" smtClean="0">
                <a:latin typeface="Arial Narrow" pitchFamily="34" charset="0"/>
              </a:rPr>
              <a:t>Un collar de </a:t>
            </a:r>
            <a:r>
              <a:rPr lang="es-MX" sz="2800" b="1" i="1" dirty="0" smtClean="0">
                <a:solidFill>
                  <a:srgbClr val="FFFF00"/>
                </a:solidFill>
                <a:latin typeface="Arial Narrow" pitchFamily="34" charset="0"/>
              </a:rPr>
              <a:t>9 kg </a:t>
            </a:r>
            <a:r>
              <a:rPr lang="es-MX" sz="2800" dirty="0" smtClean="0">
                <a:latin typeface="Arial Narrow" pitchFamily="34" charset="0"/>
              </a:rPr>
              <a:t>desliza sin rozamiento a lo largo de una guía vertical como se muestra en la figura. El collar unido al muelle tiene una longitud natural de </a:t>
            </a:r>
            <a:r>
              <a:rPr lang="es-MX" sz="2800" b="1" i="1" dirty="0" smtClean="0">
                <a:solidFill>
                  <a:srgbClr val="FFFF00"/>
                </a:solidFill>
                <a:latin typeface="Arial Narrow" pitchFamily="34" charset="0"/>
              </a:rPr>
              <a:t>100 mm </a:t>
            </a:r>
            <a:r>
              <a:rPr lang="es-MX" sz="2800" dirty="0" smtClean="0">
                <a:latin typeface="Arial Narrow" pitchFamily="34" charset="0"/>
              </a:rPr>
              <a:t>y una constante de </a:t>
            </a:r>
            <a:r>
              <a:rPr lang="es-MX" sz="2800" b="1" i="1" dirty="0" smtClean="0">
                <a:solidFill>
                  <a:srgbClr val="FFFF00"/>
                </a:solidFill>
                <a:latin typeface="Arial Narrow" pitchFamily="34" charset="0"/>
              </a:rPr>
              <a:t>540 N/m</a:t>
            </a:r>
            <a:r>
              <a:rPr lang="es-MX" sz="2800" dirty="0" smtClean="0">
                <a:latin typeface="Arial Narrow" pitchFamily="34" charset="0"/>
              </a:rPr>
              <a:t>. Si el collar parte del reposo e la posición </a:t>
            </a:r>
            <a:r>
              <a:rPr lang="es-MX" sz="2800" dirty="0" smtClean="0">
                <a:solidFill>
                  <a:srgbClr val="FFFF00"/>
                </a:solidFill>
                <a:latin typeface="Arial Narrow" pitchFamily="34" charset="0"/>
              </a:rPr>
              <a:t>1</a:t>
            </a:r>
            <a:r>
              <a:rPr lang="es-MX" sz="2800" dirty="0" smtClean="0">
                <a:latin typeface="Arial Narrow" pitchFamily="34" charset="0"/>
              </a:rPr>
              <a:t>, determine la velocidad del collar cuando pasa por la posición </a:t>
            </a:r>
            <a:r>
              <a:rPr lang="es-MX" sz="2800" dirty="0" smtClean="0">
                <a:solidFill>
                  <a:srgbClr val="FFFF00"/>
                </a:solidFill>
                <a:latin typeface="Arial Narrow" pitchFamily="34" charset="0"/>
              </a:rPr>
              <a:t>2</a:t>
            </a:r>
            <a:r>
              <a:rPr lang="es-MX" sz="2800" dirty="0" smtClean="0">
                <a:latin typeface="Arial Narrow" pitchFamily="34" charset="0"/>
              </a:rPr>
              <a:t> tras haberse desplazado </a:t>
            </a:r>
            <a:r>
              <a:rPr lang="es-MX" sz="2800" b="1" i="1" dirty="0" smtClean="0">
                <a:solidFill>
                  <a:srgbClr val="FFFF00"/>
                </a:solidFill>
                <a:latin typeface="Arial Narrow" pitchFamily="34" charset="0"/>
              </a:rPr>
              <a:t>150 mm</a:t>
            </a:r>
            <a:endParaRPr lang="es-MX" sz="2800" b="1" i="1" dirty="0">
              <a:solidFill>
                <a:srgbClr val="FFFF00"/>
              </a:solidFill>
              <a:latin typeface="Arial Narrow" pitchFamily="34" charset="0"/>
            </a:endParaRPr>
          </a:p>
        </p:txBody>
      </p:sp>
      <p:pic>
        <p:nvPicPr>
          <p:cNvPr id="5" name="Picture 10" descr="p424"/>
          <p:cNvPicPr>
            <a:picLocks noChangeAspect="1" noChangeArrowheads="1"/>
          </p:cNvPicPr>
          <p:nvPr/>
        </p:nvPicPr>
        <p:blipFill>
          <a:blip r:embed="rId2" cstate="print">
            <a:lum bright="-20000" contrast="40000"/>
          </a:blip>
          <a:srcRect/>
          <a:stretch>
            <a:fillRect/>
          </a:stretch>
        </p:blipFill>
        <p:spPr bwMode="auto">
          <a:xfrm>
            <a:off x="2971801" y="3348062"/>
            <a:ext cx="42672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2"/>
          <p:cNvSpPr>
            <a:spLocks noGrp="1" noChangeArrowheads="1"/>
          </p:cNvSpPr>
          <p:nvPr>
            <p:ph type="title"/>
          </p:nvPr>
        </p:nvSpPr>
        <p:spPr>
          <a:xfrm>
            <a:off x="1066800" y="274638"/>
            <a:ext cx="2286000" cy="654032"/>
          </a:xfrm>
        </p:spPr>
        <p:txBody>
          <a:bodyPr/>
          <a:lstStyle/>
          <a:p>
            <a:pPr eaLnBrk="1" hangingPunct="1"/>
            <a:r>
              <a:rPr lang="en-US" sz="3200" dirty="0" err="1" smtClean="0">
                <a:solidFill>
                  <a:srgbClr val="FFFF00"/>
                </a:solidFill>
              </a:rPr>
              <a:t>Solución</a:t>
            </a:r>
            <a:endParaRPr lang="en-US" sz="3200" dirty="0" smtClean="0">
              <a:solidFill>
                <a:srgbClr val="FFFF00"/>
              </a:solidFill>
            </a:endParaRPr>
          </a:p>
        </p:txBody>
      </p:sp>
      <p:pic>
        <p:nvPicPr>
          <p:cNvPr id="26632" name="Picture 18" descr="p425"/>
          <p:cNvPicPr>
            <a:picLocks noGrp="1" noChangeAspect="1" noChangeArrowheads="1"/>
          </p:cNvPicPr>
          <p:nvPr>
            <p:ph sz="half" idx="1"/>
          </p:nvPr>
        </p:nvPicPr>
        <p:blipFill>
          <a:blip r:embed="rId3" cstate="print">
            <a:lum bright="-20000" contrast="40000"/>
          </a:blip>
          <a:srcRect/>
          <a:stretch>
            <a:fillRect/>
          </a:stretch>
        </p:blipFill>
        <p:spPr>
          <a:xfrm>
            <a:off x="214282" y="1071546"/>
            <a:ext cx="2797175" cy="2214562"/>
          </a:xfrm>
          <a:noFill/>
        </p:spPr>
      </p:pic>
      <p:sp>
        <p:nvSpPr>
          <p:cNvPr id="26633" name="Text Box 6"/>
          <p:cNvSpPr txBox="1">
            <a:spLocks noChangeArrowheads="1"/>
          </p:cNvSpPr>
          <p:nvPr/>
        </p:nvSpPr>
        <p:spPr bwMode="auto">
          <a:xfrm>
            <a:off x="3232150" y="0"/>
            <a:ext cx="5626130" cy="830997"/>
          </a:xfrm>
          <a:prstGeom prst="rect">
            <a:avLst/>
          </a:prstGeom>
          <a:noFill/>
          <a:ln w="9525">
            <a:noFill/>
            <a:miter lim="800000"/>
            <a:headEnd/>
            <a:tailEnd/>
          </a:ln>
        </p:spPr>
        <p:txBody>
          <a:bodyPr wrap="square">
            <a:spAutoFit/>
          </a:bodyPr>
          <a:lstStyle/>
          <a:p>
            <a:pPr marL="227013" indent="-227013">
              <a:spcBef>
                <a:spcPct val="20000"/>
              </a:spcBef>
              <a:buFontTx/>
              <a:buChar char="•"/>
            </a:pPr>
            <a:r>
              <a:rPr lang="en-US" sz="2400" dirty="0" err="1" smtClean="0"/>
              <a:t>Aplicando</a:t>
            </a:r>
            <a:r>
              <a:rPr lang="en-US" sz="2400" dirty="0" smtClean="0"/>
              <a:t> el principio de </a:t>
            </a:r>
            <a:r>
              <a:rPr lang="en-US" sz="2400" dirty="0" err="1" smtClean="0"/>
              <a:t>conservación</a:t>
            </a:r>
            <a:r>
              <a:rPr lang="en-US" sz="2400" dirty="0" smtClean="0"/>
              <a:t> de la </a:t>
            </a:r>
            <a:r>
              <a:rPr lang="en-US" sz="2400" dirty="0" err="1" smtClean="0"/>
              <a:t>energía</a:t>
            </a:r>
            <a:r>
              <a:rPr lang="en-US" sz="2400" dirty="0" smtClean="0"/>
              <a:t> entre </a:t>
            </a:r>
            <a:r>
              <a:rPr lang="en-US" sz="2400" dirty="0" err="1" smtClean="0"/>
              <a:t>las</a:t>
            </a:r>
            <a:r>
              <a:rPr lang="en-US" sz="2400" dirty="0" smtClean="0"/>
              <a:t> </a:t>
            </a:r>
            <a:r>
              <a:rPr lang="en-US" sz="2400" dirty="0" err="1" smtClean="0"/>
              <a:t>posiciones</a:t>
            </a:r>
            <a:r>
              <a:rPr lang="en-US" sz="2400" dirty="0" smtClean="0"/>
              <a:t> 1 y 2 </a:t>
            </a:r>
            <a:r>
              <a:rPr lang="en-US" sz="2400" dirty="0" err="1" smtClean="0"/>
              <a:t>tenemos</a:t>
            </a:r>
            <a:endParaRPr lang="en-US" sz="2400" dirty="0"/>
          </a:p>
        </p:txBody>
      </p:sp>
      <p:grpSp>
        <p:nvGrpSpPr>
          <p:cNvPr id="2" name="Group 14"/>
          <p:cNvGrpSpPr>
            <a:grpSpLocks/>
          </p:cNvGrpSpPr>
          <p:nvPr/>
        </p:nvGrpSpPr>
        <p:grpSpPr bwMode="auto">
          <a:xfrm>
            <a:off x="3286116" y="1214422"/>
            <a:ext cx="5643602" cy="1285884"/>
            <a:chOff x="2192" y="1099"/>
            <a:chExt cx="3025" cy="648"/>
          </a:xfrm>
        </p:grpSpPr>
        <p:sp>
          <p:nvSpPr>
            <p:cNvPr id="26639" name="Text Box 7"/>
            <p:cNvSpPr txBox="1">
              <a:spLocks noChangeArrowheads="1"/>
            </p:cNvSpPr>
            <p:nvPr/>
          </p:nvSpPr>
          <p:spPr bwMode="auto">
            <a:xfrm>
              <a:off x="2192" y="1221"/>
              <a:ext cx="919" cy="262"/>
            </a:xfrm>
            <a:prstGeom prst="rect">
              <a:avLst/>
            </a:prstGeom>
            <a:noFill/>
            <a:ln w="9525">
              <a:noFill/>
              <a:miter lim="800000"/>
              <a:headEnd/>
              <a:tailEnd/>
            </a:ln>
          </p:spPr>
          <p:txBody>
            <a:bodyPr>
              <a:spAutoFit/>
            </a:bodyPr>
            <a:lstStyle/>
            <a:p>
              <a:pPr>
                <a:spcBef>
                  <a:spcPct val="50000"/>
                </a:spcBef>
              </a:pPr>
              <a:r>
                <a:rPr lang="en-US" sz="2400" dirty="0" err="1" smtClean="0"/>
                <a:t>Posición</a:t>
              </a:r>
              <a:r>
                <a:rPr lang="en-US" sz="2400" dirty="0" smtClean="0"/>
                <a:t> </a:t>
              </a:r>
              <a:r>
                <a:rPr lang="en-US" sz="2400" dirty="0"/>
                <a:t>1</a:t>
              </a:r>
              <a:r>
                <a:rPr lang="en-US" sz="1800" dirty="0" smtClean="0"/>
                <a:t>:</a:t>
              </a:r>
              <a:endParaRPr lang="en-US" sz="1800" dirty="0"/>
            </a:p>
          </p:txBody>
        </p:sp>
        <p:graphicFrame>
          <p:nvGraphicFramePr>
            <p:cNvPr id="26629" name="Object 8"/>
            <p:cNvGraphicFramePr>
              <a:graphicFrameLocks noChangeAspect="1"/>
            </p:cNvGraphicFramePr>
            <p:nvPr/>
          </p:nvGraphicFramePr>
          <p:xfrm>
            <a:off x="3053" y="1099"/>
            <a:ext cx="2164" cy="648"/>
          </p:xfrm>
          <a:graphic>
            <a:graphicData uri="http://schemas.openxmlformats.org/presentationml/2006/ole">
              <p:oleObj spid="_x0000_s868357" name="Equation" r:id="rId4" imgW="2501640" imgH="749160" progId="Equation.DSMT4">
                <p:embed/>
              </p:oleObj>
            </a:graphicData>
          </a:graphic>
        </p:graphicFrame>
      </p:grpSp>
      <p:grpSp>
        <p:nvGrpSpPr>
          <p:cNvPr id="3" name="Group 15"/>
          <p:cNvGrpSpPr>
            <a:grpSpLocks/>
          </p:cNvGrpSpPr>
          <p:nvPr/>
        </p:nvGrpSpPr>
        <p:grpSpPr bwMode="auto">
          <a:xfrm>
            <a:off x="3143240" y="2571744"/>
            <a:ext cx="5856917" cy="2658162"/>
            <a:chOff x="2197" y="1940"/>
            <a:chExt cx="2827" cy="1067"/>
          </a:xfrm>
        </p:grpSpPr>
        <p:sp>
          <p:nvSpPr>
            <p:cNvPr id="26638" name="Text Box 9"/>
            <p:cNvSpPr txBox="1">
              <a:spLocks noChangeArrowheads="1"/>
            </p:cNvSpPr>
            <p:nvPr/>
          </p:nvSpPr>
          <p:spPr bwMode="auto">
            <a:xfrm>
              <a:off x="2197" y="1940"/>
              <a:ext cx="830" cy="185"/>
            </a:xfrm>
            <a:prstGeom prst="rect">
              <a:avLst/>
            </a:prstGeom>
            <a:noFill/>
            <a:ln w="9525">
              <a:noFill/>
              <a:miter lim="800000"/>
              <a:headEnd/>
              <a:tailEnd/>
            </a:ln>
          </p:spPr>
          <p:txBody>
            <a:bodyPr>
              <a:spAutoFit/>
            </a:bodyPr>
            <a:lstStyle/>
            <a:p>
              <a:pPr>
                <a:spcBef>
                  <a:spcPct val="50000"/>
                </a:spcBef>
              </a:pPr>
              <a:r>
                <a:rPr lang="en-US" sz="2400" dirty="0" err="1" smtClean="0"/>
                <a:t>Posición</a:t>
              </a:r>
              <a:r>
                <a:rPr lang="en-US" sz="2400" dirty="0" smtClean="0"/>
                <a:t> </a:t>
              </a:r>
              <a:r>
                <a:rPr lang="en-US" sz="2400" dirty="0"/>
                <a:t>2:</a:t>
              </a:r>
            </a:p>
          </p:txBody>
        </p:sp>
        <p:graphicFrame>
          <p:nvGraphicFramePr>
            <p:cNvPr id="26628" name="Object 10"/>
            <p:cNvGraphicFramePr>
              <a:graphicFrameLocks noChangeAspect="1"/>
            </p:cNvGraphicFramePr>
            <p:nvPr/>
          </p:nvGraphicFramePr>
          <p:xfrm>
            <a:off x="2806" y="2005"/>
            <a:ext cx="2218" cy="1002"/>
          </p:xfrm>
          <a:graphic>
            <a:graphicData uri="http://schemas.openxmlformats.org/presentationml/2006/ole">
              <p:oleObj spid="_x0000_s868356" name="Equation" r:id="rId5" imgW="2641320" imgH="1193760" progId="Equation.DSMT4">
                <p:embed/>
              </p:oleObj>
            </a:graphicData>
          </a:graphic>
        </p:graphicFrame>
      </p:grpSp>
      <p:sp>
        <p:nvSpPr>
          <p:cNvPr id="26636" name="Text Box 11"/>
          <p:cNvSpPr txBox="1">
            <a:spLocks noChangeArrowheads="1"/>
          </p:cNvSpPr>
          <p:nvPr/>
        </p:nvSpPr>
        <p:spPr bwMode="auto">
          <a:xfrm>
            <a:off x="3541712" y="5022850"/>
            <a:ext cx="3959246" cy="461665"/>
          </a:xfrm>
          <a:prstGeom prst="rect">
            <a:avLst/>
          </a:prstGeom>
          <a:noFill/>
          <a:ln w="9525">
            <a:noFill/>
            <a:miter lim="800000"/>
            <a:headEnd/>
            <a:tailEnd/>
          </a:ln>
        </p:spPr>
        <p:txBody>
          <a:bodyPr wrap="square">
            <a:spAutoFit/>
          </a:bodyPr>
          <a:lstStyle/>
          <a:p>
            <a:pPr>
              <a:spcBef>
                <a:spcPct val="50000"/>
              </a:spcBef>
            </a:pPr>
            <a:r>
              <a:rPr lang="en-US" sz="2400" dirty="0" err="1" smtClean="0"/>
              <a:t>Conservación</a:t>
            </a:r>
            <a:r>
              <a:rPr lang="en-US" sz="2400" dirty="0" smtClean="0"/>
              <a:t> de la </a:t>
            </a:r>
            <a:r>
              <a:rPr lang="en-US" sz="2400" dirty="0" err="1" smtClean="0"/>
              <a:t>energía</a:t>
            </a:r>
            <a:r>
              <a:rPr lang="en-US" sz="2400" dirty="0" smtClean="0"/>
              <a:t>:</a:t>
            </a:r>
            <a:endParaRPr lang="en-US" sz="2400" dirty="0"/>
          </a:p>
        </p:txBody>
      </p:sp>
      <p:graphicFrame>
        <p:nvGraphicFramePr>
          <p:cNvPr id="26626" name="Object 12"/>
          <p:cNvGraphicFramePr>
            <a:graphicFrameLocks noChangeAspect="1"/>
          </p:cNvGraphicFramePr>
          <p:nvPr/>
        </p:nvGraphicFramePr>
        <p:xfrm>
          <a:off x="3643306" y="5562681"/>
          <a:ext cx="2928957" cy="942360"/>
        </p:xfrm>
        <a:graphic>
          <a:graphicData uri="http://schemas.openxmlformats.org/presentationml/2006/ole">
            <p:oleObj spid="_x0000_s868354" name="Equation" r:id="rId6" imgW="1460160" imgH="469800" progId="Equation.DSMT4">
              <p:embed/>
            </p:oleObj>
          </a:graphicData>
        </a:graphic>
      </p:graphicFrame>
      <p:graphicFrame>
        <p:nvGraphicFramePr>
          <p:cNvPr id="26627" name="Object 13"/>
          <p:cNvGraphicFramePr>
            <a:graphicFrameLocks noChangeAspect="1"/>
          </p:cNvGraphicFramePr>
          <p:nvPr/>
        </p:nvGraphicFramePr>
        <p:xfrm>
          <a:off x="6715140" y="6143644"/>
          <a:ext cx="2207229" cy="566721"/>
        </p:xfrm>
        <a:graphic>
          <a:graphicData uri="http://schemas.openxmlformats.org/presentationml/2006/ole">
            <p:oleObj spid="_x0000_s868355" name="Equation" r:id="rId7" imgW="939600" imgH="241200" progId="Equation.DSMT4">
              <p:embed/>
            </p:oleObj>
          </a:graphicData>
        </a:graphic>
      </p:graphicFrame>
      <p:pic>
        <p:nvPicPr>
          <p:cNvPr id="26637" name="Picture 20" descr="p425a"/>
          <p:cNvPicPr>
            <a:picLocks noGrp="1" noChangeAspect="1" noChangeArrowheads="1"/>
          </p:cNvPicPr>
          <p:nvPr>
            <p:ph sz="half" idx="2"/>
          </p:nvPr>
        </p:nvPicPr>
        <p:blipFill>
          <a:blip r:embed="rId8" cstate="print">
            <a:lum bright="-20000" contrast="40000"/>
          </a:blip>
          <a:srcRect/>
          <a:stretch>
            <a:fillRect/>
          </a:stretch>
        </p:blipFill>
        <p:spPr>
          <a:xfrm>
            <a:off x="285720" y="3929066"/>
            <a:ext cx="2655887" cy="24780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8229600" cy="582594"/>
          </a:xfrm>
        </p:spPr>
        <p:txBody>
          <a:bodyPr/>
          <a:lstStyle/>
          <a:p>
            <a:pPr algn="ctr"/>
            <a:r>
              <a:rPr lang="es-MX" dirty="0" smtClean="0">
                <a:solidFill>
                  <a:srgbClr val="FFFF00"/>
                </a:solidFill>
              </a:rPr>
              <a:t>Ejemplo 02</a:t>
            </a:r>
            <a:endParaRPr lang="es-MX" dirty="0">
              <a:solidFill>
                <a:srgbClr val="FFFF00"/>
              </a:solidFill>
            </a:endParaRPr>
          </a:p>
        </p:txBody>
      </p:sp>
      <p:sp>
        <p:nvSpPr>
          <p:cNvPr id="5" name="4 Marcador de contenido"/>
          <p:cNvSpPr>
            <a:spLocks noGrp="1"/>
          </p:cNvSpPr>
          <p:nvPr>
            <p:ph idx="1"/>
          </p:nvPr>
        </p:nvSpPr>
        <p:spPr>
          <a:xfrm>
            <a:off x="381000" y="685800"/>
            <a:ext cx="8534400" cy="6029348"/>
          </a:xfrm>
        </p:spPr>
        <p:txBody>
          <a:bodyPr/>
          <a:lstStyle/>
          <a:p>
            <a:pPr algn="just"/>
            <a:r>
              <a:rPr lang="es-MX" sz="2800" dirty="0" smtClean="0"/>
              <a:t>La pastilla de </a:t>
            </a:r>
            <a:r>
              <a:rPr lang="es-MX" sz="2800" dirty="0" smtClean="0">
                <a:solidFill>
                  <a:srgbClr val="FFFF00"/>
                </a:solidFill>
              </a:rPr>
              <a:t>200 g </a:t>
            </a:r>
            <a:r>
              <a:rPr lang="es-MX" sz="2800" dirty="0" smtClean="0"/>
              <a:t>se comprime contra el muelle de constante </a:t>
            </a:r>
            <a:r>
              <a:rPr lang="es-MX" sz="2800" dirty="0" smtClean="0">
                <a:solidFill>
                  <a:srgbClr val="FFFF00"/>
                </a:solidFill>
              </a:rPr>
              <a:t>k = 540 N/m </a:t>
            </a:r>
            <a:r>
              <a:rPr lang="es-MX" sz="2800" dirty="0" smtClean="0"/>
              <a:t>y luego se suelta desde el reposo en A. Despreciando la fricción. Determine la menor compresión del muelle para que la pastilla recorra el bucle ABCDE sin perder nunca el contacto con el mismo</a:t>
            </a:r>
            <a:endParaRPr lang="es-MX" sz="2800" dirty="0"/>
          </a:p>
        </p:txBody>
      </p:sp>
      <p:pic>
        <p:nvPicPr>
          <p:cNvPr id="6" name="Picture 12" descr="p13"/>
          <p:cNvPicPr>
            <a:picLocks noChangeAspect="1" noChangeArrowheads="1"/>
          </p:cNvPicPr>
          <p:nvPr/>
        </p:nvPicPr>
        <p:blipFill>
          <a:blip r:embed="rId2" cstate="print">
            <a:lum bright="-20000" contrast="40000"/>
          </a:blip>
          <a:srcRect/>
          <a:stretch>
            <a:fillRect/>
          </a:stretch>
        </p:blipFill>
        <p:spPr bwMode="auto">
          <a:xfrm>
            <a:off x="2286000" y="3352800"/>
            <a:ext cx="561514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Rectangle 2"/>
          <p:cNvSpPr>
            <a:spLocks noGrp="1" noChangeArrowheads="1"/>
          </p:cNvSpPr>
          <p:nvPr>
            <p:ph type="title"/>
          </p:nvPr>
        </p:nvSpPr>
        <p:spPr>
          <a:xfrm>
            <a:off x="1066800" y="274638"/>
            <a:ext cx="2209800" cy="439718"/>
          </a:xfrm>
        </p:spPr>
        <p:txBody>
          <a:bodyPr/>
          <a:lstStyle/>
          <a:p>
            <a:pPr eaLnBrk="1" hangingPunct="1"/>
            <a:r>
              <a:rPr lang="en-US" sz="3600" dirty="0" err="1" smtClean="0">
                <a:solidFill>
                  <a:srgbClr val="FFFF00"/>
                </a:solidFill>
              </a:rPr>
              <a:t>Solución</a:t>
            </a:r>
            <a:endParaRPr lang="en-US" sz="3600" dirty="0" smtClean="0">
              <a:solidFill>
                <a:srgbClr val="FFFF00"/>
              </a:solidFill>
            </a:endParaRPr>
          </a:p>
        </p:txBody>
      </p:sp>
      <p:graphicFrame>
        <p:nvGraphicFramePr>
          <p:cNvPr id="27650" name="Object 8"/>
          <p:cNvGraphicFramePr>
            <a:graphicFrameLocks noChangeAspect="1"/>
          </p:cNvGraphicFramePr>
          <p:nvPr/>
        </p:nvGraphicFramePr>
        <p:xfrm>
          <a:off x="3071802" y="1714488"/>
          <a:ext cx="2125281" cy="500066"/>
        </p:xfrm>
        <a:graphic>
          <a:graphicData uri="http://schemas.openxmlformats.org/presentationml/2006/ole">
            <p:oleObj spid="_x0000_s869378" name="Equation" r:id="rId3" imgW="1079280" imgH="253800" progId="Equation.DSMT4">
              <p:embed/>
            </p:oleObj>
          </a:graphicData>
        </a:graphic>
      </p:graphicFrame>
      <p:graphicFrame>
        <p:nvGraphicFramePr>
          <p:cNvPr id="27651" name="Object 9"/>
          <p:cNvGraphicFramePr>
            <a:graphicFrameLocks noChangeAspect="1"/>
          </p:cNvGraphicFramePr>
          <p:nvPr/>
        </p:nvGraphicFramePr>
        <p:xfrm>
          <a:off x="5257800" y="1524000"/>
          <a:ext cx="3665022" cy="832522"/>
        </p:xfrm>
        <a:graphic>
          <a:graphicData uri="http://schemas.openxmlformats.org/presentationml/2006/ole">
            <p:oleObj spid="_x0000_s869379" name="Equation" r:id="rId4" imgW="2628720" imgH="533160" progId="Equation.DSMT4">
              <p:embed/>
            </p:oleObj>
          </a:graphicData>
        </a:graphic>
      </p:graphicFrame>
      <p:graphicFrame>
        <p:nvGraphicFramePr>
          <p:cNvPr id="27652" name="Object 12"/>
          <p:cNvGraphicFramePr>
            <a:graphicFrameLocks noChangeAspect="1"/>
          </p:cNvGraphicFramePr>
          <p:nvPr/>
        </p:nvGraphicFramePr>
        <p:xfrm>
          <a:off x="3643306" y="3571875"/>
          <a:ext cx="5000660" cy="805191"/>
        </p:xfrm>
        <a:graphic>
          <a:graphicData uri="http://schemas.openxmlformats.org/presentationml/2006/ole">
            <p:oleObj spid="_x0000_s869380" name="Equation" r:id="rId5" imgW="2997000" imgH="482400" progId="Equation.DSMT4">
              <p:embed/>
            </p:oleObj>
          </a:graphicData>
        </a:graphic>
      </p:graphicFrame>
      <p:graphicFrame>
        <p:nvGraphicFramePr>
          <p:cNvPr id="56334" name="Object 14"/>
          <p:cNvGraphicFramePr>
            <a:graphicFrameLocks noChangeAspect="1"/>
          </p:cNvGraphicFramePr>
          <p:nvPr/>
        </p:nvGraphicFramePr>
        <p:xfrm>
          <a:off x="3714744" y="4500570"/>
          <a:ext cx="5208084" cy="1137136"/>
        </p:xfrm>
        <a:graphic>
          <a:graphicData uri="http://schemas.openxmlformats.org/presentationml/2006/ole">
            <p:oleObj spid="_x0000_s869381" name="Equation" r:id="rId6" imgW="2908080" imgH="634680" progId="Equation.DSMT4">
              <p:embed/>
            </p:oleObj>
          </a:graphicData>
        </a:graphic>
      </p:graphicFrame>
      <p:graphicFrame>
        <p:nvGraphicFramePr>
          <p:cNvPr id="27654" name="Object 15"/>
          <p:cNvGraphicFramePr>
            <a:graphicFrameLocks noChangeAspect="1"/>
          </p:cNvGraphicFramePr>
          <p:nvPr/>
        </p:nvGraphicFramePr>
        <p:xfrm>
          <a:off x="3279813" y="5715016"/>
          <a:ext cx="3454237" cy="857256"/>
        </p:xfrm>
        <a:graphic>
          <a:graphicData uri="http://schemas.openxmlformats.org/presentationml/2006/ole">
            <p:oleObj spid="_x0000_s869382" name="Equation" r:id="rId7" imgW="1739880" imgH="431640" progId="Equation.DSMT4">
              <p:embed/>
            </p:oleObj>
          </a:graphicData>
        </a:graphic>
      </p:graphicFrame>
      <p:graphicFrame>
        <p:nvGraphicFramePr>
          <p:cNvPr id="27655" name="Object 16"/>
          <p:cNvGraphicFramePr>
            <a:graphicFrameLocks noChangeAspect="1"/>
          </p:cNvGraphicFramePr>
          <p:nvPr/>
        </p:nvGraphicFramePr>
        <p:xfrm>
          <a:off x="6858016" y="6572252"/>
          <a:ext cx="2285984" cy="285748"/>
        </p:xfrm>
        <a:graphic>
          <a:graphicData uri="http://schemas.openxmlformats.org/presentationml/2006/ole">
            <p:oleObj spid="_x0000_s869383" name="Equation" r:id="rId8" imgW="1422360" imgH="177480" progId="Equation.DSMT4">
              <p:embed/>
            </p:oleObj>
          </a:graphicData>
        </a:graphic>
      </p:graphicFrame>
      <p:pic>
        <p:nvPicPr>
          <p:cNvPr id="27660" name="Picture 26" descr="p427"/>
          <p:cNvPicPr>
            <a:picLocks noGrp="1" noChangeAspect="1" noChangeArrowheads="1"/>
          </p:cNvPicPr>
          <p:nvPr>
            <p:ph idx="1"/>
          </p:nvPr>
        </p:nvPicPr>
        <p:blipFill>
          <a:blip r:embed="rId9" cstate="print">
            <a:lum bright="-20000" contrast="40000"/>
          </a:blip>
          <a:srcRect/>
          <a:stretch>
            <a:fillRect/>
          </a:stretch>
        </p:blipFill>
        <p:spPr>
          <a:xfrm>
            <a:off x="142844" y="1000108"/>
            <a:ext cx="2921542" cy="5715040"/>
          </a:xfrm>
          <a:noFill/>
        </p:spPr>
      </p:pic>
      <p:sp>
        <p:nvSpPr>
          <p:cNvPr id="13" name="12 Rectángulo"/>
          <p:cNvSpPr/>
          <p:nvPr/>
        </p:nvSpPr>
        <p:spPr bwMode="auto">
          <a:xfrm>
            <a:off x="3428992" y="214290"/>
            <a:ext cx="5500726" cy="1214446"/>
          </a:xfrm>
          <a:prstGeom prst="rect">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solidFill>
                  <a:schemeClr val="tx1"/>
                </a:solidFill>
                <a:effectLst/>
                <a:latin typeface="Garamond" pitchFamily="18" charset="0"/>
                <a:ea typeface="PMingLiU" pitchFamily="18" charset="-120"/>
              </a:rPr>
              <a:t>Cuando</a:t>
            </a:r>
            <a:r>
              <a:rPr kumimoji="1" lang="es-MX" sz="2400" b="0" i="0" u="none" strike="noStrike" cap="none" normalizeH="0" dirty="0" smtClean="0">
                <a:ln>
                  <a:noFill/>
                </a:ln>
                <a:solidFill>
                  <a:schemeClr val="tx1"/>
                </a:solidFill>
                <a:effectLst/>
                <a:latin typeface="Garamond" pitchFamily="18" charset="0"/>
                <a:ea typeface="PMingLiU" pitchFamily="18" charset="-120"/>
              </a:rPr>
              <a:t> la pastilla pase por D su energía cinética debe ser mínima  y su energía potencial es máxima</a:t>
            </a:r>
            <a:endParaRPr kumimoji="1" lang="es-MX" sz="2400" b="0" i="0" u="none" strike="noStrike" cap="none" normalizeH="0" baseline="0" dirty="0" smtClean="0">
              <a:ln>
                <a:noFill/>
              </a:ln>
              <a:solidFill>
                <a:schemeClr val="tx1"/>
              </a:solidFill>
              <a:effectLst/>
              <a:latin typeface="Garamond" pitchFamily="18" charset="0"/>
              <a:ea typeface="PMingLiU" pitchFamily="18" charset="-120"/>
            </a:endParaRPr>
          </a:p>
        </p:txBody>
      </p:sp>
      <p:sp>
        <p:nvSpPr>
          <p:cNvPr id="14" name="13 Rectángulo"/>
          <p:cNvSpPr/>
          <p:nvPr/>
        </p:nvSpPr>
        <p:spPr bwMode="auto">
          <a:xfrm>
            <a:off x="3124200" y="2571744"/>
            <a:ext cx="5867400" cy="857256"/>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solidFill>
                  <a:schemeClr val="tx1"/>
                </a:solidFill>
                <a:effectLst/>
                <a:latin typeface="Garamond" pitchFamily="18" charset="0"/>
                <a:ea typeface="PMingLiU" pitchFamily="18" charset="-120"/>
              </a:rPr>
              <a:t>Aplicando</a:t>
            </a:r>
            <a:r>
              <a:rPr kumimoji="1" lang="es-MX" sz="2400" b="0" i="0" u="none" strike="noStrike" cap="none" normalizeH="0" dirty="0" smtClean="0">
                <a:ln>
                  <a:noFill/>
                </a:ln>
                <a:solidFill>
                  <a:schemeClr val="tx1"/>
                </a:solidFill>
                <a:effectLst/>
                <a:latin typeface="Garamond" pitchFamily="18" charset="0"/>
                <a:ea typeface="PMingLiU" pitchFamily="18" charset="-120"/>
              </a:rPr>
              <a:t> el principio de conservación se la energía</a:t>
            </a:r>
            <a:endParaRPr kumimoji="1" lang="es-MX" sz="2400" b="0" i="0" u="none" strike="noStrike" cap="none" normalizeH="0" baseline="0" dirty="0" smtClean="0">
              <a:ln>
                <a:noFill/>
              </a:ln>
              <a:solidFill>
                <a:schemeClr val="tx1"/>
              </a:solidFill>
              <a:effectLst/>
              <a:latin typeface="Garamond" pitchFamily="18" charset="0"/>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654032"/>
          </a:xfrm>
        </p:spPr>
        <p:txBody>
          <a:bodyPr/>
          <a:lstStyle/>
          <a:p>
            <a:pPr algn="ctr"/>
            <a:r>
              <a:rPr lang="es-MX" dirty="0" smtClean="0">
                <a:solidFill>
                  <a:srgbClr val="FFFF00"/>
                </a:solidFill>
              </a:rPr>
              <a:t>Ejemplo 03</a:t>
            </a:r>
            <a:endParaRPr lang="es-MX" dirty="0">
              <a:solidFill>
                <a:srgbClr val="FFFF00"/>
              </a:solidFill>
            </a:endParaRPr>
          </a:p>
        </p:txBody>
      </p:sp>
      <p:sp>
        <p:nvSpPr>
          <p:cNvPr id="3" name="2 Marcador de contenido"/>
          <p:cNvSpPr>
            <a:spLocks noGrp="1"/>
          </p:cNvSpPr>
          <p:nvPr>
            <p:ph idx="1"/>
          </p:nvPr>
        </p:nvSpPr>
        <p:spPr>
          <a:xfrm>
            <a:off x="214282" y="785794"/>
            <a:ext cx="8715436" cy="5929354"/>
          </a:xfrm>
        </p:spPr>
        <p:txBody>
          <a:bodyPr/>
          <a:lstStyle/>
          <a:p>
            <a:pPr algn="just"/>
            <a:r>
              <a:rPr lang="es-MX" sz="2800" dirty="0" smtClean="0">
                <a:latin typeface="Arial Narrow" pitchFamily="34" charset="0"/>
              </a:rPr>
              <a:t>Una esfera de masa </a:t>
            </a:r>
            <a:r>
              <a:rPr lang="es-MX" sz="2800" b="1" i="1" dirty="0" smtClean="0">
                <a:solidFill>
                  <a:srgbClr val="FFFF00"/>
                </a:solidFill>
                <a:latin typeface="Arial Narrow" pitchFamily="34" charset="0"/>
              </a:rPr>
              <a:t>M = 0,6 kg </a:t>
            </a:r>
            <a:r>
              <a:rPr lang="es-MX" sz="2800" dirty="0" smtClean="0">
                <a:latin typeface="Arial Narrow" pitchFamily="34" charset="0"/>
              </a:rPr>
              <a:t>está unida a un cordón elástico de constante </a:t>
            </a:r>
            <a:r>
              <a:rPr lang="es-MX" sz="2800" b="1" i="1" dirty="0" smtClean="0">
                <a:solidFill>
                  <a:srgbClr val="FFFF00"/>
                </a:solidFill>
                <a:latin typeface="Arial Narrow" pitchFamily="34" charset="0"/>
              </a:rPr>
              <a:t>k = 100 N/m</a:t>
            </a:r>
            <a:r>
              <a:rPr lang="es-MX" sz="2800" dirty="0" smtClean="0">
                <a:latin typeface="Arial Narrow" pitchFamily="34" charset="0"/>
              </a:rPr>
              <a:t>, el cual tiene una longitud natural cuando la esfera está en el origen O. si la esfera se desliza sin rozamiento en la superficie horizontal y que en la posición mostrada su velocidad es </a:t>
            </a:r>
            <a:r>
              <a:rPr lang="es-MX" sz="2800" b="1" i="1" dirty="0" smtClean="0">
                <a:solidFill>
                  <a:srgbClr val="FFFF00"/>
                </a:solidFill>
                <a:latin typeface="Arial Narrow" pitchFamily="34" charset="0"/>
              </a:rPr>
              <a:t>20 m/s</a:t>
            </a:r>
            <a:r>
              <a:rPr lang="es-MX" sz="2800" dirty="0" smtClean="0">
                <a:latin typeface="Arial Narrow" pitchFamily="34" charset="0"/>
              </a:rPr>
              <a:t>. Determine: (a) las distancias máxima y mínima de la esfera al origen O y (b) las celeridades correspondientes</a:t>
            </a:r>
            <a:endParaRPr lang="es-MX" sz="2800" dirty="0">
              <a:latin typeface="Arial Narrow" pitchFamily="34" charset="0"/>
            </a:endParaRPr>
          </a:p>
        </p:txBody>
      </p:sp>
      <p:pic>
        <p:nvPicPr>
          <p:cNvPr id="4" name="Picture 3" descr="13_08a-sp"/>
          <p:cNvPicPr>
            <a:picLocks noChangeAspect="1" noChangeArrowheads="1"/>
          </p:cNvPicPr>
          <p:nvPr/>
        </p:nvPicPr>
        <p:blipFill>
          <a:blip r:embed="rId2" cstate="print">
            <a:lum bright="-20000" contrast="40000"/>
          </a:blip>
          <a:srcRect/>
          <a:stretch>
            <a:fillRect/>
          </a:stretch>
        </p:blipFill>
        <p:spPr bwMode="auto">
          <a:xfrm>
            <a:off x="2357422" y="3824042"/>
            <a:ext cx="5643602" cy="294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3" descr="13_08b-sp"/>
          <p:cNvPicPr>
            <a:picLocks noChangeAspect="1" noChangeArrowheads="1"/>
          </p:cNvPicPr>
          <p:nvPr/>
        </p:nvPicPr>
        <p:blipFill>
          <a:blip r:embed="rId3" cstate="print"/>
          <a:srcRect/>
          <a:stretch>
            <a:fillRect/>
          </a:stretch>
        </p:blipFill>
        <p:spPr bwMode="auto">
          <a:xfrm>
            <a:off x="381000" y="990600"/>
            <a:ext cx="3657600" cy="3343275"/>
          </a:xfrm>
          <a:prstGeom prst="rect">
            <a:avLst/>
          </a:prstGeom>
          <a:noFill/>
          <a:ln w="9525">
            <a:noFill/>
            <a:miter lim="800000"/>
            <a:headEnd/>
            <a:tailEnd/>
          </a:ln>
        </p:spPr>
      </p:pic>
      <p:graphicFrame>
        <p:nvGraphicFramePr>
          <p:cNvPr id="28674" name="Object 6"/>
          <p:cNvGraphicFramePr>
            <a:graphicFrameLocks noChangeAspect="1"/>
          </p:cNvGraphicFramePr>
          <p:nvPr/>
        </p:nvGraphicFramePr>
        <p:xfrm>
          <a:off x="4403725" y="1474788"/>
          <a:ext cx="4408488" cy="2433637"/>
        </p:xfrm>
        <a:graphic>
          <a:graphicData uri="http://schemas.openxmlformats.org/presentationml/2006/ole">
            <p:oleObj spid="_x0000_s870402" name="Equation" r:id="rId4" imgW="2158920" imgH="1193760" progId="Equation.DSMT4">
              <p:embed/>
            </p:oleObj>
          </a:graphicData>
        </a:graphic>
      </p:graphicFrame>
      <p:graphicFrame>
        <p:nvGraphicFramePr>
          <p:cNvPr id="28675" name="Object 7"/>
          <p:cNvGraphicFramePr>
            <a:graphicFrameLocks noChangeAspect="1"/>
          </p:cNvGraphicFramePr>
          <p:nvPr/>
        </p:nvGraphicFramePr>
        <p:xfrm>
          <a:off x="658813" y="4714875"/>
          <a:ext cx="8212137" cy="1971675"/>
        </p:xfrm>
        <a:graphic>
          <a:graphicData uri="http://schemas.openxmlformats.org/presentationml/2006/ole">
            <p:oleObj spid="_x0000_s870403" name="Equation" r:id="rId5" imgW="3136680" imgH="888840" progId="Equation.DSMT4">
              <p:embed/>
            </p:oleObj>
          </a:graphicData>
        </a:graphic>
      </p:graphicFrame>
      <p:sp>
        <p:nvSpPr>
          <p:cNvPr id="10" name="9 Rectángulo"/>
          <p:cNvSpPr/>
          <p:nvPr/>
        </p:nvSpPr>
        <p:spPr bwMode="auto">
          <a:xfrm>
            <a:off x="1295400" y="228600"/>
            <a:ext cx="2357454" cy="5000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effectLst/>
                <a:latin typeface="Garamond" pitchFamily="18" charset="0"/>
                <a:ea typeface="PMingLiU" pitchFamily="18" charset="-120"/>
              </a:rPr>
              <a:t>SOLUCIÓN</a:t>
            </a:r>
          </a:p>
        </p:txBody>
      </p:sp>
      <p:sp>
        <p:nvSpPr>
          <p:cNvPr id="11" name="10 Rectángulo"/>
          <p:cNvSpPr/>
          <p:nvPr/>
        </p:nvSpPr>
        <p:spPr bwMode="auto">
          <a:xfrm>
            <a:off x="4214810" y="285728"/>
            <a:ext cx="4786346" cy="1071570"/>
          </a:xfrm>
          <a:prstGeom prst="rect">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solidFill>
                  <a:schemeClr val="tx1"/>
                </a:solidFill>
                <a:effectLst/>
                <a:latin typeface="Garamond" pitchFamily="18" charset="0"/>
                <a:ea typeface="PMingLiU" pitchFamily="18" charset="-120"/>
              </a:rPr>
              <a:t>Aplicando el principio de conservación del </a:t>
            </a:r>
            <a:r>
              <a:rPr kumimoji="1" lang="es-MX" sz="2400" b="0" i="0" u="none" strike="noStrike" cap="none" normalizeH="0" baseline="0" dirty="0" err="1" smtClean="0">
                <a:ln>
                  <a:noFill/>
                </a:ln>
                <a:solidFill>
                  <a:schemeClr val="tx1"/>
                </a:solidFill>
                <a:effectLst/>
                <a:latin typeface="Garamond" pitchFamily="18" charset="0"/>
                <a:ea typeface="PMingLiU" pitchFamily="18" charset="-120"/>
              </a:rPr>
              <a:t>momentum</a:t>
            </a:r>
            <a:r>
              <a:rPr kumimoji="1" lang="es-MX" sz="2400" b="0" i="0" u="none" strike="noStrike" cap="none" normalizeH="0" baseline="0" dirty="0" smtClean="0">
                <a:ln>
                  <a:noFill/>
                </a:ln>
                <a:solidFill>
                  <a:schemeClr val="tx1"/>
                </a:solidFill>
                <a:effectLst/>
                <a:latin typeface="Garamond" pitchFamily="18" charset="0"/>
                <a:ea typeface="PMingLiU" pitchFamily="18" charset="-120"/>
              </a:rPr>
              <a:t> angular se tiene</a:t>
            </a:r>
          </a:p>
        </p:txBody>
      </p:sp>
      <p:sp>
        <p:nvSpPr>
          <p:cNvPr id="12" name="11 Rectángulo"/>
          <p:cNvSpPr/>
          <p:nvPr/>
        </p:nvSpPr>
        <p:spPr bwMode="auto">
          <a:xfrm>
            <a:off x="4071934" y="4000504"/>
            <a:ext cx="4857784" cy="64294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s-MX" sz="2400" b="0" i="0" u="none" strike="noStrike" cap="none" normalizeH="0" baseline="0" dirty="0" smtClean="0">
                <a:ln>
                  <a:noFill/>
                </a:ln>
                <a:solidFill>
                  <a:schemeClr val="tx1"/>
                </a:solidFill>
                <a:effectLst/>
                <a:latin typeface="Garamond" pitchFamily="18" charset="0"/>
                <a:ea typeface="PMingLiU" pitchFamily="18" charset="-120"/>
              </a:rPr>
              <a:t>Principio de conservación de la energía</a:t>
            </a:r>
            <a:r>
              <a:rPr kumimoji="1" lang="es-MX" sz="1800" b="0" i="0" u="none" strike="noStrike" cap="none" normalizeH="0" baseline="0" dirty="0" smtClean="0">
                <a:ln>
                  <a:noFill/>
                </a:ln>
                <a:solidFill>
                  <a:schemeClr val="tx1"/>
                </a:solidFill>
                <a:effectLst/>
                <a:latin typeface="Garamond" pitchFamily="18" charset="0"/>
                <a:ea typeface="PMingLiU" pitchFamily="18" charset="-120"/>
              </a:rPr>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95400" y="228600"/>
            <a:ext cx="7315200" cy="533400"/>
          </a:xfrm>
        </p:spPr>
        <p:txBody>
          <a:bodyPr/>
          <a:lstStyle/>
          <a:p>
            <a:pPr algn="ctr"/>
            <a:r>
              <a:rPr lang="es-MX" dirty="0" smtClean="0">
                <a:solidFill>
                  <a:srgbClr val="FFFF00"/>
                </a:solidFill>
              </a:rPr>
              <a:t>EJEMPLO 04</a:t>
            </a:r>
            <a:endParaRPr lang="es-MX" dirty="0">
              <a:solidFill>
                <a:srgbClr val="FFFF00"/>
              </a:solidFill>
            </a:endParaRPr>
          </a:p>
        </p:txBody>
      </p:sp>
      <p:sp>
        <p:nvSpPr>
          <p:cNvPr id="5" name="4 Marcador de contenido"/>
          <p:cNvSpPr>
            <a:spLocks noGrp="1"/>
          </p:cNvSpPr>
          <p:nvPr>
            <p:ph idx="1"/>
          </p:nvPr>
        </p:nvSpPr>
        <p:spPr>
          <a:xfrm>
            <a:off x="228600" y="762000"/>
            <a:ext cx="8686800" cy="5867400"/>
          </a:xfrm>
          <a:solidFill>
            <a:schemeClr val="accent3">
              <a:lumMod val="50000"/>
            </a:schemeClr>
          </a:solidFill>
        </p:spPr>
        <p:txBody>
          <a:bodyPr/>
          <a:lstStyle/>
          <a:p>
            <a:pPr algn="just"/>
            <a:r>
              <a:rPr lang="es-MX" sz="2800" dirty="0" smtClean="0">
                <a:latin typeface="Arial Narrow" pitchFamily="34" charset="0"/>
              </a:rPr>
              <a:t>La corredera de 3 kg se abandona partiendo del reposo en el punto A y se desliza con rozamiento despreciable en un plano vertical a lo largo de una guía circular . El resorte al que está unido tiene una constante k = 350 N/m y su longitud natural es de 0,6 m. Determine la velocidad de la corredera cuando pase por B  </a:t>
            </a:r>
            <a:endParaRPr lang="es-MX" sz="2800" dirty="0">
              <a:latin typeface="Arial Narrow" pitchFamily="34" charset="0"/>
            </a:endParaRPr>
          </a:p>
        </p:txBody>
      </p:sp>
      <p:pic>
        <p:nvPicPr>
          <p:cNvPr id="8" name="Picture 2"/>
          <p:cNvPicPr>
            <a:picLocks noChangeAspect="1" noChangeArrowheads="1"/>
          </p:cNvPicPr>
          <p:nvPr/>
        </p:nvPicPr>
        <p:blipFill>
          <a:blip r:embed="rId2" cstate="print">
            <a:lum bright="-20000" contrast="40000"/>
          </a:blip>
          <a:srcRect/>
          <a:stretch>
            <a:fillRect/>
          </a:stretch>
        </p:blipFill>
        <p:spPr bwMode="auto">
          <a:xfrm>
            <a:off x="2362200" y="3048000"/>
            <a:ext cx="5105399" cy="36712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0"/>
            <a:ext cx="7315200" cy="609600"/>
          </a:xfrm>
        </p:spPr>
        <p:txBody>
          <a:bodyPr/>
          <a:lstStyle/>
          <a:p>
            <a:pPr algn="ctr"/>
            <a:r>
              <a:rPr lang="es-MX" dirty="0" smtClean="0">
                <a:solidFill>
                  <a:srgbClr val="FFFF00"/>
                </a:solidFill>
              </a:rPr>
              <a:t>Ejemplo 05</a:t>
            </a:r>
            <a:endParaRPr lang="es-ES" dirty="0">
              <a:solidFill>
                <a:srgbClr val="FFFF00"/>
              </a:solidFill>
            </a:endParaRPr>
          </a:p>
        </p:txBody>
      </p:sp>
      <p:sp>
        <p:nvSpPr>
          <p:cNvPr id="3" name="2 Marcador de contenido"/>
          <p:cNvSpPr>
            <a:spLocks noGrp="1"/>
          </p:cNvSpPr>
          <p:nvPr>
            <p:ph sz="half" idx="1"/>
          </p:nvPr>
        </p:nvSpPr>
        <p:spPr>
          <a:xfrm>
            <a:off x="152400" y="533400"/>
            <a:ext cx="4953000" cy="6324600"/>
          </a:xfrm>
          <a:solidFill>
            <a:srgbClr val="002060"/>
          </a:solidFill>
        </p:spPr>
        <p:txBody>
          <a:bodyPr/>
          <a:lstStyle/>
          <a:p>
            <a:pPr lvl="0" algn="just"/>
            <a:r>
              <a:rPr lang="es-MX" sz="2400" dirty="0" smtClean="0"/>
              <a:t>La corredera A de </a:t>
            </a:r>
            <a:r>
              <a:rPr lang="es-MX" sz="2400" b="1" i="1" dirty="0" smtClean="0">
                <a:solidFill>
                  <a:srgbClr val="FFFF00"/>
                </a:solidFill>
              </a:rPr>
              <a:t>10 kg</a:t>
            </a:r>
            <a:r>
              <a:rPr lang="es-MX" sz="2400" b="1" dirty="0" smtClean="0">
                <a:solidFill>
                  <a:srgbClr val="FFFF00"/>
                </a:solidFill>
              </a:rPr>
              <a:t> </a:t>
            </a:r>
            <a:r>
              <a:rPr lang="es-MX" sz="2400" dirty="0" smtClean="0"/>
              <a:t>se mueve sin rozamiento en un plano vertical a lo largo de la guía inclinada. El resorte unido a ella tiene una constante de </a:t>
            </a:r>
            <a:r>
              <a:rPr lang="es-MX" sz="2400" b="1" i="1" dirty="0" smtClean="0">
                <a:solidFill>
                  <a:srgbClr val="FFFF00"/>
                </a:solidFill>
              </a:rPr>
              <a:t>60 N/m</a:t>
            </a:r>
            <a:r>
              <a:rPr lang="es-MX" sz="2400" dirty="0" smtClean="0"/>
              <a:t> y está sometido a un alargamiento de </a:t>
            </a:r>
            <a:r>
              <a:rPr lang="es-MX" sz="2400" b="1" i="1" dirty="0" smtClean="0">
                <a:solidFill>
                  <a:srgbClr val="FFFF00"/>
                </a:solidFill>
              </a:rPr>
              <a:t>0,6 m </a:t>
            </a:r>
            <a:r>
              <a:rPr lang="es-MX" sz="2400" dirty="0" smtClean="0"/>
              <a:t>en la posición A, desde la que se suelta la corredera partiendo del reposo. Se aplica una fuerza constante de </a:t>
            </a:r>
            <a:r>
              <a:rPr lang="es-MX" sz="2400" b="1" i="1" dirty="0" smtClean="0">
                <a:solidFill>
                  <a:srgbClr val="FFFF00"/>
                </a:solidFill>
              </a:rPr>
              <a:t>250 N </a:t>
            </a:r>
            <a:r>
              <a:rPr lang="es-MX" sz="2400" dirty="0" smtClean="0"/>
              <a:t>a una cuerda que pasa por una polea pequeña en B. Si la polea no ofrece resistencia al movimiento de la cuerda. Determine la velocidad </a:t>
            </a:r>
            <a:r>
              <a:rPr lang="es-MX" sz="2400" i="1" dirty="0" smtClean="0"/>
              <a:t>v </a:t>
            </a:r>
            <a:r>
              <a:rPr lang="es-MX" sz="2400" dirty="0" smtClean="0"/>
              <a:t>de la corredera cuando pasa por el punto C.</a:t>
            </a:r>
            <a:endParaRPr lang="es-ES" sz="2400" dirty="0" smtClean="0"/>
          </a:p>
          <a:p>
            <a:endParaRPr lang="es-ES" sz="2400" dirty="0"/>
          </a:p>
        </p:txBody>
      </p:sp>
      <p:sp>
        <p:nvSpPr>
          <p:cNvPr id="5" name="4 Marcador de contenido"/>
          <p:cNvSpPr>
            <a:spLocks noGrp="1"/>
          </p:cNvSpPr>
          <p:nvPr>
            <p:ph sz="half" idx="2"/>
          </p:nvPr>
        </p:nvSpPr>
        <p:spPr>
          <a:xfrm>
            <a:off x="5181600" y="1828800"/>
            <a:ext cx="3810000" cy="4114800"/>
          </a:xfrm>
        </p:spPr>
        <p:txBody>
          <a:bodyPr/>
          <a:lstStyle/>
          <a:p>
            <a:endParaRPr lang="es-ES" dirty="0"/>
          </a:p>
        </p:txBody>
      </p:sp>
      <p:pic>
        <p:nvPicPr>
          <p:cNvPr id="4" name="Picture 2"/>
          <p:cNvPicPr>
            <a:picLocks noChangeAspect="1" noChangeArrowheads="1"/>
          </p:cNvPicPr>
          <p:nvPr/>
        </p:nvPicPr>
        <p:blipFill>
          <a:blip r:embed="rId2" cstate="print">
            <a:lum bright="-20000" contrast="40000"/>
          </a:blip>
          <a:srcRect/>
          <a:stretch>
            <a:fillRect/>
          </a:stretch>
        </p:blipFill>
        <p:spPr bwMode="auto">
          <a:xfrm>
            <a:off x="5107434" y="2514600"/>
            <a:ext cx="4036566"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8001000" cy="609600"/>
          </a:xfrm>
        </p:spPr>
        <p:txBody>
          <a:bodyPr/>
          <a:lstStyle/>
          <a:p>
            <a:pPr algn="ctr"/>
            <a:r>
              <a:rPr lang="es-MX" dirty="0" smtClean="0">
                <a:solidFill>
                  <a:srgbClr val="FFFF00"/>
                </a:solidFill>
              </a:rPr>
              <a:t>IV.	TRABAJO DE UNA FUERZA</a:t>
            </a:r>
            <a:endParaRPr lang="es-MX" dirty="0">
              <a:solidFill>
                <a:srgbClr val="FFFF00"/>
              </a:solidFill>
            </a:endParaRPr>
          </a:p>
        </p:txBody>
      </p:sp>
      <p:sp>
        <p:nvSpPr>
          <p:cNvPr id="3" name="2 Marcador de contenido"/>
          <p:cNvSpPr>
            <a:spLocks noGrp="1"/>
          </p:cNvSpPr>
          <p:nvPr>
            <p:ph sz="half" idx="1"/>
          </p:nvPr>
        </p:nvSpPr>
        <p:spPr>
          <a:xfrm>
            <a:off x="381000" y="762000"/>
            <a:ext cx="4229100" cy="5943600"/>
          </a:xfrm>
          <a:solidFill>
            <a:schemeClr val="bg1">
              <a:lumMod val="50000"/>
            </a:schemeClr>
          </a:solidFill>
        </p:spPr>
        <p:txBody>
          <a:bodyPr/>
          <a:lstStyle/>
          <a:p>
            <a:pPr algn="just"/>
            <a:r>
              <a:rPr lang="es-MX" sz="2400" dirty="0" smtClean="0"/>
              <a:t>Considere una partícula de masa </a:t>
            </a:r>
            <a:r>
              <a:rPr lang="es-MX" sz="2400" i="1" dirty="0" smtClean="0"/>
              <a:t>m</a:t>
            </a:r>
            <a:r>
              <a:rPr lang="es-MX" sz="2400" dirty="0" smtClean="0"/>
              <a:t> que se mueve a lo largo de la curva C, bajo la acción de la fuerza F.</a:t>
            </a:r>
          </a:p>
          <a:p>
            <a:pPr algn="just">
              <a:buFont typeface="Wingdings" pitchFamily="2" charset="2"/>
              <a:buChar char="§"/>
            </a:pPr>
            <a:r>
              <a:rPr lang="es-MX" sz="2400" dirty="0" smtClean="0"/>
              <a:t>En un intervalo de tiempo </a:t>
            </a:r>
            <a:r>
              <a:rPr lang="es-MX" sz="2400" i="1" dirty="0" err="1" smtClean="0">
                <a:solidFill>
                  <a:srgbClr val="FFFF00"/>
                </a:solidFill>
              </a:rPr>
              <a:t>dt</a:t>
            </a:r>
            <a:r>
              <a:rPr lang="es-MX" sz="2400" dirty="0" smtClean="0"/>
              <a:t> la partícula experimenta un desplazamiento</a:t>
            </a:r>
          </a:p>
          <a:p>
            <a:pPr algn="just">
              <a:buFont typeface="Wingdings" pitchFamily="2" charset="2"/>
              <a:buChar char="§"/>
            </a:pPr>
            <a:r>
              <a:rPr lang="es-MX" sz="2400" dirty="0" smtClean="0"/>
              <a:t>El trabajo se define como</a:t>
            </a:r>
          </a:p>
          <a:p>
            <a:pPr algn="just">
              <a:buFont typeface="Wingdings" pitchFamily="2" charset="2"/>
              <a:buChar char="§"/>
            </a:pPr>
            <a:endParaRPr lang="es-MX" sz="2400" dirty="0" smtClean="0"/>
          </a:p>
          <a:p>
            <a:pPr algn="just">
              <a:buFont typeface="Wingdings" pitchFamily="2" charset="2"/>
              <a:buChar char="§"/>
            </a:pPr>
            <a:r>
              <a:rPr lang="es-MX" sz="2400" dirty="0" smtClean="0"/>
              <a:t>Usando la definición de producto escalar  </a:t>
            </a:r>
            <a:endParaRPr lang="es-MX" sz="2400" dirty="0"/>
          </a:p>
        </p:txBody>
      </p:sp>
      <p:sp>
        <p:nvSpPr>
          <p:cNvPr id="4" name="3 Marcador de contenido"/>
          <p:cNvSpPr>
            <a:spLocks noGrp="1"/>
          </p:cNvSpPr>
          <p:nvPr>
            <p:ph sz="half" idx="2"/>
          </p:nvPr>
        </p:nvSpPr>
        <p:spPr>
          <a:xfrm>
            <a:off x="4762500" y="914400"/>
            <a:ext cx="4229100" cy="5715000"/>
          </a:xfrm>
        </p:spPr>
        <p:txBody>
          <a:bodyPr/>
          <a:lstStyle/>
          <a:p>
            <a:pPr algn="just"/>
            <a:r>
              <a:rPr lang="es-MX" sz="2600" dirty="0" smtClean="0"/>
              <a:t>Donde </a:t>
            </a:r>
            <a:r>
              <a:rPr lang="el-GR" sz="2600" dirty="0" smtClean="0"/>
              <a:t>θ</a:t>
            </a:r>
            <a:r>
              <a:rPr lang="es-MX" sz="2600" dirty="0" smtClean="0"/>
              <a:t> es el ángulo entre el desplazamiento y la fuerza</a:t>
            </a:r>
            <a:endParaRPr lang="es-MX" sz="2600" dirty="0"/>
          </a:p>
        </p:txBody>
      </p:sp>
      <p:graphicFrame>
        <p:nvGraphicFramePr>
          <p:cNvPr id="878594" name="Object 2"/>
          <p:cNvGraphicFramePr>
            <a:graphicFrameLocks noChangeAspect="1"/>
          </p:cNvGraphicFramePr>
          <p:nvPr/>
        </p:nvGraphicFramePr>
        <p:xfrm>
          <a:off x="1676400" y="4143895"/>
          <a:ext cx="2514600" cy="777240"/>
        </p:xfrm>
        <a:graphic>
          <a:graphicData uri="http://schemas.openxmlformats.org/presentationml/2006/ole">
            <p:oleObj spid="_x0000_s878594" name="Equation" r:id="rId3" imgW="698400" imgH="215640" progId="Equation.DSMT4">
              <p:embed/>
            </p:oleObj>
          </a:graphicData>
        </a:graphic>
      </p:graphicFrame>
      <p:graphicFrame>
        <p:nvGraphicFramePr>
          <p:cNvPr id="878595" name="Object 3"/>
          <p:cNvGraphicFramePr>
            <a:graphicFrameLocks noChangeAspect="1"/>
          </p:cNvGraphicFramePr>
          <p:nvPr/>
        </p:nvGraphicFramePr>
        <p:xfrm>
          <a:off x="838199" y="5715000"/>
          <a:ext cx="3742267" cy="811576"/>
        </p:xfrm>
        <a:graphic>
          <a:graphicData uri="http://schemas.openxmlformats.org/presentationml/2006/ole">
            <p:oleObj spid="_x0000_s878595" name="Equation" r:id="rId4" imgW="1054080" imgH="228600" progId="Equation.DSMT4">
              <p:embed/>
            </p:oleObj>
          </a:graphicData>
        </a:graphic>
      </p:graphicFrame>
      <p:graphicFrame>
        <p:nvGraphicFramePr>
          <p:cNvPr id="878596" name="Object 4"/>
          <p:cNvGraphicFramePr>
            <a:graphicFrameLocks noChangeAspect="1"/>
          </p:cNvGraphicFramePr>
          <p:nvPr/>
        </p:nvGraphicFramePr>
        <p:xfrm>
          <a:off x="3352800" y="3276600"/>
          <a:ext cx="1141132" cy="412750"/>
        </p:xfrm>
        <a:graphic>
          <a:graphicData uri="http://schemas.openxmlformats.org/presentationml/2006/ole">
            <p:oleObj spid="_x0000_s878596" name="Equation" r:id="rId5" imgW="596880" imgH="215640" progId="Equation.DSMT4">
              <p:embed/>
            </p:oleObj>
          </a:graphicData>
        </a:graphic>
      </p:graphicFrame>
      <p:pic>
        <p:nvPicPr>
          <p:cNvPr id="878597" name="Picture 5"/>
          <p:cNvPicPr>
            <a:picLocks noChangeAspect="1" noChangeArrowheads="1"/>
          </p:cNvPicPr>
          <p:nvPr/>
        </p:nvPicPr>
        <p:blipFill>
          <a:blip r:embed="rId6" cstate="print">
            <a:lum bright="-20000" contrast="40000"/>
          </a:blip>
          <a:srcRect/>
          <a:stretch>
            <a:fillRect/>
          </a:stretch>
        </p:blipFill>
        <p:spPr bwMode="auto">
          <a:xfrm>
            <a:off x="4724400" y="2819400"/>
            <a:ext cx="4222479"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1600" y="0"/>
            <a:ext cx="7315200" cy="609600"/>
          </a:xfrm>
          <a:solidFill>
            <a:srgbClr val="FF0000"/>
          </a:solidFill>
        </p:spPr>
        <p:txBody>
          <a:bodyPr/>
          <a:lstStyle/>
          <a:p>
            <a:pPr algn="ctr"/>
            <a:r>
              <a:rPr lang="es-MX" dirty="0" smtClean="0">
                <a:solidFill>
                  <a:srgbClr val="FFFF00"/>
                </a:solidFill>
              </a:rPr>
              <a:t>Ejemplo 06</a:t>
            </a:r>
            <a:endParaRPr lang="es-ES" dirty="0">
              <a:solidFill>
                <a:srgbClr val="FFFF00"/>
              </a:solidFill>
            </a:endParaRPr>
          </a:p>
        </p:txBody>
      </p:sp>
      <p:sp>
        <p:nvSpPr>
          <p:cNvPr id="3" name="2 Marcador de contenido"/>
          <p:cNvSpPr>
            <a:spLocks noGrp="1"/>
          </p:cNvSpPr>
          <p:nvPr>
            <p:ph sz="half" idx="1"/>
          </p:nvPr>
        </p:nvSpPr>
        <p:spPr>
          <a:xfrm>
            <a:off x="381000" y="609600"/>
            <a:ext cx="5029200" cy="6096000"/>
          </a:xfrm>
          <a:solidFill>
            <a:srgbClr val="7030A0"/>
          </a:solidFill>
        </p:spPr>
        <p:txBody>
          <a:bodyPr/>
          <a:lstStyle/>
          <a:p>
            <a:pPr algn="just"/>
            <a:r>
              <a:rPr lang="es-ES" sz="2600" dirty="0" smtClean="0"/>
              <a:t>Un collar que pesa 2,5 N se mueve por un alambre semicircular situado en un plano vertical, según se indica en la figura. La longitud natural del resorte es de 20 cm y el rozamiento es despreciable. Si se suelta el collar partiendo del reposo en la posición A, determine: (a) Su velocidad en la posición B; (b) la fuerza que el alambre ejerce sobre la cuenta en la posición B.</a:t>
            </a:r>
          </a:p>
          <a:p>
            <a:endParaRPr lang="es-ES" sz="2400" dirty="0"/>
          </a:p>
        </p:txBody>
      </p:sp>
      <p:sp>
        <p:nvSpPr>
          <p:cNvPr id="5" name="4 Marcador de contenido"/>
          <p:cNvSpPr>
            <a:spLocks noGrp="1"/>
          </p:cNvSpPr>
          <p:nvPr>
            <p:ph sz="half" idx="2"/>
          </p:nvPr>
        </p:nvSpPr>
        <p:spPr>
          <a:xfrm>
            <a:off x="5562600" y="1828800"/>
            <a:ext cx="3429000" cy="4114800"/>
          </a:xfrm>
        </p:spPr>
        <p:txBody>
          <a:bodyPr/>
          <a:lstStyle/>
          <a:p>
            <a:endParaRPr lang="es-ES" dirty="0"/>
          </a:p>
        </p:txBody>
      </p:sp>
      <p:pic>
        <p:nvPicPr>
          <p:cNvPr id="957442" name="Picture 2"/>
          <p:cNvPicPr>
            <a:picLocks noChangeAspect="1" noChangeArrowheads="1"/>
          </p:cNvPicPr>
          <p:nvPr/>
        </p:nvPicPr>
        <p:blipFill>
          <a:blip r:embed="rId2">
            <a:lum bright="-30000" contrast="66000"/>
          </a:blip>
          <a:srcRect/>
          <a:stretch>
            <a:fillRect/>
          </a:stretch>
        </p:blipFill>
        <p:spPr bwMode="auto">
          <a:xfrm>
            <a:off x="5562600" y="1828800"/>
            <a:ext cx="35540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47800" y="228600"/>
            <a:ext cx="7315200" cy="685800"/>
          </a:xfrm>
        </p:spPr>
        <p:txBody>
          <a:bodyPr/>
          <a:lstStyle/>
          <a:p>
            <a:pPr algn="ctr"/>
            <a:r>
              <a:rPr lang="es-MX" dirty="0" smtClean="0">
                <a:solidFill>
                  <a:srgbClr val="FFFF00"/>
                </a:solidFill>
              </a:rPr>
              <a:t>EJEMPLO 07</a:t>
            </a:r>
            <a:endParaRPr lang="es-MX" dirty="0">
              <a:solidFill>
                <a:srgbClr val="FFFF00"/>
              </a:solidFill>
            </a:endParaRPr>
          </a:p>
        </p:txBody>
      </p:sp>
      <p:sp>
        <p:nvSpPr>
          <p:cNvPr id="5" name="4 Marcador de contenido"/>
          <p:cNvSpPr>
            <a:spLocks noGrp="1"/>
          </p:cNvSpPr>
          <p:nvPr>
            <p:ph sz="half" idx="1"/>
          </p:nvPr>
        </p:nvSpPr>
        <p:spPr>
          <a:xfrm>
            <a:off x="304800" y="762000"/>
            <a:ext cx="4724400" cy="5943600"/>
          </a:xfrm>
          <a:solidFill>
            <a:schemeClr val="accent4">
              <a:lumMod val="50000"/>
            </a:schemeClr>
          </a:solidFill>
        </p:spPr>
        <p:txBody>
          <a:bodyPr/>
          <a:lstStyle/>
          <a:p>
            <a:pPr lvl="0" algn="just"/>
            <a:r>
              <a:rPr lang="es-ES" dirty="0" smtClean="0">
                <a:latin typeface="Arial Narrow" pitchFamily="34" charset="0"/>
              </a:rPr>
              <a:t>El anillo A de </a:t>
            </a:r>
            <a:r>
              <a:rPr lang="es-ES" b="1" i="1" dirty="0" smtClean="0">
                <a:solidFill>
                  <a:srgbClr val="FFFF00"/>
                </a:solidFill>
                <a:latin typeface="Arial Narrow" pitchFamily="34" charset="0"/>
              </a:rPr>
              <a:t>7 kg </a:t>
            </a:r>
            <a:r>
              <a:rPr lang="es-ES" dirty="0" smtClean="0">
                <a:latin typeface="Arial Narrow" pitchFamily="34" charset="0"/>
              </a:rPr>
              <a:t>se desliza sin rozamiento apreciable por la barra vertical. Cuando el anillo parte del reposo desde la posición más baja, señalada en la figura, se mueve hacia arriba bajo la acción de una fuerza constante </a:t>
            </a:r>
            <a:r>
              <a:rPr lang="es-ES" b="1" i="1" dirty="0" smtClean="0">
                <a:solidFill>
                  <a:srgbClr val="FFFF00"/>
                </a:solidFill>
                <a:latin typeface="Arial Narrow" pitchFamily="34" charset="0"/>
              </a:rPr>
              <a:t>F = 250 N </a:t>
            </a:r>
            <a:r>
              <a:rPr lang="es-ES" dirty="0" smtClean="0">
                <a:latin typeface="Arial Narrow" pitchFamily="34" charset="0"/>
              </a:rPr>
              <a:t>aplicada mediante el cable. Determine la constante K del resorte para que la compresión del resorte quede limitada solo a </a:t>
            </a:r>
            <a:r>
              <a:rPr lang="es-ES" b="1" i="1" dirty="0" smtClean="0">
                <a:solidFill>
                  <a:srgbClr val="FFFF00"/>
                </a:solidFill>
                <a:latin typeface="Arial Narrow" pitchFamily="34" charset="0"/>
              </a:rPr>
              <a:t>75 mm</a:t>
            </a:r>
            <a:r>
              <a:rPr lang="es-ES" dirty="0" smtClean="0">
                <a:latin typeface="Arial Narrow" pitchFamily="34" charset="0"/>
              </a:rPr>
              <a:t>. La posición de la polea pequeña B es fija.</a:t>
            </a:r>
            <a:endParaRPr lang="es-MX" dirty="0" smtClean="0">
              <a:latin typeface="Arial Narrow" pitchFamily="34" charset="0"/>
            </a:endParaRPr>
          </a:p>
          <a:p>
            <a:endParaRPr lang="es-MX" dirty="0">
              <a:latin typeface="Arial Narrow" pitchFamily="34" charset="0"/>
            </a:endParaRPr>
          </a:p>
        </p:txBody>
      </p:sp>
      <p:sp>
        <p:nvSpPr>
          <p:cNvPr id="6" name="5 Marcador de contenido"/>
          <p:cNvSpPr>
            <a:spLocks noGrp="1"/>
          </p:cNvSpPr>
          <p:nvPr>
            <p:ph sz="half" idx="2"/>
          </p:nvPr>
        </p:nvSpPr>
        <p:spPr>
          <a:xfrm>
            <a:off x="5105400" y="990600"/>
            <a:ext cx="3810000" cy="5410200"/>
          </a:xfrm>
        </p:spPr>
        <p:txBody>
          <a:bodyPr/>
          <a:lstStyle/>
          <a:p>
            <a:endParaRPr lang="es-MX" dirty="0"/>
          </a:p>
        </p:txBody>
      </p:sp>
      <p:pic>
        <p:nvPicPr>
          <p:cNvPr id="7" name="6 Imagen"/>
          <p:cNvPicPr/>
          <p:nvPr/>
        </p:nvPicPr>
        <p:blipFill>
          <a:blip r:embed="rId2" cstate="print">
            <a:lum bright="-20000" contrast="40000"/>
          </a:blip>
          <a:srcRect/>
          <a:stretch>
            <a:fillRect/>
          </a:stretch>
        </p:blipFill>
        <p:spPr bwMode="auto">
          <a:xfrm>
            <a:off x="5105400" y="1524000"/>
            <a:ext cx="381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42852"/>
            <a:ext cx="8229600" cy="714380"/>
          </a:xfrm>
        </p:spPr>
        <p:txBody>
          <a:bodyPr/>
          <a:lstStyle/>
          <a:p>
            <a:pPr algn="ctr"/>
            <a:r>
              <a:rPr lang="es-MX" dirty="0" smtClean="0">
                <a:solidFill>
                  <a:srgbClr val="FFFF00"/>
                </a:solidFill>
              </a:rPr>
              <a:t>EJEMPLO 08</a:t>
            </a:r>
            <a:endParaRPr lang="es-MX" dirty="0">
              <a:solidFill>
                <a:srgbClr val="FFFF00"/>
              </a:solidFill>
            </a:endParaRPr>
          </a:p>
        </p:txBody>
      </p:sp>
      <p:sp>
        <p:nvSpPr>
          <p:cNvPr id="5" name="4 Marcador de contenido"/>
          <p:cNvSpPr>
            <a:spLocks noGrp="1"/>
          </p:cNvSpPr>
          <p:nvPr>
            <p:ph sz="half" idx="1"/>
          </p:nvPr>
        </p:nvSpPr>
        <p:spPr>
          <a:xfrm>
            <a:off x="304800" y="685800"/>
            <a:ext cx="4648200" cy="5943600"/>
          </a:xfrm>
        </p:spPr>
        <p:txBody>
          <a:bodyPr/>
          <a:lstStyle/>
          <a:p>
            <a:pPr lvl="0" algn="just"/>
            <a:r>
              <a:rPr lang="es-ES" sz="2600" dirty="0" smtClean="0"/>
              <a:t>Estando en reposo, se suelta un collar de </a:t>
            </a:r>
            <a:r>
              <a:rPr lang="es-ES" sz="2600" b="1" i="1" dirty="0" smtClean="0">
                <a:solidFill>
                  <a:srgbClr val="FFFF00"/>
                </a:solidFill>
              </a:rPr>
              <a:t>12 kg </a:t>
            </a:r>
            <a:r>
              <a:rPr lang="es-ES" sz="2600" dirty="0" smtClean="0"/>
              <a:t>sobre una varilla guía lisa, de forma circular, en la posición en que se muestra. El resorte tiene una longitud natural sin deformación de </a:t>
            </a:r>
            <a:r>
              <a:rPr lang="es-ES" sz="2600" b="1" i="1" dirty="0" smtClean="0">
                <a:solidFill>
                  <a:srgbClr val="FFFF00"/>
                </a:solidFill>
              </a:rPr>
              <a:t>800 mm </a:t>
            </a:r>
            <a:r>
              <a:rPr lang="es-ES" sz="2600" dirty="0" smtClean="0"/>
              <a:t>y un módulo de </a:t>
            </a:r>
            <a:r>
              <a:rPr lang="es-ES" sz="2600" b="1" i="1" dirty="0" smtClean="0">
                <a:solidFill>
                  <a:srgbClr val="FFFF00"/>
                </a:solidFill>
              </a:rPr>
              <a:t>40 N/m</a:t>
            </a:r>
            <a:r>
              <a:rPr lang="es-ES" sz="2600" dirty="0" smtClean="0"/>
              <a:t>. Determine. (a) la velocidad del collar cuando pase por el punto P y (b) La fuerza que la varilla ejerce sobre el collar en P</a:t>
            </a:r>
            <a:endParaRPr lang="es-MX" sz="2600" dirty="0" smtClean="0"/>
          </a:p>
          <a:p>
            <a:endParaRPr lang="es-MX" dirty="0">
              <a:latin typeface="Arial Narrow" pitchFamily="34" charset="0"/>
            </a:endParaRPr>
          </a:p>
        </p:txBody>
      </p:sp>
      <p:sp>
        <p:nvSpPr>
          <p:cNvPr id="6" name="5 Marcador de contenido"/>
          <p:cNvSpPr>
            <a:spLocks noGrp="1"/>
          </p:cNvSpPr>
          <p:nvPr>
            <p:ph sz="half" idx="2"/>
          </p:nvPr>
        </p:nvSpPr>
        <p:spPr>
          <a:xfrm>
            <a:off x="5000628" y="1643050"/>
            <a:ext cx="3929090" cy="4500594"/>
          </a:xfrm>
        </p:spPr>
        <p:txBody>
          <a:bodyPr/>
          <a:lstStyle/>
          <a:p>
            <a:endParaRPr lang="es-MX" dirty="0"/>
          </a:p>
        </p:txBody>
      </p:sp>
      <p:pic>
        <p:nvPicPr>
          <p:cNvPr id="148482" name="Picture 2"/>
          <p:cNvPicPr>
            <a:picLocks noChangeAspect="1" noChangeArrowheads="1"/>
          </p:cNvPicPr>
          <p:nvPr/>
        </p:nvPicPr>
        <p:blipFill>
          <a:blip r:embed="rId2" cstate="print">
            <a:lum bright="-18000" contrast="48000"/>
            <a:grayscl/>
          </a:blip>
          <a:srcRect/>
          <a:stretch>
            <a:fillRect/>
          </a:stretch>
        </p:blipFill>
        <p:spPr bwMode="auto">
          <a:xfrm>
            <a:off x="4953000" y="1676400"/>
            <a:ext cx="4003278" cy="384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42852"/>
            <a:ext cx="8229600" cy="714380"/>
          </a:xfrm>
        </p:spPr>
        <p:txBody>
          <a:bodyPr/>
          <a:lstStyle/>
          <a:p>
            <a:pPr algn="ctr"/>
            <a:r>
              <a:rPr lang="es-MX" dirty="0" smtClean="0">
                <a:solidFill>
                  <a:srgbClr val="FFFF00"/>
                </a:solidFill>
              </a:rPr>
              <a:t>EJEMPLO 09</a:t>
            </a:r>
            <a:endParaRPr lang="es-MX" dirty="0">
              <a:solidFill>
                <a:srgbClr val="FFFF00"/>
              </a:solidFill>
            </a:endParaRPr>
          </a:p>
        </p:txBody>
      </p:sp>
      <p:sp>
        <p:nvSpPr>
          <p:cNvPr id="5" name="4 Marcador de contenido"/>
          <p:cNvSpPr>
            <a:spLocks noGrp="1"/>
          </p:cNvSpPr>
          <p:nvPr>
            <p:ph sz="half" idx="1"/>
          </p:nvPr>
        </p:nvSpPr>
        <p:spPr>
          <a:xfrm>
            <a:off x="214282" y="785794"/>
            <a:ext cx="4857784" cy="5857916"/>
          </a:xfrm>
          <a:solidFill>
            <a:schemeClr val="accent1">
              <a:lumMod val="50000"/>
            </a:schemeClr>
          </a:solidFill>
        </p:spPr>
        <p:txBody>
          <a:bodyPr/>
          <a:lstStyle/>
          <a:p>
            <a:pPr algn="just"/>
            <a:r>
              <a:rPr lang="es-ES" dirty="0" smtClean="0">
                <a:latin typeface="Arial Narrow" pitchFamily="34" charset="0"/>
              </a:rPr>
              <a:t>La esfera de </a:t>
            </a:r>
            <a:r>
              <a:rPr lang="es-ES" b="1" dirty="0" smtClean="0">
                <a:solidFill>
                  <a:srgbClr val="FFFF00"/>
                </a:solidFill>
                <a:latin typeface="Arial Narrow" pitchFamily="34" charset="0"/>
              </a:rPr>
              <a:t>60 kg </a:t>
            </a:r>
            <a:r>
              <a:rPr lang="es-ES" dirty="0" smtClean="0">
                <a:latin typeface="Arial Narrow" pitchFamily="34" charset="0"/>
              </a:rPr>
              <a:t>representada en la figura está restringida a moverse en la barra lisa BC y está conectado a los resortes R</a:t>
            </a:r>
            <a:r>
              <a:rPr lang="es-ES" baseline="-25000" dirty="0" smtClean="0">
                <a:latin typeface="Arial Narrow" pitchFamily="34" charset="0"/>
              </a:rPr>
              <a:t>1</a:t>
            </a:r>
            <a:r>
              <a:rPr lang="es-ES" dirty="0" smtClean="0">
                <a:latin typeface="Arial Narrow" pitchFamily="34" charset="0"/>
              </a:rPr>
              <a:t> y R</a:t>
            </a:r>
            <a:r>
              <a:rPr lang="es-ES" baseline="-25000" dirty="0" smtClean="0">
                <a:latin typeface="Arial Narrow" pitchFamily="34" charset="0"/>
              </a:rPr>
              <a:t>2</a:t>
            </a:r>
            <a:r>
              <a:rPr lang="es-ES" dirty="0" smtClean="0">
                <a:latin typeface="Arial Narrow" pitchFamily="34" charset="0"/>
              </a:rPr>
              <a:t>. El módulo de R</a:t>
            </a:r>
            <a:r>
              <a:rPr lang="es-ES" baseline="-25000" dirty="0" smtClean="0">
                <a:latin typeface="Arial Narrow" pitchFamily="34" charset="0"/>
              </a:rPr>
              <a:t>1</a:t>
            </a:r>
            <a:r>
              <a:rPr lang="es-ES" dirty="0" smtClean="0">
                <a:latin typeface="Arial Narrow" pitchFamily="34" charset="0"/>
              </a:rPr>
              <a:t> es </a:t>
            </a:r>
            <a:r>
              <a:rPr lang="es-ES" b="1" i="1" dirty="0" smtClean="0">
                <a:solidFill>
                  <a:srgbClr val="FFFF00"/>
                </a:solidFill>
                <a:latin typeface="Arial Narrow" pitchFamily="34" charset="0"/>
              </a:rPr>
              <a:t>600 N/m</a:t>
            </a:r>
            <a:r>
              <a:rPr lang="es-ES" dirty="0" smtClean="0">
                <a:latin typeface="Arial Narrow" pitchFamily="34" charset="0"/>
              </a:rPr>
              <a:t> y su longitud libre es </a:t>
            </a:r>
            <a:r>
              <a:rPr lang="es-ES" b="1" i="1" dirty="0" smtClean="0">
                <a:solidFill>
                  <a:srgbClr val="FFFF00"/>
                </a:solidFill>
                <a:latin typeface="Arial Narrow" pitchFamily="34" charset="0"/>
              </a:rPr>
              <a:t>2 m</a:t>
            </a:r>
            <a:r>
              <a:rPr lang="es-ES" dirty="0" smtClean="0">
                <a:latin typeface="Arial Narrow" pitchFamily="34" charset="0"/>
              </a:rPr>
              <a:t>. El módulo de R</a:t>
            </a:r>
            <a:r>
              <a:rPr lang="es-ES" baseline="-25000" dirty="0" smtClean="0">
                <a:latin typeface="Arial Narrow" pitchFamily="34" charset="0"/>
              </a:rPr>
              <a:t>2</a:t>
            </a:r>
            <a:r>
              <a:rPr lang="es-ES" dirty="0" smtClean="0">
                <a:latin typeface="Arial Narrow" pitchFamily="34" charset="0"/>
              </a:rPr>
              <a:t> es </a:t>
            </a:r>
            <a:r>
              <a:rPr lang="es-ES" b="1" i="1" dirty="0" smtClean="0">
                <a:solidFill>
                  <a:srgbClr val="FFFF00"/>
                </a:solidFill>
                <a:latin typeface="Arial Narrow" pitchFamily="34" charset="0"/>
              </a:rPr>
              <a:t>300 N/m</a:t>
            </a:r>
            <a:r>
              <a:rPr lang="es-ES" b="1" dirty="0" smtClean="0">
                <a:solidFill>
                  <a:srgbClr val="FFFF00"/>
                </a:solidFill>
                <a:latin typeface="Arial Narrow" pitchFamily="34" charset="0"/>
              </a:rPr>
              <a:t> </a:t>
            </a:r>
            <a:r>
              <a:rPr lang="es-ES" dirty="0" smtClean="0">
                <a:latin typeface="Arial Narrow" pitchFamily="34" charset="0"/>
              </a:rPr>
              <a:t>y su longitud libre es </a:t>
            </a:r>
            <a:r>
              <a:rPr lang="es-ES" b="1" i="1" dirty="0" smtClean="0">
                <a:solidFill>
                  <a:srgbClr val="FFFF00"/>
                </a:solidFill>
                <a:latin typeface="Arial Narrow" pitchFamily="34" charset="0"/>
              </a:rPr>
              <a:t>2,5 m</a:t>
            </a:r>
            <a:r>
              <a:rPr lang="es-ES" dirty="0" smtClean="0">
                <a:latin typeface="Arial Narrow" pitchFamily="34" charset="0"/>
              </a:rPr>
              <a:t>. En la posición A la velocidad de la esfera es </a:t>
            </a:r>
            <a:r>
              <a:rPr lang="es-ES" b="1" i="1" dirty="0" smtClean="0">
                <a:solidFill>
                  <a:srgbClr val="FFFF00"/>
                </a:solidFill>
                <a:latin typeface="Arial Narrow" pitchFamily="34" charset="0"/>
              </a:rPr>
              <a:t>3 m/s</a:t>
            </a:r>
            <a:r>
              <a:rPr lang="es-ES" b="1" dirty="0" smtClean="0">
                <a:solidFill>
                  <a:srgbClr val="FFFF00"/>
                </a:solidFill>
                <a:latin typeface="Arial Narrow" pitchFamily="34" charset="0"/>
              </a:rPr>
              <a:t> </a:t>
            </a:r>
            <a:r>
              <a:rPr lang="es-ES" dirty="0" smtClean="0">
                <a:latin typeface="Arial Narrow" pitchFamily="34" charset="0"/>
              </a:rPr>
              <a:t>en el sentido de descenso. Determine la velocidad de la esfera cuando llega a la posición A’.</a:t>
            </a:r>
            <a:endParaRPr lang="es-MX" dirty="0">
              <a:latin typeface="Arial Narrow" pitchFamily="34" charset="0"/>
            </a:endParaRPr>
          </a:p>
        </p:txBody>
      </p:sp>
      <p:sp>
        <p:nvSpPr>
          <p:cNvPr id="6" name="5 Marcador de contenido"/>
          <p:cNvSpPr>
            <a:spLocks noGrp="1"/>
          </p:cNvSpPr>
          <p:nvPr>
            <p:ph sz="half" idx="2"/>
          </p:nvPr>
        </p:nvSpPr>
        <p:spPr>
          <a:xfrm>
            <a:off x="5214942" y="1071546"/>
            <a:ext cx="3714776" cy="5072098"/>
          </a:xfrm>
        </p:spPr>
        <p:txBody>
          <a:bodyPr/>
          <a:lstStyle/>
          <a:p>
            <a:endParaRPr lang="es-MX" dirty="0"/>
          </a:p>
        </p:txBody>
      </p:sp>
      <p:pic>
        <p:nvPicPr>
          <p:cNvPr id="149506" name="Picture 2"/>
          <p:cNvPicPr>
            <a:picLocks noChangeAspect="1" noChangeArrowheads="1"/>
          </p:cNvPicPr>
          <p:nvPr/>
        </p:nvPicPr>
        <p:blipFill>
          <a:blip r:embed="rId2" cstate="print">
            <a:grayscl/>
            <a:biLevel thresh="50000"/>
            <a:lum bright="-20000" contrast="40000"/>
          </a:blip>
          <a:srcRect/>
          <a:stretch>
            <a:fillRect/>
          </a:stretch>
        </p:blipFill>
        <p:spPr bwMode="auto">
          <a:xfrm>
            <a:off x="5286380" y="1524000"/>
            <a:ext cx="3732488" cy="4213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42852"/>
            <a:ext cx="8229600" cy="714380"/>
          </a:xfrm>
        </p:spPr>
        <p:txBody>
          <a:bodyPr/>
          <a:lstStyle/>
          <a:p>
            <a:pPr algn="ctr"/>
            <a:r>
              <a:rPr lang="es-MX" dirty="0" smtClean="0">
                <a:solidFill>
                  <a:srgbClr val="FFFF00"/>
                </a:solidFill>
              </a:rPr>
              <a:t>EJEMPLO  10</a:t>
            </a:r>
            <a:endParaRPr lang="es-MX" dirty="0">
              <a:solidFill>
                <a:srgbClr val="FFFF00"/>
              </a:solidFill>
            </a:endParaRPr>
          </a:p>
        </p:txBody>
      </p:sp>
      <p:sp>
        <p:nvSpPr>
          <p:cNvPr id="5" name="4 Marcador de contenido"/>
          <p:cNvSpPr>
            <a:spLocks noGrp="1"/>
          </p:cNvSpPr>
          <p:nvPr>
            <p:ph sz="half" idx="1"/>
          </p:nvPr>
        </p:nvSpPr>
        <p:spPr>
          <a:xfrm>
            <a:off x="214282" y="785794"/>
            <a:ext cx="4857784" cy="5857916"/>
          </a:xfrm>
        </p:spPr>
        <p:txBody>
          <a:bodyPr/>
          <a:lstStyle/>
          <a:p>
            <a:pPr lvl="0" algn="just"/>
            <a:r>
              <a:rPr lang="es-ES" sz="2400" dirty="0" smtClean="0">
                <a:latin typeface="Arial Narrow" pitchFamily="34" charset="0"/>
              </a:rPr>
              <a:t>Los dos bloques A y B de </a:t>
            </a:r>
            <a:r>
              <a:rPr lang="es-ES" sz="2400" b="1" i="1" dirty="0" smtClean="0">
                <a:solidFill>
                  <a:srgbClr val="FFFF00"/>
                </a:solidFill>
                <a:latin typeface="Arial Narrow" pitchFamily="34" charset="0"/>
              </a:rPr>
              <a:t>20 kg </a:t>
            </a:r>
            <a:r>
              <a:rPr lang="es-ES" sz="2400" dirty="0" smtClean="0">
                <a:latin typeface="Arial Narrow" pitchFamily="34" charset="0"/>
              </a:rPr>
              <a:t>cada uno mostrados en la figura están conectados mediante una barra rígida de </a:t>
            </a:r>
            <a:r>
              <a:rPr lang="es-ES" sz="2400" b="1" i="1" dirty="0" smtClean="0">
                <a:solidFill>
                  <a:srgbClr val="FFFF00"/>
                </a:solidFill>
                <a:latin typeface="Arial Narrow" pitchFamily="34" charset="0"/>
              </a:rPr>
              <a:t>500 mm </a:t>
            </a:r>
            <a:r>
              <a:rPr lang="es-ES" sz="2400" dirty="0" smtClean="0">
                <a:latin typeface="Arial Narrow" pitchFamily="34" charset="0"/>
              </a:rPr>
              <a:t>y masa despreciable, y se mueven en ranuras lisas. En La posición representada el bloque A desciende con una velocidad igual a </a:t>
            </a:r>
            <a:r>
              <a:rPr lang="es-ES" sz="2400" b="1" i="1" dirty="0" smtClean="0">
                <a:solidFill>
                  <a:srgbClr val="FFFF00"/>
                </a:solidFill>
                <a:latin typeface="Arial Narrow" pitchFamily="34" charset="0"/>
              </a:rPr>
              <a:t>0,2 m/s </a:t>
            </a:r>
            <a:r>
              <a:rPr lang="es-ES" sz="2400" dirty="0" smtClean="0">
                <a:latin typeface="Arial Narrow" pitchFamily="34" charset="0"/>
              </a:rPr>
              <a:t>y el resorte de constante </a:t>
            </a:r>
            <a:r>
              <a:rPr lang="es-ES" sz="2400" b="1" i="1" dirty="0" smtClean="0">
                <a:solidFill>
                  <a:srgbClr val="FFFF00"/>
                </a:solidFill>
                <a:latin typeface="Arial Narrow" pitchFamily="34" charset="0"/>
              </a:rPr>
              <a:t>k = 3000 N/m </a:t>
            </a:r>
            <a:r>
              <a:rPr lang="es-ES" sz="2400" dirty="0" smtClean="0">
                <a:latin typeface="Arial Narrow" pitchFamily="34" charset="0"/>
              </a:rPr>
              <a:t>está comprimido </a:t>
            </a:r>
            <a:r>
              <a:rPr lang="es-ES" sz="2400" b="1" i="1" dirty="0" smtClean="0">
                <a:solidFill>
                  <a:srgbClr val="FFFF00"/>
                </a:solidFill>
                <a:latin typeface="Arial Narrow" pitchFamily="34" charset="0"/>
              </a:rPr>
              <a:t>100 mm</a:t>
            </a:r>
            <a:r>
              <a:rPr lang="es-ES" sz="2400" dirty="0" smtClean="0">
                <a:latin typeface="Arial Narrow" pitchFamily="34" charset="0"/>
              </a:rPr>
              <a:t>. La magnitud y la dirección de la fuerza </a:t>
            </a:r>
            <a:r>
              <a:rPr lang="es-ES" sz="2400" b="1" i="1" dirty="0" smtClean="0">
                <a:solidFill>
                  <a:srgbClr val="FFFF00"/>
                </a:solidFill>
                <a:latin typeface="Arial Narrow" pitchFamily="34" charset="0"/>
              </a:rPr>
              <a:t>F = 500 N </a:t>
            </a:r>
            <a:r>
              <a:rPr lang="es-ES" sz="2400" dirty="0" smtClean="0">
                <a:latin typeface="Arial Narrow" pitchFamily="34" charset="0"/>
              </a:rPr>
              <a:t>no varía durante el movimiento. Determine la velocidad del bloque A cuando se encuentra en el punto A’ o sea después de descender 300 mm.</a:t>
            </a:r>
            <a:endParaRPr lang="es-MX" sz="2400" dirty="0" smtClean="0">
              <a:latin typeface="Arial Narrow" pitchFamily="34" charset="0"/>
            </a:endParaRPr>
          </a:p>
          <a:p>
            <a:pPr algn="just">
              <a:buNone/>
            </a:pPr>
            <a:endParaRPr lang="es-MX" dirty="0">
              <a:latin typeface="Arial Narrow" pitchFamily="34" charset="0"/>
            </a:endParaRPr>
          </a:p>
        </p:txBody>
      </p:sp>
      <p:sp>
        <p:nvSpPr>
          <p:cNvPr id="6" name="5 Marcador de contenido"/>
          <p:cNvSpPr>
            <a:spLocks noGrp="1"/>
          </p:cNvSpPr>
          <p:nvPr>
            <p:ph sz="half" idx="2"/>
          </p:nvPr>
        </p:nvSpPr>
        <p:spPr>
          <a:xfrm>
            <a:off x="5214942" y="1071546"/>
            <a:ext cx="3714776" cy="5072098"/>
          </a:xfrm>
        </p:spPr>
        <p:txBody>
          <a:bodyPr/>
          <a:lstStyle/>
          <a:p>
            <a:endParaRPr lang="es-MX" dirty="0"/>
          </a:p>
        </p:txBody>
      </p:sp>
      <p:pic>
        <p:nvPicPr>
          <p:cNvPr id="150530" name="Picture 2"/>
          <p:cNvPicPr>
            <a:picLocks noChangeAspect="1" noChangeArrowheads="1"/>
          </p:cNvPicPr>
          <p:nvPr/>
        </p:nvPicPr>
        <p:blipFill>
          <a:blip r:embed="rId2" cstate="print">
            <a:grayscl/>
            <a:lum contrast="40000"/>
          </a:blip>
          <a:srcRect/>
          <a:stretch>
            <a:fillRect/>
          </a:stretch>
        </p:blipFill>
        <p:spPr bwMode="auto">
          <a:xfrm>
            <a:off x="5214942" y="2643182"/>
            <a:ext cx="3763900" cy="2614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lstStyle/>
          <a:p>
            <a:pPr algn="ctr"/>
            <a:r>
              <a:rPr lang="es-MX" dirty="0" smtClean="0">
                <a:solidFill>
                  <a:srgbClr val="FFFF00"/>
                </a:solidFill>
              </a:rPr>
              <a:t>Ejemplo  11</a:t>
            </a:r>
            <a:r>
              <a:rPr lang="es-MX" dirty="0" smtClean="0"/>
              <a:t> </a:t>
            </a:r>
            <a:endParaRPr lang="es-MX" dirty="0"/>
          </a:p>
        </p:txBody>
      </p:sp>
      <p:sp>
        <p:nvSpPr>
          <p:cNvPr id="3" name="2 Marcador de contenido"/>
          <p:cNvSpPr>
            <a:spLocks noGrp="1"/>
          </p:cNvSpPr>
          <p:nvPr>
            <p:ph sz="half" idx="1"/>
          </p:nvPr>
        </p:nvSpPr>
        <p:spPr>
          <a:xfrm>
            <a:off x="304800" y="838200"/>
            <a:ext cx="4724400" cy="6019800"/>
          </a:xfrm>
        </p:spPr>
        <p:txBody>
          <a:bodyPr/>
          <a:lstStyle/>
          <a:p>
            <a:pPr lvl="0" algn="just"/>
            <a:r>
              <a:rPr lang="es-ES" dirty="0" smtClean="0"/>
              <a:t>La bola de </a:t>
            </a:r>
            <a:r>
              <a:rPr lang="es-ES" b="1" dirty="0" smtClean="0">
                <a:solidFill>
                  <a:srgbClr val="FFFF00"/>
                </a:solidFill>
              </a:rPr>
              <a:t>4</a:t>
            </a:r>
            <a:r>
              <a:rPr lang="es-ES" b="1" i="1" dirty="0" smtClean="0">
                <a:solidFill>
                  <a:srgbClr val="FFFF00"/>
                </a:solidFill>
              </a:rPr>
              <a:t>kg</a:t>
            </a:r>
            <a:r>
              <a:rPr lang="es-ES" dirty="0" smtClean="0"/>
              <a:t> y la varilla liviana a ella unida rotan en un plano vertical en torno al eje fijo O. Si el conjunto  se abandona desde el reposo en   θ = 0 y se mueve bajo la acción de la fuerza de </a:t>
            </a:r>
            <a:r>
              <a:rPr lang="es-ES" b="1" i="1" dirty="0" smtClean="0">
                <a:solidFill>
                  <a:srgbClr val="FFFF00"/>
                </a:solidFill>
              </a:rPr>
              <a:t>60N</a:t>
            </a:r>
            <a:r>
              <a:rPr lang="es-ES" dirty="0" smtClean="0"/>
              <a:t>, que se mantiene normal a la varilla, hallar la velocidad </a:t>
            </a:r>
            <a:r>
              <a:rPr lang="es-ES" i="1" dirty="0" smtClean="0"/>
              <a:t>v </a:t>
            </a:r>
            <a:r>
              <a:rPr lang="es-ES" dirty="0" smtClean="0"/>
              <a:t>de la bola cuando θ tiende a 90º. La bola puede tratarse como masa puntual.</a:t>
            </a:r>
            <a:endParaRPr lang="es-MX" dirty="0" smtClean="0"/>
          </a:p>
          <a:p>
            <a:endParaRPr lang="es-MX" dirty="0">
              <a:latin typeface="Arial Narrow" pitchFamily="34" charset="0"/>
            </a:endParaRPr>
          </a:p>
        </p:txBody>
      </p:sp>
      <p:sp>
        <p:nvSpPr>
          <p:cNvPr id="4" name="3 Marcador de contenido"/>
          <p:cNvSpPr>
            <a:spLocks noGrp="1"/>
          </p:cNvSpPr>
          <p:nvPr>
            <p:ph sz="half" idx="2"/>
          </p:nvPr>
        </p:nvSpPr>
        <p:spPr>
          <a:xfrm>
            <a:off x="5105400" y="1142984"/>
            <a:ext cx="3886200" cy="5486416"/>
          </a:xfrm>
        </p:spPr>
        <p:txBody>
          <a:bodyPr/>
          <a:lstStyle/>
          <a:p>
            <a:endParaRPr lang="es-MX" dirty="0"/>
          </a:p>
        </p:txBody>
      </p:sp>
      <p:pic>
        <p:nvPicPr>
          <p:cNvPr id="5" name="4 Imagen"/>
          <p:cNvPicPr/>
          <p:nvPr/>
        </p:nvPicPr>
        <p:blipFill>
          <a:blip r:embed="rId2" cstate="print">
            <a:grayscl/>
            <a:lum bright="-10000" contrast="40000"/>
          </a:blip>
          <a:srcRect/>
          <a:stretch>
            <a:fillRect/>
          </a:stretch>
        </p:blipFill>
        <p:spPr bwMode="auto">
          <a:xfrm>
            <a:off x="5105400" y="2286000"/>
            <a:ext cx="38862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0"/>
            <a:ext cx="7620000" cy="685800"/>
          </a:xfrm>
        </p:spPr>
        <p:txBody>
          <a:bodyPr/>
          <a:lstStyle/>
          <a:p>
            <a:pPr algn="ctr"/>
            <a:r>
              <a:rPr lang="es-MX" dirty="0" smtClean="0">
                <a:solidFill>
                  <a:srgbClr val="FFFF00"/>
                </a:solidFill>
              </a:rPr>
              <a:t>Ejemplo 12</a:t>
            </a:r>
            <a:r>
              <a:rPr lang="es-MX" dirty="0" smtClean="0"/>
              <a:t> </a:t>
            </a:r>
            <a:endParaRPr lang="es-MX" dirty="0"/>
          </a:p>
        </p:txBody>
      </p:sp>
      <p:sp>
        <p:nvSpPr>
          <p:cNvPr id="3" name="2 Marcador de contenido"/>
          <p:cNvSpPr>
            <a:spLocks noGrp="1"/>
          </p:cNvSpPr>
          <p:nvPr>
            <p:ph idx="1"/>
          </p:nvPr>
        </p:nvSpPr>
        <p:spPr>
          <a:xfrm>
            <a:off x="152400" y="533400"/>
            <a:ext cx="8839200" cy="6172200"/>
          </a:xfrm>
        </p:spPr>
        <p:txBody>
          <a:bodyPr/>
          <a:lstStyle/>
          <a:p>
            <a:pPr lvl="0" algn="just"/>
            <a:r>
              <a:rPr lang="es-ES" dirty="0" smtClean="0">
                <a:latin typeface="Arial Narrow" pitchFamily="34" charset="0"/>
              </a:rPr>
              <a:t>Los dos bloques representados en la figura están unidos mediante un hilo inextensible y sin peso. Se sueltan, partiendo del reposo, cuando el resorte está sin deformar. Los coeficientes de rozamiento estático y cinético valen 0,20 y 0,10, respectivamente, determine: (a) la máxima velocidad de los bloques y el alargamiento que en esa condición, sufre el resorte, (b) la máxima caída del bloque de 25 N.</a:t>
            </a:r>
            <a:endParaRPr lang="es-MX" dirty="0" smtClean="0">
              <a:latin typeface="Arial Narrow" pitchFamily="34" charset="0"/>
            </a:endParaRPr>
          </a:p>
          <a:p>
            <a:endParaRPr lang="es-MX" dirty="0">
              <a:latin typeface="Arial Narrow" pitchFamily="34" charset="0"/>
            </a:endParaRPr>
          </a:p>
        </p:txBody>
      </p:sp>
      <p:pic>
        <p:nvPicPr>
          <p:cNvPr id="6" name="5 Imagen" descr="C:\Documents and Settings\Administrador\My Documents\escanear0008.jpg"/>
          <p:cNvPicPr/>
          <p:nvPr/>
        </p:nvPicPr>
        <p:blipFill>
          <a:blip r:embed="rId2" cstate="print">
            <a:lum bright="-10000" contrast="40000"/>
          </a:blip>
          <a:srcRect l="2848" t="3097" r="6013" b="14602"/>
          <a:stretch>
            <a:fillRect/>
          </a:stretch>
        </p:blipFill>
        <p:spPr bwMode="auto">
          <a:xfrm>
            <a:off x="2971800" y="3886200"/>
            <a:ext cx="4343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0400" y="152400"/>
            <a:ext cx="4648200" cy="654032"/>
          </a:xfrm>
        </p:spPr>
        <p:txBody>
          <a:bodyPr/>
          <a:lstStyle/>
          <a:p>
            <a:pPr algn="ctr"/>
            <a:r>
              <a:rPr lang="es-MX" dirty="0" smtClean="0">
                <a:solidFill>
                  <a:srgbClr val="FFFF00"/>
                </a:solidFill>
              </a:rPr>
              <a:t>Ejemplo 13</a:t>
            </a:r>
            <a:r>
              <a:rPr lang="es-MX" dirty="0" smtClean="0"/>
              <a:t> </a:t>
            </a:r>
            <a:endParaRPr lang="es-MX" dirty="0"/>
          </a:p>
        </p:txBody>
      </p:sp>
      <p:sp>
        <p:nvSpPr>
          <p:cNvPr id="3" name="2 Marcador de contenido"/>
          <p:cNvSpPr>
            <a:spLocks noGrp="1"/>
          </p:cNvSpPr>
          <p:nvPr>
            <p:ph sz="half" idx="1"/>
          </p:nvPr>
        </p:nvSpPr>
        <p:spPr>
          <a:xfrm>
            <a:off x="228600" y="685800"/>
            <a:ext cx="5029200" cy="6172200"/>
          </a:xfrm>
        </p:spPr>
        <p:txBody>
          <a:bodyPr/>
          <a:lstStyle/>
          <a:p>
            <a:pPr algn="just"/>
            <a:r>
              <a:rPr lang="es-ES" sz="2600" dirty="0" smtClean="0">
                <a:latin typeface="Arial Narrow" pitchFamily="34" charset="0"/>
              </a:rPr>
              <a:t>Una varilla circular delgada se mantiene inmóvil en un plano vertical merced a un soporte A. Unido a éste, y arrollado holgadamente alrededor de la varilla, hay un muelle de constante </a:t>
            </a:r>
            <a:r>
              <a:rPr lang="es-ES" sz="2600" dirty="0" smtClean="0">
                <a:solidFill>
                  <a:srgbClr val="FFFF00"/>
                </a:solidFill>
                <a:latin typeface="Arial Narrow" pitchFamily="34" charset="0"/>
              </a:rPr>
              <a:t>k = 44 N/m </a:t>
            </a:r>
            <a:r>
              <a:rPr lang="es-ES" sz="2600" dirty="0" smtClean="0">
                <a:latin typeface="Arial Narrow" pitchFamily="34" charset="0"/>
              </a:rPr>
              <a:t>y longitud natural igual a la del arco AB. Un cursor C de </a:t>
            </a:r>
            <a:r>
              <a:rPr lang="es-ES" sz="2600" dirty="0" smtClean="0">
                <a:solidFill>
                  <a:srgbClr val="FFFF00"/>
                </a:solidFill>
                <a:latin typeface="Arial Narrow" pitchFamily="34" charset="0"/>
              </a:rPr>
              <a:t>225 g</a:t>
            </a:r>
            <a:r>
              <a:rPr lang="es-ES" sz="2600" dirty="0" smtClean="0">
                <a:latin typeface="Arial Narrow" pitchFamily="34" charset="0"/>
              </a:rPr>
              <a:t>, no unido al muelle, puede deslizar sin rozamiento por la varilla. Sabiendo que el cursor se suelta desde el reposo cuando </a:t>
            </a:r>
            <a:r>
              <a:rPr lang="es-ES" sz="2600" dirty="0" smtClean="0">
                <a:solidFill>
                  <a:srgbClr val="FFFF00"/>
                </a:solidFill>
                <a:latin typeface="Arial Narrow" pitchFamily="34" charset="0"/>
              </a:rPr>
              <a:t>θ = 30º</a:t>
            </a:r>
            <a:r>
              <a:rPr lang="es-ES" sz="2600" dirty="0" smtClean="0">
                <a:latin typeface="Arial Narrow" pitchFamily="34" charset="0"/>
              </a:rPr>
              <a:t>, determine. (a) la altura máxima a la que llega el cursor por encima de B, (b) su velocidad máxima.</a:t>
            </a:r>
            <a:endParaRPr lang="es-MX" sz="2600" dirty="0" smtClean="0">
              <a:latin typeface="Arial Narrow" pitchFamily="34" charset="0"/>
            </a:endParaRPr>
          </a:p>
          <a:p>
            <a:pPr lvl="0" algn="just"/>
            <a:endParaRPr lang="es-MX" dirty="0" smtClean="0">
              <a:latin typeface="Arial Narrow" pitchFamily="34" charset="0"/>
            </a:endParaRPr>
          </a:p>
          <a:p>
            <a:endParaRPr lang="es-MX" dirty="0">
              <a:latin typeface="Arial Narrow" pitchFamily="34" charset="0"/>
            </a:endParaRPr>
          </a:p>
        </p:txBody>
      </p:sp>
      <p:sp>
        <p:nvSpPr>
          <p:cNvPr id="4" name="3 Marcador de contenido"/>
          <p:cNvSpPr>
            <a:spLocks noGrp="1"/>
          </p:cNvSpPr>
          <p:nvPr>
            <p:ph sz="half" idx="2"/>
          </p:nvPr>
        </p:nvSpPr>
        <p:spPr>
          <a:xfrm>
            <a:off x="5286380" y="1142984"/>
            <a:ext cx="3643338" cy="5214974"/>
          </a:xfrm>
        </p:spPr>
        <p:txBody>
          <a:bodyPr/>
          <a:lstStyle/>
          <a:p>
            <a:endParaRPr lang="es-MX" dirty="0"/>
          </a:p>
        </p:txBody>
      </p:sp>
      <p:pic>
        <p:nvPicPr>
          <p:cNvPr id="873474" name="Picture 2"/>
          <p:cNvPicPr>
            <a:picLocks noChangeAspect="1" noChangeArrowheads="1"/>
          </p:cNvPicPr>
          <p:nvPr/>
        </p:nvPicPr>
        <p:blipFill>
          <a:blip r:embed="rId2" cstate="print">
            <a:lum bright="-30000" contrast="60000"/>
          </a:blip>
          <a:srcRect/>
          <a:stretch>
            <a:fillRect/>
          </a:stretch>
        </p:blipFill>
        <p:spPr bwMode="auto">
          <a:xfrm>
            <a:off x="5333999" y="2286000"/>
            <a:ext cx="356452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654032"/>
          </a:xfrm>
        </p:spPr>
        <p:txBody>
          <a:bodyPr/>
          <a:lstStyle/>
          <a:p>
            <a:pPr algn="ctr"/>
            <a:r>
              <a:rPr lang="es-MX" dirty="0" smtClean="0">
                <a:solidFill>
                  <a:srgbClr val="FFFF00"/>
                </a:solidFill>
              </a:rPr>
              <a:t>Ejemplo  14</a:t>
            </a:r>
            <a:r>
              <a:rPr lang="es-MX" dirty="0" smtClean="0"/>
              <a:t> </a:t>
            </a:r>
            <a:endParaRPr lang="es-MX" dirty="0"/>
          </a:p>
        </p:txBody>
      </p:sp>
      <p:sp>
        <p:nvSpPr>
          <p:cNvPr id="3" name="2 Marcador de contenido"/>
          <p:cNvSpPr>
            <a:spLocks noGrp="1"/>
          </p:cNvSpPr>
          <p:nvPr>
            <p:ph sz="half" idx="1"/>
          </p:nvPr>
        </p:nvSpPr>
        <p:spPr>
          <a:xfrm>
            <a:off x="214282" y="785794"/>
            <a:ext cx="4662518" cy="5843606"/>
          </a:xfrm>
        </p:spPr>
        <p:txBody>
          <a:bodyPr/>
          <a:lstStyle/>
          <a:p>
            <a:pPr lvl="0" algn="just"/>
            <a:r>
              <a:rPr lang="es-ES" dirty="0" smtClean="0">
                <a:latin typeface="Arial Narrow" pitchFamily="34" charset="0"/>
              </a:rPr>
              <a:t>La masa del anillo es 2 kg y el mismo está unido al resorte de masa despreciable cuya rigidez es 30 N/m y longitud natural 1,5 m. El anillo se suelta en A desde el reposo y sube por el vástago liso bajo la acción de la fuerza constante de 40 N. Determine la velocidad </a:t>
            </a:r>
            <a:r>
              <a:rPr lang="es-ES" i="1" dirty="0" smtClean="0">
                <a:latin typeface="Arial Narrow" pitchFamily="34" charset="0"/>
              </a:rPr>
              <a:t>v</a:t>
            </a:r>
            <a:r>
              <a:rPr lang="es-ES" dirty="0" smtClean="0">
                <a:latin typeface="Arial Narrow" pitchFamily="34" charset="0"/>
              </a:rPr>
              <a:t> del anillo cuando pasa por la posición B.</a:t>
            </a:r>
            <a:endParaRPr lang="es-MX" dirty="0" smtClean="0">
              <a:latin typeface="Arial Narrow" pitchFamily="34" charset="0"/>
            </a:endParaRPr>
          </a:p>
          <a:p>
            <a:endParaRPr lang="es-MX" dirty="0">
              <a:latin typeface="Arial Narrow" pitchFamily="34" charset="0"/>
            </a:endParaRPr>
          </a:p>
        </p:txBody>
      </p:sp>
      <p:sp>
        <p:nvSpPr>
          <p:cNvPr id="4" name="3 Marcador de contenido"/>
          <p:cNvSpPr>
            <a:spLocks noGrp="1"/>
          </p:cNvSpPr>
          <p:nvPr>
            <p:ph sz="half" idx="2"/>
          </p:nvPr>
        </p:nvSpPr>
        <p:spPr>
          <a:xfrm>
            <a:off x="5029200" y="1142984"/>
            <a:ext cx="3962400" cy="5410216"/>
          </a:xfrm>
        </p:spPr>
        <p:txBody>
          <a:bodyPr/>
          <a:lstStyle/>
          <a:p>
            <a:endParaRPr lang="es-MX" dirty="0"/>
          </a:p>
        </p:txBody>
      </p:sp>
      <p:pic>
        <p:nvPicPr>
          <p:cNvPr id="874498" name="Picture 2"/>
          <p:cNvPicPr>
            <a:picLocks noChangeAspect="1" noChangeArrowheads="1"/>
          </p:cNvPicPr>
          <p:nvPr/>
        </p:nvPicPr>
        <p:blipFill>
          <a:blip r:embed="rId2" cstate="print">
            <a:lum bright="-36000" contrast="72000"/>
          </a:blip>
          <a:srcRect/>
          <a:stretch>
            <a:fillRect/>
          </a:stretch>
        </p:blipFill>
        <p:spPr bwMode="auto">
          <a:xfrm>
            <a:off x="5029200" y="1752600"/>
            <a:ext cx="4039067"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400" y="152400"/>
            <a:ext cx="7315200" cy="609600"/>
          </a:xfrm>
        </p:spPr>
        <p:txBody>
          <a:bodyPr/>
          <a:lstStyle/>
          <a:p>
            <a:pPr algn="ctr"/>
            <a:r>
              <a:rPr lang="es-MX" dirty="0" smtClean="0">
                <a:solidFill>
                  <a:srgbClr val="FFFF00"/>
                </a:solidFill>
              </a:rPr>
              <a:t>Ejemplo 15</a:t>
            </a:r>
            <a:endParaRPr lang="es-MX" dirty="0">
              <a:solidFill>
                <a:srgbClr val="FFFF00"/>
              </a:solidFill>
            </a:endParaRPr>
          </a:p>
        </p:txBody>
      </p:sp>
      <p:sp>
        <p:nvSpPr>
          <p:cNvPr id="3" name="2 Marcador de contenido"/>
          <p:cNvSpPr>
            <a:spLocks noGrp="1"/>
          </p:cNvSpPr>
          <p:nvPr>
            <p:ph sz="half" idx="1"/>
          </p:nvPr>
        </p:nvSpPr>
        <p:spPr>
          <a:xfrm>
            <a:off x="457200" y="990600"/>
            <a:ext cx="4800600" cy="5562600"/>
          </a:xfrm>
        </p:spPr>
        <p:txBody>
          <a:bodyPr/>
          <a:lstStyle/>
          <a:p>
            <a:pPr lvl="0" algn="just"/>
            <a:r>
              <a:rPr lang="es-ES" dirty="0" smtClean="0">
                <a:effectLst/>
              </a:rPr>
              <a:t>Un cursor de 540 gramos puede deslizar por una guía semicircular lisa BCD. El resorte tiene una constante de 320 N/m y su longitud  natural es 200 mm. Sabiendo que el cursor se suelta en reposo en B, halle: (a) su velocidad al pasar por C y (b) la fuerza que en C le ejerce la guía.</a:t>
            </a:r>
            <a:endParaRPr lang="es-MX" dirty="0" smtClean="0">
              <a:effectLst/>
            </a:endParaRPr>
          </a:p>
          <a:p>
            <a:endParaRPr lang="es-MX" dirty="0"/>
          </a:p>
        </p:txBody>
      </p:sp>
      <p:sp>
        <p:nvSpPr>
          <p:cNvPr id="4" name="3 Marcador de contenido"/>
          <p:cNvSpPr>
            <a:spLocks noGrp="1"/>
          </p:cNvSpPr>
          <p:nvPr>
            <p:ph sz="half" idx="2"/>
          </p:nvPr>
        </p:nvSpPr>
        <p:spPr>
          <a:xfrm>
            <a:off x="5257800" y="1905000"/>
            <a:ext cx="3695700" cy="4648200"/>
          </a:xfrm>
        </p:spPr>
        <p:txBody>
          <a:bodyPr/>
          <a:lstStyle/>
          <a:p>
            <a:endParaRPr lang="es-MX" dirty="0"/>
          </a:p>
        </p:txBody>
      </p:sp>
      <p:pic>
        <p:nvPicPr>
          <p:cNvPr id="871427" name="Picture 3"/>
          <p:cNvPicPr>
            <a:picLocks noChangeAspect="1" noChangeArrowheads="1"/>
          </p:cNvPicPr>
          <p:nvPr/>
        </p:nvPicPr>
        <p:blipFill>
          <a:blip r:embed="rId2" cstate="print">
            <a:lum bright="-42000" contrast="78000"/>
          </a:blip>
          <a:srcRect/>
          <a:stretch>
            <a:fillRect/>
          </a:stretch>
        </p:blipFill>
        <p:spPr bwMode="auto">
          <a:xfrm>
            <a:off x="5333999" y="1981200"/>
            <a:ext cx="3596239"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52400"/>
            <a:ext cx="7848600" cy="609600"/>
          </a:xfrm>
        </p:spPr>
        <p:txBody>
          <a:bodyPr/>
          <a:lstStyle/>
          <a:p>
            <a:pPr algn="ctr"/>
            <a:r>
              <a:rPr lang="es-MX" dirty="0" smtClean="0">
                <a:solidFill>
                  <a:srgbClr val="FFFF00"/>
                </a:solidFill>
              </a:rPr>
              <a:t>IV.	TRABAJO DE UNA FUERZA</a:t>
            </a:r>
            <a:endParaRPr lang="es-MX" dirty="0">
              <a:solidFill>
                <a:srgbClr val="FFFF00"/>
              </a:solidFill>
            </a:endParaRPr>
          </a:p>
        </p:txBody>
      </p:sp>
      <p:sp>
        <p:nvSpPr>
          <p:cNvPr id="3" name="2 Marcador de contenido"/>
          <p:cNvSpPr>
            <a:spLocks noGrp="1"/>
          </p:cNvSpPr>
          <p:nvPr>
            <p:ph sz="half" idx="1"/>
          </p:nvPr>
        </p:nvSpPr>
        <p:spPr>
          <a:xfrm>
            <a:off x="381000" y="762000"/>
            <a:ext cx="4229100" cy="5943600"/>
          </a:xfrm>
          <a:solidFill>
            <a:schemeClr val="accent3">
              <a:lumMod val="50000"/>
            </a:schemeClr>
          </a:solidFill>
        </p:spPr>
        <p:txBody>
          <a:bodyPr/>
          <a:lstStyle/>
          <a:p>
            <a:pPr algn="just"/>
            <a:r>
              <a:rPr lang="es-MX" dirty="0" smtClean="0"/>
              <a:t>De la ecuación se deduce</a:t>
            </a:r>
          </a:p>
          <a:p>
            <a:pPr algn="just"/>
            <a:endParaRPr lang="es-MX" dirty="0" smtClean="0"/>
          </a:p>
          <a:p>
            <a:pPr algn="just">
              <a:buNone/>
            </a:pPr>
            <a:r>
              <a:rPr lang="es-MX" dirty="0" smtClean="0"/>
              <a:t>i.	Si </a:t>
            </a:r>
            <a:r>
              <a:rPr lang="el-GR" dirty="0" smtClean="0"/>
              <a:t>θ</a:t>
            </a:r>
            <a:r>
              <a:rPr lang="es-MX" dirty="0" smtClean="0"/>
              <a:t> es agudo el trabajo es positivo.</a:t>
            </a:r>
          </a:p>
          <a:p>
            <a:pPr algn="just">
              <a:buNone/>
            </a:pPr>
            <a:r>
              <a:rPr lang="es-MX" dirty="0" err="1" smtClean="0"/>
              <a:t>ii</a:t>
            </a:r>
            <a:r>
              <a:rPr lang="es-MX" dirty="0" smtClean="0"/>
              <a:t>.	Si </a:t>
            </a:r>
            <a:r>
              <a:rPr lang="el-GR" dirty="0" smtClean="0"/>
              <a:t>θ</a:t>
            </a:r>
            <a:r>
              <a:rPr lang="es-MX" dirty="0" smtClean="0"/>
              <a:t> es obtuso el trabajo es negativo.</a:t>
            </a:r>
          </a:p>
          <a:p>
            <a:pPr algn="just">
              <a:buNone/>
            </a:pPr>
            <a:r>
              <a:rPr lang="es-MX" dirty="0" err="1" smtClean="0"/>
              <a:t>iii</a:t>
            </a:r>
            <a:r>
              <a:rPr lang="es-MX" dirty="0" smtClean="0"/>
              <a:t>. Si </a:t>
            </a:r>
            <a:r>
              <a:rPr lang="el-GR" dirty="0" smtClean="0"/>
              <a:t>θ</a:t>
            </a:r>
            <a:r>
              <a:rPr lang="es-MX" dirty="0" smtClean="0"/>
              <a:t> = 90° el trabajo es nulo.</a:t>
            </a:r>
          </a:p>
          <a:p>
            <a:pPr algn="just"/>
            <a:endParaRPr lang="es-MX" sz="2400" dirty="0" smtClean="0"/>
          </a:p>
          <a:p>
            <a:pPr algn="just"/>
            <a:endParaRPr lang="es-MX" sz="2400" dirty="0"/>
          </a:p>
        </p:txBody>
      </p:sp>
      <p:sp>
        <p:nvSpPr>
          <p:cNvPr id="4" name="3 Marcador de contenido"/>
          <p:cNvSpPr>
            <a:spLocks noGrp="1"/>
          </p:cNvSpPr>
          <p:nvPr>
            <p:ph sz="half" idx="2"/>
          </p:nvPr>
        </p:nvSpPr>
        <p:spPr>
          <a:xfrm>
            <a:off x="4762500" y="914400"/>
            <a:ext cx="4229100" cy="5715000"/>
          </a:xfrm>
        </p:spPr>
        <p:txBody>
          <a:bodyPr/>
          <a:lstStyle/>
          <a:p>
            <a:pPr algn="just"/>
            <a:r>
              <a:rPr lang="es-MX" dirty="0" smtClean="0"/>
              <a:t>Donde </a:t>
            </a:r>
            <a:r>
              <a:rPr lang="el-GR" dirty="0" smtClean="0"/>
              <a:t>θ</a:t>
            </a:r>
            <a:r>
              <a:rPr lang="es-MX" dirty="0" smtClean="0"/>
              <a:t> es el ángulo entre el desplazamiento y la fuerza</a:t>
            </a:r>
            <a:endParaRPr lang="es-MX" dirty="0"/>
          </a:p>
        </p:txBody>
      </p:sp>
      <p:graphicFrame>
        <p:nvGraphicFramePr>
          <p:cNvPr id="878595" name="Object 3"/>
          <p:cNvGraphicFramePr>
            <a:graphicFrameLocks noChangeAspect="1"/>
          </p:cNvGraphicFramePr>
          <p:nvPr/>
        </p:nvGraphicFramePr>
        <p:xfrm>
          <a:off x="685800" y="1828800"/>
          <a:ext cx="3390900" cy="735376"/>
        </p:xfrm>
        <a:graphic>
          <a:graphicData uri="http://schemas.openxmlformats.org/presentationml/2006/ole">
            <p:oleObj spid="_x0000_s879619" name="Equation" r:id="rId3" imgW="1054080" imgH="228600" progId="Equation.DSMT4">
              <p:embed/>
            </p:oleObj>
          </a:graphicData>
        </a:graphic>
      </p:graphicFrame>
      <p:pic>
        <p:nvPicPr>
          <p:cNvPr id="878597" name="Picture 5"/>
          <p:cNvPicPr>
            <a:picLocks noChangeAspect="1" noChangeArrowheads="1"/>
          </p:cNvPicPr>
          <p:nvPr/>
        </p:nvPicPr>
        <p:blipFill>
          <a:blip r:embed="rId4" cstate="print">
            <a:lum bright="-20000" contrast="40000"/>
          </a:blip>
          <a:srcRect t="-4000"/>
          <a:stretch>
            <a:fillRect/>
          </a:stretch>
        </p:blipFill>
        <p:spPr bwMode="auto">
          <a:xfrm>
            <a:off x="4724400" y="2667000"/>
            <a:ext cx="4222479"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400" y="152400"/>
            <a:ext cx="7315200" cy="609600"/>
          </a:xfrm>
        </p:spPr>
        <p:txBody>
          <a:bodyPr/>
          <a:lstStyle/>
          <a:p>
            <a:pPr algn="ctr"/>
            <a:r>
              <a:rPr lang="es-MX" dirty="0" smtClean="0">
                <a:solidFill>
                  <a:srgbClr val="FFFF00"/>
                </a:solidFill>
              </a:rPr>
              <a:t/>
            </a:r>
            <a:br>
              <a:rPr lang="es-MX" dirty="0" smtClean="0">
                <a:solidFill>
                  <a:srgbClr val="FFFF00"/>
                </a:solidFill>
              </a:rPr>
            </a:br>
            <a:r>
              <a:rPr lang="es-MX" dirty="0" smtClean="0">
                <a:solidFill>
                  <a:srgbClr val="FFFF00"/>
                </a:solidFill>
              </a:rPr>
              <a:t>Ejemplo 16</a:t>
            </a:r>
            <a:br>
              <a:rPr lang="es-MX" dirty="0" smtClean="0">
                <a:solidFill>
                  <a:srgbClr val="FFFF00"/>
                </a:solidFill>
              </a:rPr>
            </a:br>
            <a:endParaRPr lang="es-MX" dirty="0">
              <a:solidFill>
                <a:srgbClr val="FFFF00"/>
              </a:solidFill>
            </a:endParaRPr>
          </a:p>
        </p:txBody>
      </p:sp>
      <p:sp>
        <p:nvSpPr>
          <p:cNvPr id="3" name="2 Marcador de contenido"/>
          <p:cNvSpPr>
            <a:spLocks noGrp="1"/>
          </p:cNvSpPr>
          <p:nvPr>
            <p:ph sz="half" idx="1"/>
          </p:nvPr>
        </p:nvSpPr>
        <p:spPr>
          <a:xfrm>
            <a:off x="304800" y="990600"/>
            <a:ext cx="4800600" cy="5562600"/>
          </a:xfrm>
        </p:spPr>
        <p:txBody>
          <a:bodyPr/>
          <a:lstStyle/>
          <a:p>
            <a:pPr lvl="0" algn="just"/>
            <a:r>
              <a:rPr lang="es-ES" dirty="0" smtClean="0"/>
              <a:t>Los bloques A y B están unidos por un cable que tiene una longitud de 6,5 m y pasa por una pequeña polea lisa C. Si el sistema se suelta desde el reposo cuando </a:t>
            </a:r>
            <a:r>
              <a:rPr lang="es-ES" dirty="0" err="1" smtClean="0"/>
              <a:t>x</a:t>
            </a:r>
            <a:r>
              <a:rPr lang="es-ES" baseline="-25000" dirty="0" err="1" smtClean="0"/>
              <a:t>A</a:t>
            </a:r>
            <a:r>
              <a:rPr lang="es-ES" dirty="0" smtClean="0"/>
              <a:t> = 4 m, determine la velocidad de A cuando B llega a la posición que se muestra por medio de líneas interrumpidas. Desprecie la fricción.</a:t>
            </a:r>
            <a:endParaRPr lang="es-MX" dirty="0" smtClean="0"/>
          </a:p>
          <a:p>
            <a:endParaRPr lang="es-MX" dirty="0"/>
          </a:p>
        </p:txBody>
      </p:sp>
      <p:sp>
        <p:nvSpPr>
          <p:cNvPr id="4" name="3 Marcador de contenido"/>
          <p:cNvSpPr>
            <a:spLocks noGrp="1"/>
          </p:cNvSpPr>
          <p:nvPr>
            <p:ph sz="half" idx="2"/>
          </p:nvPr>
        </p:nvSpPr>
        <p:spPr>
          <a:xfrm>
            <a:off x="5257800" y="1905000"/>
            <a:ext cx="3695700" cy="4648200"/>
          </a:xfrm>
        </p:spPr>
        <p:txBody>
          <a:bodyPr/>
          <a:lstStyle/>
          <a:p>
            <a:endParaRPr lang="es-MX" dirty="0"/>
          </a:p>
        </p:txBody>
      </p:sp>
      <p:pic>
        <p:nvPicPr>
          <p:cNvPr id="875522" name="Picture 2"/>
          <p:cNvPicPr>
            <a:picLocks noChangeAspect="1" noChangeArrowheads="1"/>
          </p:cNvPicPr>
          <p:nvPr/>
        </p:nvPicPr>
        <p:blipFill>
          <a:blip r:embed="rId2" cstate="print">
            <a:lum bright="6000" contrast="16000"/>
            <a:grayscl/>
          </a:blip>
          <a:srcRect/>
          <a:stretch>
            <a:fillRect/>
          </a:stretch>
        </p:blipFill>
        <p:spPr bwMode="auto">
          <a:xfrm>
            <a:off x="5257800" y="1981200"/>
            <a:ext cx="3738509"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914400" y="228600"/>
            <a:ext cx="7315200" cy="685800"/>
          </a:xfrm>
        </p:spPr>
        <p:txBody>
          <a:bodyPr/>
          <a:lstStyle/>
          <a:p>
            <a:pPr algn="ctr"/>
            <a:r>
              <a:rPr lang="es-MX" dirty="0" smtClean="0">
                <a:solidFill>
                  <a:srgbClr val="FFFF00"/>
                </a:solidFill>
              </a:rPr>
              <a:t>Ejemplo 17</a:t>
            </a:r>
            <a:endParaRPr lang="es-MX" dirty="0">
              <a:solidFill>
                <a:srgbClr val="FFFF00"/>
              </a:solidFill>
            </a:endParaRPr>
          </a:p>
        </p:txBody>
      </p:sp>
      <p:sp>
        <p:nvSpPr>
          <p:cNvPr id="3" name="2 Marcador de contenido"/>
          <p:cNvSpPr>
            <a:spLocks noGrp="1"/>
          </p:cNvSpPr>
          <p:nvPr>
            <p:ph idx="1"/>
          </p:nvPr>
        </p:nvSpPr>
        <p:spPr>
          <a:xfrm>
            <a:off x="304800" y="762000"/>
            <a:ext cx="8686800" cy="5943600"/>
          </a:xfrm>
        </p:spPr>
        <p:txBody>
          <a:bodyPr/>
          <a:lstStyle/>
          <a:p>
            <a:pPr lvl="0" algn="just"/>
            <a:r>
              <a:rPr lang="es-ES" sz="2600" dirty="0" smtClean="0"/>
              <a:t>La barra liviana está articulada en O  a un eje de giro y lleva las dos masas puntuales de 2 kg y 4 kg. Si la barra se abandona desde el reposo con θ = 60º y oscila en el plano vertical. Determine: (a) la velocidad </a:t>
            </a:r>
            <a:r>
              <a:rPr lang="es-ES" sz="2600" i="1" dirty="0" smtClean="0"/>
              <a:t>v</a:t>
            </a:r>
            <a:r>
              <a:rPr lang="es-ES" sz="2600" dirty="0" smtClean="0"/>
              <a:t> de la masa de 2 kg inmediatamente antes de chocar con el resorte en la posición marcada a trazos y (b) la compresión máxima x del resorte. Se supondrá que x es pequeña de modo que la posición de la barra cuando comprime el resorte es prácticamente horizontal.</a:t>
            </a:r>
            <a:endParaRPr lang="es-MX" sz="2600" dirty="0" smtClean="0"/>
          </a:p>
          <a:p>
            <a:endParaRPr lang="es-MX" dirty="0"/>
          </a:p>
        </p:txBody>
      </p:sp>
      <p:pic>
        <p:nvPicPr>
          <p:cNvPr id="876546" name="Picture 2"/>
          <p:cNvPicPr>
            <a:picLocks noChangeAspect="1" noChangeArrowheads="1"/>
          </p:cNvPicPr>
          <p:nvPr/>
        </p:nvPicPr>
        <p:blipFill>
          <a:blip r:embed="rId2" cstate="print">
            <a:lum bright="-24000" contrast="66000"/>
            <a:grayscl/>
          </a:blip>
          <a:srcRect/>
          <a:stretch>
            <a:fillRect/>
          </a:stretch>
        </p:blipFill>
        <p:spPr bwMode="auto">
          <a:xfrm>
            <a:off x="3657600" y="4419600"/>
            <a:ext cx="3048000" cy="2238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990600" y="228600"/>
            <a:ext cx="7315200" cy="457200"/>
          </a:xfrm>
        </p:spPr>
        <p:txBody>
          <a:bodyPr/>
          <a:lstStyle/>
          <a:p>
            <a:pPr algn="ctr"/>
            <a:r>
              <a:rPr lang="es-MX" dirty="0" smtClean="0">
                <a:solidFill>
                  <a:srgbClr val="FFFF00"/>
                </a:solidFill>
              </a:rPr>
              <a:t>Ejemplo 18</a:t>
            </a:r>
            <a:endParaRPr lang="es-MX" dirty="0">
              <a:solidFill>
                <a:srgbClr val="FFFF00"/>
              </a:solidFill>
            </a:endParaRPr>
          </a:p>
        </p:txBody>
      </p:sp>
      <p:sp>
        <p:nvSpPr>
          <p:cNvPr id="3" name="2 Marcador de contenido"/>
          <p:cNvSpPr>
            <a:spLocks noGrp="1"/>
          </p:cNvSpPr>
          <p:nvPr>
            <p:ph idx="1"/>
          </p:nvPr>
        </p:nvSpPr>
        <p:spPr>
          <a:xfrm>
            <a:off x="304800" y="685800"/>
            <a:ext cx="8610600" cy="6019800"/>
          </a:xfrm>
        </p:spPr>
        <p:txBody>
          <a:bodyPr/>
          <a:lstStyle/>
          <a:p>
            <a:pPr lvl="0" algn="just"/>
            <a:r>
              <a:rPr lang="es-ES" sz="2400" dirty="0" smtClean="0"/>
              <a:t>El par de bloques representado en la figura están conectados  mediante un hilo inextensible y sin peso. El resorte tiene una constante k = 1200 N/m  y una longitud natural L</a:t>
            </a:r>
            <a:r>
              <a:rPr lang="es-ES" sz="2400" baseline="-25000" dirty="0" smtClean="0"/>
              <a:t>0</a:t>
            </a:r>
            <a:r>
              <a:rPr lang="es-ES" sz="2400" dirty="0" smtClean="0"/>
              <a:t> = 30 cm. El rozamiento es despreciable. Si se suelta el sistema a partir del reposo cuando </a:t>
            </a:r>
            <a:r>
              <a:rPr lang="es-ES" sz="2400" i="1" dirty="0" smtClean="0"/>
              <a:t>x</a:t>
            </a:r>
            <a:r>
              <a:rPr lang="es-ES" sz="2400" dirty="0" smtClean="0"/>
              <a:t> = 0, determine: (a) la celeridad de los bloques cuando x = 10 cm y (b) El máximo desplazamiento </a:t>
            </a:r>
            <a:r>
              <a:rPr lang="es-ES" sz="2400" i="1" dirty="0" err="1" smtClean="0"/>
              <a:t>x</a:t>
            </a:r>
            <a:r>
              <a:rPr lang="es-ES" sz="2400" i="1" baseline="-25000" dirty="0" err="1" smtClean="0"/>
              <a:t>max</a:t>
            </a:r>
            <a:r>
              <a:rPr lang="es-ES" sz="2400" i="1" dirty="0" smtClean="0"/>
              <a:t> </a:t>
            </a:r>
            <a:r>
              <a:rPr lang="es-ES" sz="2400" dirty="0" smtClean="0"/>
              <a:t>que alcanzará en el ulterior movimiento</a:t>
            </a:r>
            <a:endParaRPr lang="es-MX" sz="2400" dirty="0" smtClean="0"/>
          </a:p>
          <a:p>
            <a:endParaRPr lang="es-MX" dirty="0"/>
          </a:p>
        </p:txBody>
      </p:sp>
      <p:pic>
        <p:nvPicPr>
          <p:cNvPr id="872450" name="Picture 2"/>
          <p:cNvPicPr>
            <a:picLocks noChangeAspect="1" noChangeArrowheads="1"/>
          </p:cNvPicPr>
          <p:nvPr/>
        </p:nvPicPr>
        <p:blipFill>
          <a:blip r:embed="rId2" cstate="print">
            <a:lum bright="-30000" contrast="72000"/>
          </a:blip>
          <a:srcRect/>
          <a:stretch>
            <a:fillRect/>
          </a:stretch>
        </p:blipFill>
        <p:spPr bwMode="auto">
          <a:xfrm>
            <a:off x="3810000" y="3429000"/>
            <a:ext cx="4969201"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400" y="152400"/>
            <a:ext cx="7315200" cy="609600"/>
          </a:xfrm>
        </p:spPr>
        <p:txBody>
          <a:bodyPr/>
          <a:lstStyle/>
          <a:p>
            <a:pPr algn="ctr"/>
            <a:r>
              <a:rPr lang="es-MX" dirty="0" smtClean="0">
                <a:solidFill>
                  <a:srgbClr val="FFFF00"/>
                </a:solidFill>
              </a:rPr>
              <a:t>Ejemplo</a:t>
            </a:r>
            <a:endParaRPr lang="es-MX" dirty="0">
              <a:solidFill>
                <a:srgbClr val="FFFF00"/>
              </a:solidFill>
            </a:endParaRPr>
          </a:p>
        </p:txBody>
      </p:sp>
      <p:sp>
        <p:nvSpPr>
          <p:cNvPr id="3" name="2 Marcador de contenido"/>
          <p:cNvSpPr>
            <a:spLocks noGrp="1"/>
          </p:cNvSpPr>
          <p:nvPr>
            <p:ph sz="half" idx="1"/>
          </p:nvPr>
        </p:nvSpPr>
        <p:spPr>
          <a:xfrm>
            <a:off x="457200" y="838200"/>
            <a:ext cx="4800600" cy="5715000"/>
          </a:xfrm>
        </p:spPr>
        <p:txBody>
          <a:bodyPr/>
          <a:lstStyle/>
          <a:p>
            <a:pPr lvl="0" algn="just"/>
            <a:r>
              <a:rPr lang="es-ES" sz="2600" dirty="0" smtClean="0"/>
              <a:t>Un saquito que contiene 1,5 kg de bolitas está sujeto al extremo de un hilo de 800 mm de longitud, según se indica en la figura. La máxima tensión que puede resistir el hilo es </a:t>
            </a:r>
            <a:r>
              <a:rPr lang="es-ES" sz="2600" dirty="0" err="1" smtClean="0"/>
              <a:t>P</a:t>
            </a:r>
            <a:r>
              <a:rPr lang="es-ES" sz="2600" baseline="-25000" dirty="0" err="1" smtClean="0"/>
              <a:t>máx</a:t>
            </a:r>
            <a:r>
              <a:rPr lang="es-ES" sz="2600" dirty="0" smtClean="0"/>
              <a:t> = 30 N. Si el muchacho saca lentamente el saco del estante, determine el ángulo θ  que girará el saco antes de romper e hilo.</a:t>
            </a:r>
            <a:endParaRPr lang="es-MX" sz="2600" dirty="0" smtClean="0"/>
          </a:p>
          <a:p>
            <a:endParaRPr lang="es-MX" dirty="0"/>
          </a:p>
        </p:txBody>
      </p:sp>
      <p:sp>
        <p:nvSpPr>
          <p:cNvPr id="4" name="3 Marcador de contenido"/>
          <p:cNvSpPr>
            <a:spLocks noGrp="1"/>
          </p:cNvSpPr>
          <p:nvPr>
            <p:ph sz="half" idx="2"/>
          </p:nvPr>
        </p:nvSpPr>
        <p:spPr>
          <a:xfrm>
            <a:off x="5257800" y="1905000"/>
            <a:ext cx="3695700" cy="4648200"/>
          </a:xfrm>
        </p:spPr>
        <p:txBody>
          <a:bodyPr/>
          <a:lstStyle/>
          <a:p>
            <a:endParaRPr lang="es-MX" dirty="0"/>
          </a:p>
        </p:txBody>
      </p:sp>
      <p:pic>
        <p:nvPicPr>
          <p:cNvPr id="877570" name="Picture 2"/>
          <p:cNvPicPr>
            <a:picLocks noChangeAspect="1" noChangeArrowheads="1"/>
          </p:cNvPicPr>
          <p:nvPr/>
        </p:nvPicPr>
        <p:blipFill>
          <a:blip r:embed="rId2" cstate="print">
            <a:grayscl/>
            <a:lum bright="-20000" contrast="40000"/>
          </a:blip>
          <a:srcRect/>
          <a:stretch>
            <a:fillRect/>
          </a:stretch>
        </p:blipFill>
        <p:spPr bwMode="auto">
          <a:xfrm>
            <a:off x="5333999" y="2590800"/>
            <a:ext cx="363906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400" y="152400"/>
            <a:ext cx="7315200" cy="609600"/>
          </a:xfrm>
        </p:spPr>
        <p:txBody>
          <a:bodyPr/>
          <a:lstStyle/>
          <a:p>
            <a:pPr algn="ctr"/>
            <a:r>
              <a:rPr lang="es-MX" dirty="0" smtClean="0">
                <a:solidFill>
                  <a:srgbClr val="FFFF00"/>
                </a:solidFill>
              </a:rPr>
              <a:t>Ejemplo 20</a:t>
            </a:r>
            <a:endParaRPr lang="es-MX" dirty="0">
              <a:solidFill>
                <a:srgbClr val="FFFF00"/>
              </a:solidFill>
            </a:endParaRPr>
          </a:p>
        </p:txBody>
      </p:sp>
      <p:sp>
        <p:nvSpPr>
          <p:cNvPr id="3" name="2 Marcador de contenido"/>
          <p:cNvSpPr>
            <a:spLocks noGrp="1"/>
          </p:cNvSpPr>
          <p:nvPr>
            <p:ph sz="half" idx="1"/>
          </p:nvPr>
        </p:nvSpPr>
        <p:spPr>
          <a:xfrm>
            <a:off x="457200" y="838200"/>
            <a:ext cx="4191000" cy="5715000"/>
          </a:xfrm>
        </p:spPr>
        <p:txBody>
          <a:bodyPr/>
          <a:lstStyle/>
          <a:p>
            <a:pPr lvl="0" algn="just"/>
            <a:r>
              <a:rPr lang="es-ES" sz="2600" dirty="0" smtClean="0"/>
              <a:t>Al sistema articulado se aplica una fuerza horizontal constante </a:t>
            </a:r>
            <a:r>
              <a:rPr lang="es-ES" sz="2600" i="1" dirty="0" smtClean="0"/>
              <a:t>P = 700N</a:t>
            </a:r>
            <a:r>
              <a:rPr lang="es-ES" sz="2600" dirty="0" smtClean="0"/>
              <a:t> del modo en que se indica. Estando la esfera de </a:t>
            </a:r>
            <a:r>
              <a:rPr lang="es-ES" sz="2600" i="1" dirty="0" smtClean="0"/>
              <a:t>14 kg</a:t>
            </a:r>
            <a:r>
              <a:rPr lang="es-ES" sz="2600" dirty="0" smtClean="0"/>
              <a:t> inicialmente en reposo sobre el soporte cuando θ se aproxima al valor cero y la bola se acerca a su posición más alta.  </a:t>
            </a:r>
            <a:endParaRPr lang="es-MX" sz="2600" dirty="0" smtClean="0"/>
          </a:p>
          <a:p>
            <a:endParaRPr lang="es-MX" dirty="0"/>
          </a:p>
        </p:txBody>
      </p:sp>
      <p:sp>
        <p:nvSpPr>
          <p:cNvPr id="4" name="3 Marcador de contenido"/>
          <p:cNvSpPr>
            <a:spLocks noGrp="1"/>
          </p:cNvSpPr>
          <p:nvPr>
            <p:ph sz="half" idx="2"/>
          </p:nvPr>
        </p:nvSpPr>
        <p:spPr>
          <a:xfrm>
            <a:off x="4724400" y="990600"/>
            <a:ext cx="4229100" cy="5562600"/>
          </a:xfrm>
        </p:spPr>
        <p:txBody>
          <a:bodyPr/>
          <a:lstStyle/>
          <a:p>
            <a:endParaRPr lang="es-MX" dirty="0"/>
          </a:p>
        </p:txBody>
      </p:sp>
      <p:pic>
        <p:nvPicPr>
          <p:cNvPr id="5" name="4 Imagen" descr="C:\Documents and Settings\Administrador\My Documents\escanear0045.jpg"/>
          <p:cNvPicPr/>
          <p:nvPr/>
        </p:nvPicPr>
        <p:blipFill>
          <a:blip r:embed="rId2" cstate="print">
            <a:lum bright="-10000" contrast="40000"/>
          </a:blip>
          <a:srcRect l="2215" r="11706" b="19926"/>
          <a:stretch>
            <a:fillRect/>
          </a:stretch>
        </p:blipFill>
        <p:spPr bwMode="auto">
          <a:xfrm>
            <a:off x="4724400" y="1981200"/>
            <a:ext cx="44196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0"/>
            <a:ext cx="7315200" cy="609600"/>
          </a:xfrm>
        </p:spPr>
        <p:txBody>
          <a:bodyPr/>
          <a:lstStyle/>
          <a:p>
            <a:pPr algn="ctr"/>
            <a:r>
              <a:rPr lang="es-MX" dirty="0" smtClean="0">
                <a:solidFill>
                  <a:srgbClr val="FFFF00"/>
                </a:solidFill>
              </a:rPr>
              <a:t>Ejemplo 21</a:t>
            </a:r>
            <a:endParaRPr lang="es-MX" dirty="0">
              <a:solidFill>
                <a:srgbClr val="FFFF00"/>
              </a:solidFill>
            </a:endParaRPr>
          </a:p>
        </p:txBody>
      </p:sp>
      <p:sp>
        <p:nvSpPr>
          <p:cNvPr id="3" name="2 Marcador de contenido"/>
          <p:cNvSpPr>
            <a:spLocks noGrp="1"/>
          </p:cNvSpPr>
          <p:nvPr>
            <p:ph idx="1"/>
          </p:nvPr>
        </p:nvSpPr>
        <p:spPr>
          <a:xfrm>
            <a:off x="381000" y="533400"/>
            <a:ext cx="8610600" cy="6096000"/>
          </a:xfrm>
        </p:spPr>
        <p:txBody>
          <a:bodyPr/>
          <a:lstStyle/>
          <a:p>
            <a:pPr lvl="0" algn="just"/>
            <a:r>
              <a:rPr lang="es-ES" sz="2400" dirty="0" smtClean="0"/>
              <a:t>Una corredera de </a:t>
            </a:r>
            <a:r>
              <a:rPr lang="es-ES" sz="2400" i="1" dirty="0" smtClean="0"/>
              <a:t>1,5 kg</a:t>
            </a:r>
            <a:r>
              <a:rPr lang="es-ES" sz="2400" dirty="0" smtClean="0"/>
              <a:t> está unida a un muelle y desliza por una guía circular lisa situada en un </a:t>
            </a:r>
            <a:r>
              <a:rPr lang="es-ES" sz="2400" i="1" dirty="0" smtClean="0"/>
              <a:t>plano vertical. </a:t>
            </a:r>
            <a:r>
              <a:rPr lang="es-ES" sz="2400" dirty="0" smtClean="0"/>
              <a:t>El resorte tienen una longitud natural de</a:t>
            </a:r>
            <a:r>
              <a:rPr lang="es-ES" sz="2400" i="1" dirty="0" smtClean="0"/>
              <a:t>    150 mm</a:t>
            </a:r>
            <a:r>
              <a:rPr lang="es-ES" sz="2400" dirty="0" smtClean="0"/>
              <a:t> y una constante </a:t>
            </a:r>
            <a:r>
              <a:rPr lang="es-ES" sz="2400" i="1" dirty="0" smtClean="0"/>
              <a:t>k = 400 N/m.</a:t>
            </a:r>
            <a:r>
              <a:rPr lang="es-ES" sz="2400" dirty="0" smtClean="0"/>
              <a:t> Sabiendo que la corredera está en equilibrio en A cuando recibe un leve empellón para ponerla en movimiento. Determine su velocidad cuando: (a) pasa por el punto B y (b) pasa por el punto C. Si la corredera se encuentra en un plano horizontal ¿Cuál sería sus respuestas?.</a:t>
            </a:r>
            <a:endParaRPr lang="es-MX" sz="2400" dirty="0" smtClean="0"/>
          </a:p>
          <a:p>
            <a:endParaRPr lang="es-MX" dirty="0"/>
          </a:p>
        </p:txBody>
      </p:sp>
      <p:pic>
        <p:nvPicPr>
          <p:cNvPr id="5" name="4 Imagen" descr="C:\Documents and Settings\Administrador\My Documents\escanear0025.jpg"/>
          <p:cNvPicPr/>
          <p:nvPr/>
        </p:nvPicPr>
        <p:blipFill>
          <a:blip r:embed="rId2" cstate="print">
            <a:lum bright="-10000" contrast="40000"/>
          </a:blip>
          <a:srcRect l="5072" t="-2765" r="9979" b="30876"/>
          <a:stretch>
            <a:fillRect/>
          </a:stretch>
        </p:blipFill>
        <p:spPr bwMode="auto">
          <a:xfrm>
            <a:off x="2819400" y="3581400"/>
            <a:ext cx="53340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0"/>
            <a:ext cx="7315200" cy="609600"/>
          </a:xfrm>
        </p:spPr>
        <p:txBody>
          <a:bodyPr/>
          <a:lstStyle/>
          <a:p>
            <a:pPr algn="ctr"/>
            <a:r>
              <a:rPr lang="es-MX" dirty="0" smtClean="0">
                <a:solidFill>
                  <a:srgbClr val="FFFF00"/>
                </a:solidFill>
              </a:rPr>
              <a:t>Ejemplo </a:t>
            </a:r>
            <a:r>
              <a:rPr lang="es-MX" dirty="0" smtClean="0">
                <a:solidFill>
                  <a:srgbClr val="FFFF00"/>
                </a:solidFill>
              </a:rPr>
              <a:t>22</a:t>
            </a:r>
            <a:endParaRPr lang="es-MX" dirty="0">
              <a:solidFill>
                <a:srgbClr val="FFFF00"/>
              </a:solidFill>
            </a:endParaRPr>
          </a:p>
        </p:txBody>
      </p:sp>
      <p:sp>
        <p:nvSpPr>
          <p:cNvPr id="3" name="2 Marcador de contenido"/>
          <p:cNvSpPr>
            <a:spLocks noGrp="1"/>
          </p:cNvSpPr>
          <p:nvPr>
            <p:ph idx="1"/>
          </p:nvPr>
        </p:nvSpPr>
        <p:spPr>
          <a:xfrm>
            <a:off x="381000" y="533400"/>
            <a:ext cx="8610600" cy="6096000"/>
          </a:xfrm>
        </p:spPr>
        <p:txBody>
          <a:bodyPr/>
          <a:lstStyle/>
          <a:p>
            <a:pPr lvl="0"/>
            <a:r>
              <a:rPr lang="es-MX" sz="2600" dirty="0" smtClean="0"/>
              <a:t>El cuerpo A de </a:t>
            </a:r>
            <a:r>
              <a:rPr lang="es-MX" sz="2600" i="1" dirty="0" smtClean="0"/>
              <a:t>300 kg</a:t>
            </a:r>
            <a:r>
              <a:rPr lang="es-MX" sz="2600" dirty="0" smtClean="0"/>
              <a:t> representado en la figura se mueve sobre un plano horizontal liso. En la posición mostrada, la velocidad del cuerpo B de </a:t>
            </a:r>
            <a:r>
              <a:rPr lang="es-MX" sz="2600" i="1" dirty="0" smtClean="0"/>
              <a:t>60 kg</a:t>
            </a:r>
            <a:r>
              <a:rPr lang="es-MX" sz="2600" dirty="0" smtClean="0"/>
              <a:t> es de </a:t>
            </a:r>
            <a:r>
              <a:rPr lang="es-MX" sz="2600" i="1" dirty="0" smtClean="0"/>
              <a:t>2,4 m/s</a:t>
            </a:r>
            <a:r>
              <a:rPr lang="es-MX" sz="2600" dirty="0" smtClean="0"/>
              <a:t> hacia abajo y la elongación del resorte es de 0,60 m. La constante del resorte es </a:t>
            </a:r>
            <a:r>
              <a:rPr lang="es-MX" sz="2600" i="1" dirty="0" smtClean="0"/>
              <a:t>k = 300 N/m</a:t>
            </a:r>
            <a:r>
              <a:rPr lang="es-MX" sz="2600" dirty="0" smtClean="0"/>
              <a:t>. Determine la velocidad del cuerpo A cuando pasa bajo el tambor liso C.</a:t>
            </a:r>
            <a:endParaRPr lang="es-ES" sz="2600" dirty="0" smtClean="0"/>
          </a:p>
          <a:p>
            <a:endParaRPr lang="es-MX" sz="2400" dirty="0"/>
          </a:p>
        </p:txBody>
      </p:sp>
      <p:pic>
        <p:nvPicPr>
          <p:cNvPr id="6" name="5 Imagen" descr="C:\Documents and Settings\Vásquez\My Documents\TE 0015.jpg"/>
          <p:cNvPicPr/>
          <p:nvPr/>
        </p:nvPicPr>
        <p:blipFill>
          <a:blip r:embed="rId2">
            <a:lum bright="-20000" contrast="40000"/>
          </a:blip>
          <a:srcRect/>
          <a:stretch>
            <a:fillRect/>
          </a:stretch>
        </p:blipFill>
        <p:spPr bwMode="auto">
          <a:xfrm>
            <a:off x="228600" y="3429000"/>
            <a:ext cx="8763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0"/>
            <a:ext cx="7315200" cy="609600"/>
          </a:xfrm>
        </p:spPr>
        <p:txBody>
          <a:bodyPr/>
          <a:lstStyle/>
          <a:p>
            <a:pPr algn="ctr"/>
            <a:r>
              <a:rPr lang="es-MX" dirty="0" smtClean="0">
                <a:solidFill>
                  <a:srgbClr val="FFFF00"/>
                </a:solidFill>
              </a:rPr>
              <a:t>Ejemplo </a:t>
            </a:r>
            <a:r>
              <a:rPr lang="es-MX" dirty="0" smtClean="0">
                <a:solidFill>
                  <a:srgbClr val="FFFF00"/>
                </a:solidFill>
              </a:rPr>
              <a:t>22</a:t>
            </a:r>
            <a:endParaRPr lang="es-MX" dirty="0">
              <a:solidFill>
                <a:srgbClr val="FFFF00"/>
              </a:solidFill>
            </a:endParaRPr>
          </a:p>
        </p:txBody>
      </p:sp>
      <p:sp>
        <p:nvSpPr>
          <p:cNvPr id="3" name="2 Marcador de contenido"/>
          <p:cNvSpPr>
            <a:spLocks noGrp="1"/>
          </p:cNvSpPr>
          <p:nvPr>
            <p:ph idx="1"/>
          </p:nvPr>
        </p:nvSpPr>
        <p:spPr>
          <a:xfrm>
            <a:off x="228600" y="533400"/>
            <a:ext cx="8763000" cy="6096000"/>
          </a:xfrm>
        </p:spPr>
        <p:txBody>
          <a:bodyPr/>
          <a:lstStyle/>
          <a:p>
            <a:pPr lvl="0" algn="just"/>
            <a:r>
              <a:rPr lang="es-MX" sz="2600" dirty="0" smtClean="0"/>
              <a:t>El coeficiente de fricción entre el bloque de 4 kg y la superficie es </a:t>
            </a:r>
            <a:r>
              <a:rPr lang="es-MX" sz="2600" i="1" dirty="0" smtClean="0"/>
              <a:t>µ</a:t>
            </a:r>
            <a:r>
              <a:rPr lang="es-MX" sz="2600" i="1" baseline="-25000" dirty="0" smtClean="0"/>
              <a:t>k</a:t>
            </a:r>
            <a:r>
              <a:rPr lang="es-MX" sz="2600" i="1" dirty="0" smtClean="0"/>
              <a:t> = 0,20</a:t>
            </a:r>
            <a:r>
              <a:rPr lang="es-MX" sz="2600" dirty="0" smtClean="0"/>
              <a:t>. El bloque se encuentra sometido a la fuerza de magnitud y dirección constante </a:t>
            </a:r>
            <a:r>
              <a:rPr lang="es-MX" sz="2600" i="1" dirty="0" smtClean="0"/>
              <a:t>P = 30 N</a:t>
            </a:r>
            <a:r>
              <a:rPr lang="es-MX" sz="2600" dirty="0" smtClean="0"/>
              <a:t> y tiene una rapidez </a:t>
            </a:r>
            <a:r>
              <a:rPr lang="es-MX" sz="2600" i="1" dirty="0" smtClean="0"/>
              <a:t>v</a:t>
            </a:r>
            <a:r>
              <a:rPr lang="es-MX" sz="2600" i="1" baseline="-25000" dirty="0" smtClean="0"/>
              <a:t>0</a:t>
            </a:r>
            <a:r>
              <a:rPr lang="es-MX" sz="2600" i="1" dirty="0" smtClean="0"/>
              <a:t> = 5 m/s</a:t>
            </a:r>
            <a:r>
              <a:rPr lang="es-MX" sz="2600" dirty="0" smtClean="0"/>
              <a:t> hacia la derecha cuando está en la posición mostrada. Determine la máxima deformación del resorte </a:t>
            </a:r>
            <a:r>
              <a:rPr lang="es-MX" sz="2600" i="1" dirty="0" err="1" smtClean="0"/>
              <a:t>k</a:t>
            </a:r>
            <a:r>
              <a:rPr lang="es-MX" sz="2600" i="1" baseline="-25000" dirty="0" err="1" smtClean="0"/>
              <a:t>B</a:t>
            </a:r>
            <a:r>
              <a:rPr lang="es-MX" sz="2600" i="1" dirty="0" smtClean="0"/>
              <a:t> </a:t>
            </a:r>
            <a:r>
              <a:rPr lang="es-MX" sz="2600" i="1" dirty="0" smtClean="0"/>
              <a:t>= 2 </a:t>
            </a:r>
            <a:r>
              <a:rPr lang="es-MX" sz="2600" i="1" dirty="0" err="1" smtClean="0"/>
              <a:t>kN</a:t>
            </a:r>
            <a:r>
              <a:rPr lang="es-MX" sz="2600" i="1" dirty="0" smtClean="0"/>
              <a:t>/m</a:t>
            </a:r>
            <a:r>
              <a:rPr lang="es-MX" sz="2600" dirty="0" smtClean="0"/>
              <a:t> en el instante en que el bloque alcanza el reposo. Considere que el resorte pequeño tiene una constante de rigidez </a:t>
            </a:r>
            <a:r>
              <a:rPr lang="es-MX" sz="2600" i="1" dirty="0" err="1" smtClean="0"/>
              <a:t>k</a:t>
            </a:r>
            <a:r>
              <a:rPr lang="es-MX" sz="2600" i="1" baseline="-25000" dirty="0" err="1" smtClean="0"/>
              <a:t>C</a:t>
            </a:r>
            <a:r>
              <a:rPr lang="es-MX" sz="2600" i="1" dirty="0" smtClean="0"/>
              <a:t> = 6 </a:t>
            </a:r>
            <a:r>
              <a:rPr lang="es-MX" sz="2600" i="1" dirty="0" err="1" smtClean="0"/>
              <a:t>kN</a:t>
            </a:r>
            <a:r>
              <a:rPr lang="es-MX" sz="2600" i="1" dirty="0" smtClean="0"/>
              <a:t>/m</a:t>
            </a:r>
            <a:r>
              <a:rPr lang="es-MX" sz="2600" dirty="0" smtClean="0"/>
              <a:t>.</a:t>
            </a:r>
            <a:endParaRPr lang="es-ES" sz="2600" dirty="0" smtClean="0"/>
          </a:p>
          <a:p>
            <a:endParaRPr lang="es-MX" sz="2400" dirty="0"/>
          </a:p>
        </p:txBody>
      </p:sp>
      <p:pic>
        <p:nvPicPr>
          <p:cNvPr id="5" name="4 Imagen" descr="C:\Documents and Settings\Vásquez\My Documents\TE 0003.jpg"/>
          <p:cNvPicPr/>
          <p:nvPr/>
        </p:nvPicPr>
        <p:blipFill>
          <a:blip r:embed="rId2">
            <a:lum bright="-20000" contrast="40000"/>
          </a:blip>
          <a:srcRect/>
          <a:stretch>
            <a:fillRect/>
          </a:stretch>
        </p:blipFill>
        <p:spPr bwMode="auto">
          <a:xfrm>
            <a:off x="1676400" y="4191000"/>
            <a:ext cx="6400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ilitating A Meeting - Dale Carnegie Training (R)">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acilitating A Meeting - Dale Carnegie Training (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cilitating A Meeting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Facilitating A Meeting - Dale Carnegie Training (R)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Facilitating A Meeting - Dale Carnegie Training (R)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Facilitating A Meeting - Dale Carnegie Training (R)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Facilitating A Meeting - Dale Carnegie Training (R)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Facilitating A Meeting - Dale Carnegie Training (R)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Facilitating A Meeting - Dale Carnegie Training (R)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Facilitating A Meeting - Dale Carnegie Training (R)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Designs\NOTEBOOK.POT</Template>
  <TotalTime>16052</TotalTime>
  <Words>5210</Words>
  <Application>Microsoft Office PowerPoint</Application>
  <PresentationFormat>Presentación en pantalla (4:3)</PresentationFormat>
  <Paragraphs>343</Paragraphs>
  <Slides>97</Slides>
  <Notes>0</Notes>
  <HiddenSlides>0</HiddenSlides>
  <MMClips>3</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97</vt:i4>
      </vt:variant>
    </vt:vector>
  </HeadingPairs>
  <TitlesOfParts>
    <vt:vector size="109" baseType="lpstr">
      <vt:lpstr>Arial</vt:lpstr>
      <vt:lpstr>Arial Rounded MT Bold</vt:lpstr>
      <vt:lpstr>Britannic Bold</vt:lpstr>
      <vt:lpstr>Arial Narrow</vt:lpstr>
      <vt:lpstr>Tahoma</vt:lpstr>
      <vt:lpstr>Wingdings</vt:lpstr>
      <vt:lpstr>Symbol</vt:lpstr>
      <vt:lpstr>Garamond</vt:lpstr>
      <vt:lpstr>PMingLiU</vt:lpstr>
      <vt:lpstr>Times New Roman</vt:lpstr>
      <vt:lpstr>Facilitating A Meeting - Dale Carnegie Training (R)</vt:lpstr>
      <vt:lpstr>Equation</vt:lpstr>
      <vt:lpstr>Diapositiva 1</vt:lpstr>
      <vt:lpstr>I. OBJETIVOS</vt:lpstr>
      <vt:lpstr>II. Introducción</vt:lpstr>
      <vt:lpstr>II. Introducción</vt:lpstr>
      <vt:lpstr>III. DEFINICIÓN DE  TRABAJO MECANICO</vt:lpstr>
      <vt:lpstr>Diapositiva 6</vt:lpstr>
      <vt:lpstr>Diapositiva 7</vt:lpstr>
      <vt:lpstr>IV. TRABAJO DE UNA FUERZA</vt:lpstr>
      <vt:lpstr>IV. TRABAJO DE UNA FUERZA</vt:lpstr>
      <vt:lpstr> IV. TRABAJO DE UNA FUERZA </vt:lpstr>
      <vt:lpstr> V. TRABAJO DE VARIAS FUERZAs </vt:lpstr>
      <vt:lpstr> 5.2. TRABAJO DE NETO DE UNA FUERZA </vt:lpstr>
      <vt:lpstr> 5.4. TRABAJO DE UNA FUERZA CONSTANTE </vt:lpstr>
      <vt:lpstr> 5.4. TRABAJO DE UNA FUERZA CONSTANTE </vt:lpstr>
      <vt:lpstr> 5.6. TRABAJO DE UNA FUERZA CONSTANTE EN MAGNITUD Y DIRECCIÓN </vt:lpstr>
      <vt:lpstr> 5.7. TRABAJO DE LA FUERZA DE GRAVEDAD </vt:lpstr>
      <vt:lpstr>5.8. TRABAJO DE LA FUERZA ELASTICA</vt:lpstr>
      <vt:lpstr>5.9. TRABAJO DE LA FUERZA GRAVITACIONAL</vt:lpstr>
      <vt:lpstr>5.10  FUERZAS QUE NO HACEN TRABAJO</vt:lpstr>
      <vt:lpstr> VI. ENERGÍA CINÉTICA:  </vt:lpstr>
      <vt:lpstr>Principio Trabajo- Energía Cinética</vt:lpstr>
      <vt:lpstr>VII. POTENCIA Y EFICIENCIA</vt:lpstr>
      <vt:lpstr>POTENCIA Y EFICIENCIA</vt:lpstr>
      <vt:lpstr>Eficiencia</vt:lpstr>
      <vt:lpstr>Ejemplo de eficiencia</vt:lpstr>
      <vt:lpstr>Ejemplo 01</vt:lpstr>
      <vt:lpstr>Ejemplo 02</vt:lpstr>
      <vt:lpstr>Ejemplo 03</vt:lpstr>
      <vt:lpstr>Ejemplo 04</vt:lpstr>
      <vt:lpstr>Ejemplo 05</vt:lpstr>
      <vt:lpstr>Ejemplo 06</vt:lpstr>
      <vt:lpstr>Ejemplo 07</vt:lpstr>
      <vt:lpstr>Ejemplo 08 </vt:lpstr>
      <vt:lpstr>Ejemplo 09 </vt:lpstr>
      <vt:lpstr>Ejemplo 10 </vt:lpstr>
      <vt:lpstr>Ejemplo 11 </vt:lpstr>
      <vt:lpstr>Ejemplo 12</vt:lpstr>
      <vt:lpstr>Ejemplo</vt:lpstr>
      <vt:lpstr>Ejemplo 13</vt:lpstr>
      <vt:lpstr>Solución </vt:lpstr>
      <vt:lpstr>Solución</vt:lpstr>
      <vt:lpstr>Ejemplo 14</vt:lpstr>
      <vt:lpstr>Solución</vt:lpstr>
      <vt:lpstr>Solución</vt:lpstr>
      <vt:lpstr>Ejemplo 15</vt:lpstr>
      <vt:lpstr>Solución</vt:lpstr>
      <vt:lpstr>Solución</vt:lpstr>
      <vt:lpstr>Ejemplo 16</vt:lpstr>
      <vt:lpstr>Solución</vt:lpstr>
      <vt:lpstr>SOLUCIÓN</vt:lpstr>
      <vt:lpstr>Ejemplo </vt:lpstr>
      <vt:lpstr>Ejemplo </vt:lpstr>
      <vt:lpstr>Ejemplo </vt:lpstr>
      <vt:lpstr>Ejemplo </vt:lpstr>
      <vt:lpstr>Ejemplo </vt:lpstr>
      <vt:lpstr>Ejemplo </vt:lpstr>
      <vt:lpstr>Ejemplo </vt:lpstr>
      <vt:lpstr>Ejemplo </vt:lpstr>
      <vt:lpstr>Ejemplo </vt:lpstr>
      <vt:lpstr>Ejemplo </vt:lpstr>
      <vt:lpstr>Ejemplo</vt:lpstr>
      <vt:lpstr>ENERGIA POTENCIAL: De un peso</vt:lpstr>
      <vt:lpstr>ENERGIA POTENCIAL GRAVITACIONAL</vt:lpstr>
      <vt:lpstr>ENERGIA  POTENCIAL  ELASTICA</vt:lpstr>
      <vt:lpstr>ENERGIA  POTENCIAL  ELASTICA</vt:lpstr>
      <vt:lpstr>FUERZAS CONSERVATIVAS</vt:lpstr>
      <vt:lpstr>FUERZAS CONSERVATIVAS</vt:lpstr>
      <vt:lpstr>CONSERVACIÓN DE LA ENERGÍA</vt:lpstr>
      <vt:lpstr>FUERZAS NO CONSERVATIVAS</vt:lpstr>
      <vt:lpstr>MOVIMIENTO BAJO UNA FUERZA CENTRAL</vt:lpstr>
      <vt:lpstr>MOVIMIENTO BAJO UNA FUERZA CENTRAL</vt:lpstr>
      <vt:lpstr>EJEMPLO    01</vt:lpstr>
      <vt:lpstr>Solución</vt:lpstr>
      <vt:lpstr>Ejemplo 02</vt:lpstr>
      <vt:lpstr>Solución</vt:lpstr>
      <vt:lpstr>Ejemplo 03</vt:lpstr>
      <vt:lpstr>Diapositiva 77</vt:lpstr>
      <vt:lpstr>EJEMPLO 04</vt:lpstr>
      <vt:lpstr>Ejemplo 05</vt:lpstr>
      <vt:lpstr>Ejemplo 06</vt:lpstr>
      <vt:lpstr>EJEMPLO 07</vt:lpstr>
      <vt:lpstr>EJEMPLO 08</vt:lpstr>
      <vt:lpstr>EJEMPLO 09</vt:lpstr>
      <vt:lpstr>EJEMPLO  10</vt:lpstr>
      <vt:lpstr>Ejemplo  11 </vt:lpstr>
      <vt:lpstr>Ejemplo 12 </vt:lpstr>
      <vt:lpstr>Ejemplo 13 </vt:lpstr>
      <vt:lpstr>Ejemplo  14 </vt:lpstr>
      <vt:lpstr>Ejemplo 15</vt:lpstr>
      <vt:lpstr> Ejemplo 16 </vt:lpstr>
      <vt:lpstr>Ejemplo 17</vt:lpstr>
      <vt:lpstr>Ejemplo 18</vt:lpstr>
      <vt:lpstr>Ejemplo</vt:lpstr>
      <vt:lpstr>Ejemplo 20</vt:lpstr>
      <vt:lpstr>Ejemplo 21</vt:lpstr>
      <vt:lpstr>Ejemplo 22</vt:lpstr>
      <vt:lpstr>Ejemplo 22</vt:lpstr>
    </vt:vector>
  </TitlesOfParts>
  <Company>Southern Polytechnic State 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Fields</dc:title>
  <dc:creator>Paul E. Tippens</dc:creator>
  <cp:lastModifiedBy> </cp:lastModifiedBy>
  <cp:revision>759</cp:revision>
  <dcterms:created xsi:type="dcterms:W3CDTF">1998-07-23T13:54:06Z</dcterms:created>
  <dcterms:modified xsi:type="dcterms:W3CDTF">2011-01-07T01:04:33Z</dcterms:modified>
</cp:coreProperties>
</file>