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9"/>
  </p:notesMasterIdLst>
  <p:sldIdLst>
    <p:sldId id="283" r:id="rId2"/>
    <p:sldId id="284" r:id="rId3"/>
    <p:sldId id="312" r:id="rId4"/>
    <p:sldId id="313" r:id="rId5"/>
    <p:sldId id="315" r:id="rId6"/>
    <p:sldId id="316" r:id="rId7"/>
    <p:sldId id="317" r:id="rId8"/>
    <p:sldId id="351" r:id="rId9"/>
    <p:sldId id="354" r:id="rId10"/>
    <p:sldId id="355" r:id="rId11"/>
    <p:sldId id="353" r:id="rId12"/>
    <p:sldId id="359" r:id="rId13"/>
    <p:sldId id="360" r:id="rId14"/>
    <p:sldId id="352" r:id="rId15"/>
    <p:sldId id="356" r:id="rId16"/>
    <p:sldId id="357" r:id="rId17"/>
    <p:sldId id="358" r:id="rId18"/>
    <p:sldId id="314" r:id="rId19"/>
    <p:sldId id="318" r:id="rId20"/>
    <p:sldId id="286" r:id="rId21"/>
    <p:sldId id="287" r:id="rId22"/>
    <p:sldId id="288" r:id="rId23"/>
    <p:sldId id="289" r:id="rId24"/>
    <p:sldId id="290" r:id="rId25"/>
    <p:sldId id="319" r:id="rId26"/>
    <p:sldId id="322" r:id="rId27"/>
    <p:sldId id="321" r:id="rId28"/>
    <p:sldId id="323" r:id="rId29"/>
    <p:sldId id="324" r:id="rId30"/>
    <p:sldId id="325" r:id="rId31"/>
    <p:sldId id="326" r:id="rId32"/>
    <p:sldId id="327" r:id="rId33"/>
    <p:sldId id="328" r:id="rId34"/>
    <p:sldId id="32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42" r:id="rId51"/>
    <p:sldId id="340" r:id="rId52"/>
    <p:sldId id="344" r:id="rId53"/>
    <p:sldId id="338" r:id="rId54"/>
    <p:sldId id="306" r:id="rId55"/>
    <p:sldId id="341" r:id="rId56"/>
    <p:sldId id="307" r:id="rId57"/>
    <p:sldId id="345" r:id="rId58"/>
    <p:sldId id="347" r:id="rId59"/>
    <p:sldId id="348" r:id="rId60"/>
    <p:sldId id="349" r:id="rId61"/>
    <p:sldId id="343" r:id="rId62"/>
    <p:sldId id="308" r:id="rId63"/>
    <p:sldId id="309" r:id="rId64"/>
    <p:sldId id="310" r:id="rId65"/>
    <p:sldId id="329" r:id="rId66"/>
    <p:sldId id="330" r:id="rId67"/>
    <p:sldId id="331" r:id="rId68"/>
    <p:sldId id="332" r:id="rId69"/>
    <p:sldId id="333" r:id="rId70"/>
    <p:sldId id="334" r:id="rId71"/>
    <p:sldId id="335" r:id="rId72"/>
    <p:sldId id="336" r:id="rId73"/>
    <p:sldId id="339" r:id="rId74"/>
    <p:sldId id="337" r:id="rId75"/>
    <p:sldId id="361" r:id="rId76"/>
    <p:sldId id="362" r:id="rId77"/>
    <p:sldId id="363" r:id="rId78"/>
  </p:sldIdLst>
  <p:sldSz cx="9144000" cy="6858000" type="screen4x3"/>
  <p:notesSz cx="6858000" cy="9144000"/>
  <p:defaultTextStyle>
    <a:defPPr>
      <a:defRPr lang="es-ES"/>
    </a:defPPr>
    <a:lvl1pPr algn="l" rtl="0" fontAlgn="base">
      <a:spcBef>
        <a:spcPct val="0"/>
      </a:spcBef>
      <a:spcAft>
        <a:spcPct val="0"/>
      </a:spcAft>
      <a:defRPr kumimoji="1" kern="1200">
        <a:solidFill>
          <a:schemeClr val="tx1"/>
        </a:solidFill>
        <a:latin typeface="Times New Roman" pitchFamily="18" charset="0"/>
        <a:ea typeface="+mn-ea"/>
        <a:cs typeface="+mn-cs"/>
      </a:defRPr>
    </a:lvl1pPr>
    <a:lvl2pPr marL="457200" algn="l" rtl="0" fontAlgn="base">
      <a:spcBef>
        <a:spcPct val="0"/>
      </a:spcBef>
      <a:spcAft>
        <a:spcPct val="0"/>
      </a:spcAft>
      <a:defRPr kumimoji="1" kern="1200">
        <a:solidFill>
          <a:schemeClr val="tx1"/>
        </a:solidFill>
        <a:latin typeface="Times New Roman" pitchFamily="18" charset="0"/>
        <a:ea typeface="+mn-ea"/>
        <a:cs typeface="+mn-cs"/>
      </a:defRPr>
    </a:lvl2pPr>
    <a:lvl3pPr marL="914400" algn="l" rtl="0" fontAlgn="base">
      <a:spcBef>
        <a:spcPct val="0"/>
      </a:spcBef>
      <a:spcAft>
        <a:spcPct val="0"/>
      </a:spcAft>
      <a:defRPr kumimoji="1" kern="1200">
        <a:solidFill>
          <a:schemeClr val="tx1"/>
        </a:solidFill>
        <a:latin typeface="Times New Roman" pitchFamily="18" charset="0"/>
        <a:ea typeface="+mn-ea"/>
        <a:cs typeface="+mn-cs"/>
      </a:defRPr>
    </a:lvl3pPr>
    <a:lvl4pPr marL="1371600" algn="l" rtl="0" fontAlgn="base">
      <a:spcBef>
        <a:spcPct val="0"/>
      </a:spcBef>
      <a:spcAft>
        <a:spcPct val="0"/>
      </a:spcAft>
      <a:defRPr kumimoji="1" kern="1200">
        <a:solidFill>
          <a:schemeClr val="tx1"/>
        </a:solidFill>
        <a:latin typeface="Times New Roman" pitchFamily="18" charset="0"/>
        <a:ea typeface="+mn-ea"/>
        <a:cs typeface="+mn-cs"/>
      </a:defRPr>
    </a:lvl4pPr>
    <a:lvl5pPr marL="1828800" algn="l" rtl="0" fontAlgn="base">
      <a:spcBef>
        <a:spcPct val="0"/>
      </a:spcBef>
      <a:spcAft>
        <a:spcPct val="0"/>
      </a:spcAft>
      <a:defRPr kumimoji="1" kern="1200">
        <a:solidFill>
          <a:schemeClr val="tx1"/>
        </a:solidFill>
        <a:latin typeface="Times New Roman" pitchFamily="18" charset="0"/>
        <a:ea typeface="+mn-ea"/>
        <a:cs typeface="+mn-cs"/>
      </a:defRPr>
    </a:lvl5pPr>
    <a:lvl6pPr marL="2286000" algn="l" defTabSz="914400" rtl="0" eaLnBrk="1" latinLnBrk="0" hangingPunct="1">
      <a:defRPr kumimoji="1" kern="1200">
        <a:solidFill>
          <a:schemeClr val="tx1"/>
        </a:solidFill>
        <a:latin typeface="Times New Roman" pitchFamily="18" charset="0"/>
        <a:ea typeface="+mn-ea"/>
        <a:cs typeface="+mn-cs"/>
      </a:defRPr>
    </a:lvl6pPr>
    <a:lvl7pPr marL="2743200" algn="l" defTabSz="914400" rtl="0" eaLnBrk="1" latinLnBrk="0" hangingPunct="1">
      <a:defRPr kumimoji="1" kern="1200">
        <a:solidFill>
          <a:schemeClr val="tx1"/>
        </a:solidFill>
        <a:latin typeface="Times New Roman" pitchFamily="18" charset="0"/>
        <a:ea typeface="+mn-ea"/>
        <a:cs typeface="+mn-cs"/>
      </a:defRPr>
    </a:lvl7pPr>
    <a:lvl8pPr marL="3200400" algn="l" defTabSz="914400" rtl="0" eaLnBrk="1" latinLnBrk="0" hangingPunct="1">
      <a:defRPr kumimoji="1" kern="1200">
        <a:solidFill>
          <a:schemeClr val="tx1"/>
        </a:solidFill>
        <a:latin typeface="Times New Roman" pitchFamily="18" charset="0"/>
        <a:ea typeface="+mn-ea"/>
        <a:cs typeface="+mn-cs"/>
      </a:defRPr>
    </a:lvl8pPr>
    <a:lvl9pPr marL="3657600" algn="l" defTabSz="914400" rtl="0" eaLnBrk="1" latinLnBrk="0" hangingPunct="1">
      <a:defRPr kumimoji="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FF66"/>
    <a:srgbClr val="FF99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93.wmf"/><Relationship Id="rId1" Type="http://schemas.openxmlformats.org/officeDocument/2006/relationships/image" Target="../media/image9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63.wmf"/><Relationship Id="rId5" Type="http://schemas.openxmlformats.org/officeDocument/2006/relationships/image" Target="../media/image62.wmf"/><Relationship Id="rId4" Type="http://schemas.openxmlformats.org/officeDocument/2006/relationships/image" Target="../media/image6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8.wmf"/><Relationship Id="rId7" Type="http://schemas.openxmlformats.org/officeDocument/2006/relationships/image" Target="../media/image72.wmf"/><Relationship Id="rId2" Type="http://schemas.openxmlformats.org/officeDocument/2006/relationships/image" Target="../media/image67.wmf"/><Relationship Id="rId1" Type="http://schemas.openxmlformats.org/officeDocument/2006/relationships/image" Target="../media/image66.wmf"/><Relationship Id="rId6" Type="http://schemas.openxmlformats.org/officeDocument/2006/relationships/image" Target="../media/image71.wmf"/><Relationship Id="rId5" Type="http://schemas.openxmlformats.org/officeDocument/2006/relationships/image" Target="../media/image70.wmf"/><Relationship Id="rId4" Type="http://schemas.openxmlformats.org/officeDocument/2006/relationships/image" Target="../media/image6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image" Target="../media/image8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image" Target="../media/image8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atin typeface="Arial" charset="0"/>
              </a:defRPr>
            </a:lvl1pPr>
          </a:lstStyle>
          <a:p>
            <a:endParaRPr lang="es-E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atin typeface="Arial" charset="0"/>
              </a:defRPr>
            </a:lvl1pPr>
          </a:lstStyle>
          <a:p>
            <a:endParaRPr lang="es-E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latin typeface="Arial" charset="0"/>
              </a:defRPr>
            </a:lvl1pPr>
          </a:lstStyle>
          <a:p>
            <a:endParaRPr lang="es-E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latin typeface="Arial" charset="0"/>
              </a:defRPr>
            </a:lvl1pPr>
          </a:lstStyle>
          <a:p>
            <a:fld id="{E1B9FEA5-0A08-4A4D-90DD-285191512C81}" type="slidenum">
              <a:rPr lang="es-ES"/>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7410"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ffectLst/>
        </p:spPr>
        <p:txBody>
          <a:bodyPr/>
          <a:lstStyle/>
          <a:p>
            <a:endParaRPr lang="es-MX"/>
          </a:p>
        </p:txBody>
      </p:sp>
      <p:sp>
        <p:nvSpPr>
          <p:cNvPr id="17411" name="Arc 3"/>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a:effectLst/>
        </p:spPr>
        <p:txBody>
          <a:bodyPr/>
          <a:lstStyle/>
          <a:p>
            <a:endParaRPr lang="es-MX" sz="2400"/>
          </a:p>
        </p:txBody>
      </p:sp>
      <p:sp>
        <p:nvSpPr>
          <p:cNvPr id="17412" name="Rectangle 4"/>
          <p:cNvSpPr>
            <a:spLocks noGrp="1" noChangeArrowheads="1"/>
          </p:cNvSpPr>
          <p:nvPr>
            <p:ph type="ctrTitle" sz="quarter"/>
          </p:nvPr>
        </p:nvSpPr>
        <p:spPr>
          <a:xfrm>
            <a:off x="2743200" y="427038"/>
            <a:ext cx="6399213" cy="1524000"/>
          </a:xfrm>
        </p:spPr>
        <p:txBody>
          <a:bodyPr anchor="b"/>
          <a:lstStyle>
            <a:lvl1pPr>
              <a:lnSpc>
                <a:spcPct val="80000"/>
              </a:lnSpc>
              <a:defRPr/>
            </a:lvl1pPr>
          </a:lstStyle>
          <a:p>
            <a:r>
              <a:rPr lang="es-ES"/>
              <a:t>Haga clic para modificar el estilo de título del patrón</a:t>
            </a:r>
          </a:p>
        </p:txBody>
      </p:sp>
      <p:sp>
        <p:nvSpPr>
          <p:cNvPr id="17413" name="Rectangle 5"/>
          <p:cNvSpPr>
            <a:spLocks noGrp="1" noChangeArrowheads="1"/>
          </p:cNvSpPr>
          <p:nvPr>
            <p:ph type="subTitle" sz="quarter" idx="1"/>
          </p:nvPr>
        </p:nvSpPr>
        <p:spPr>
          <a:xfrm>
            <a:off x="4191000" y="1828800"/>
            <a:ext cx="4572000" cy="1752600"/>
          </a:xfrm>
        </p:spPr>
        <p:txBody>
          <a:bodyPr/>
          <a:lstStyle>
            <a:lvl1pPr marL="0" indent="0">
              <a:buFont typeface="Wingdings" pitchFamily="2" charset="2"/>
              <a:buNone/>
              <a:defRPr sz="2400"/>
            </a:lvl1pPr>
          </a:lstStyle>
          <a:p>
            <a:r>
              <a:rPr lang="es-ES"/>
              <a:t>Haga clic para modificar el estilo de subtítulo del patrón</a:t>
            </a:r>
          </a:p>
        </p:txBody>
      </p:sp>
      <p:sp>
        <p:nvSpPr>
          <p:cNvPr id="17414" name="Rectangle 6"/>
          <p:cNvSpPr>
            <a:spLocks noGrp="1" noChangeArrowheads="1"/>
          </p:cNvSpPr>
          <p:nvPr>
            <p:ph type="dt" sz="quarter" idx="2"/>
          </p:nvPr>
        </p:nvSpPr>
        <p:spPr/>
        <p:txBody>
          <a:bodyPr/>
          <a:lstStyle>
            <a:lvl1pPr>
              <a:defRPr/>
            </a:lvl1pPr>
          </a:lstStyle>
          <a:p>
            <a:endParaRPr lang="es-ES"/>
          </a:p>
        </p:txBody>
      </p:sp>
      <p:sp>
        <p:nvSpPr>
          <p:cNvPr id="17415" name="Rectangle 7"/>
          <p:cNvSpPr>
            <a:spLocks noGrp="1" noChangeArrowheads="1"/>
          </p:cNvSpPr>
          <p:nvPr>
            <p:ph type="ftr" sz="quarter" idx="3"/>
          </p:nvPr>
        </p:nvSpPr>
        <p:spPr/>
        <p:txBody>
          <a:bodyPr/>
          <a:lstStyle>
            <a:lvl1pPr>
              <a:defRPr/>
            </a:lvl1pPr>
          </a:lstStyle>
          <a:p>
            <a:endParaRPr lang="es-ES"/>
          </a:p>
        </p:txBody>
      </p:sp>
      <p:sp>
        <p:nvSpPr>
          <p:cNvPr id="17416" name="Rectangle 8"/>
          <p:cNvSpPr>
            <a:spLocks noGrp="1" noChangeArrowheads="1"/>
          </p:cNvSpPr>
          <p:nvPr>
            <p:ph type="sldNum" sz="quarter" idx="4"/>
          </p:nvPr>
        </p:nvSpPr>
        <p:spPr/>
        <p:txBody>
          <a:bodyPr/>
          <a:lstStyle>
            <a:lvl1pPr>
              <a:defRPr/>
            </a:lvl1pPr>
          </a:lstStyle>
          <a:p>
            <a:fld id="{5421C849-83DC-48DB-8818-F47B2AB0E928}"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A11305A8-B7C5-48F6-A51F-E479DE5581D3}"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91400" y="609600"/>
            <a:ext cx="1524000" cy="548640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2819400" y="609600"/>
            <a:ext cx="44196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BD03B8C3-6251-446E-BA58-FF1684FD12C7}" type="slidenum">
              <a:rPr lang="es-ES"/>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smtClean="0"/>
              <a:t>Haga clic para modificar el estilo de título del patrón</a:t>
            </a:r>
            <a:endParaRPr lang="es-MX"/>
          </a:p>
        </p:txBody>
      </p:sp>
      <p:sp>
        <p:nvSpPr>
          <p:cNvPr id="3" name="2 Marcador de texto"/>
          <p:cNvSpPr>
            <a:spLocks noGrp="1"/>
          </p:cNvSpPr>
          <p:nvPr>
            <p:ph type="body" sz="half" idx="1"/>
          </p:nvPr>
        </p:nvSpPr>
        <p:spPr>
          <a:xfrm>
            <a:off x="457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quarter" idx="2"/>
          </p:nvPr>
        </p:nvSpPr>
        <p:spPr>
          <a:xfrm>
            <a:off x="4648200" y="1600200"/>
            <a:ext cx="4038600" cy="21891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contenido"/>
          <p:cNvSpPr>
            <a:spLocks noGrp="1"/>
          </p:cNvSpPr>
          <p:nvPr>
            <p:ph sz="quarter" idx="3"/>
          </p:nvPr>
        </p:nvSpPr>
        <p:spPr>
          <a:xfrm>
            <a:off x="4648200" y="3941763"/>
            <a:ext cx="4038600" cy="21891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fecha"/>
          <p:cNvSpPr>
            <a:spLocks noGrp="1"/>
          </p:cNvSpPr>
          <p:nvPr>
            <p:ph type="dt" sz="half" idx="10"/>
          </p:nvPr>
        </p:nvSpPr>
        <p:spPr>
          <a:xfrm>
            <a:off x="457200" y="6248400"/>
            <a:ext cx="2133600" cy="457200"/>
          </a:xfrm>
        </p:spPr>
        <p:txBody>
          <a:bodyPr/>
          <a:lstStyle>
            <a:lvl1pPr>
              <a:defRPr/>
            </a:lvl1pPr>
          </a:lstStyle>
          <a:p>
            <a:endParaRPr lang="es-ES_tradnl"/>
          </a:p>
        </p:txBody>
      </p:sp>
      <p:sp>
        <p:nvSpPr>
          <p:cNvPr id="7" name="6 Marcador de pie de página"/>
          <p:cNvSpPr>
            <a:spLocks noGrp="1"/>
          </p:cNvSpPr>
          <p:nvPr>
            <p:ph type="ftr" sz="quarter" idx="11"/>
          </p:nvPr>
        </p:nvSpPr>
        <p:spPr>
          <a:xfrm>
            <a:off x="3124200" y="6248400"/>
            <a:ext cx="2895600" cy="457200"/>
          </a:xfrm>
        </p:spPr>
        <p:txBody>
          <a:bodyPr/>
          <a:lstStyle>
            <a:lvl1pPr>
              <a:defRPr/>
            </a:lvl1pPr>
          </a:lstStyle>
          <a:p>
            <a:endParaRPr lang="es-ES_tradnl"/>
          </a:p>
        </p:txBody>
      </p:sp>
      <p:sp>
        <p:nvSpPr>
          <p:cNvPr id="8" name="7 Marcador de número de diapositiva"/>
          <p:cNvSpPr>
            <a:spLocks noGrp="1"/>
          </p:cNvSpPr>
          <p:nvPr>
            <p:ph type="sldNum" sz="quarter" idx="12"/>
          </p:nvPr>
        </p:nvSpPr>
        <p:spPr>
          <a:xfrm>
            <a:off x="6553200" y="6248400"/>
            <a:ext cx="2133600" cy="457200"/>
          </a:xfrm>
        </p:spPr>
        <p:txBody>
          <a:bodyPr/>
          <a:lstStyle>
            <a:lvl1pPr>
              <a:defRPr/>
            </a:lvl1pPr>
          </a:lstStyle>
          <a:p>
            <a:fld id="{1B4DCDA0-160C-4DFB-9967-D4A53308668B}" type="slidenum">
              <a:rPr lang="es-ES_tradnl"/>
              <a:pPr/>
              <a:t>‹Nº›</a:t>
            </a:fld>
            <a:endParaRPr lang="es-ES_trad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smtClean="0"/>
              <a:t>Haga clic para modificar el estilo de título del patrón</a:t>
            </a:r>
            <a:endParaRPr lang="es-MX"/>
          </a:p>
        </p:txBody>
      </p:sp>
      <p:sp>
        <p:nvSpPr>
          <p:cNvPr id="3" name="2 Marcador de texto"/>
          <p:cNvSpPr>
            <a:spLocks noGrp="1"/>
          </p:cNvSpPr>
          <p:nvPr>
            <p:ph type="body" sz="half" idx="1"/>
          </p:nvPr>
        </p:nvSpPr>
        <p:spPr>
          <a:xfrm>
            <a:off x="457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a:xfrm>
            <a:off x="457200" y="6248400"/>
            <a:ext cx="2133600" cy="457200"/>
          </a:xfrm>
        </p:spPr>
        <p:txBody>
          <a:bodyPr/>
          <a:lstStyle>
            <a:lvl1pPr>
              <a:defRPr/>
            </a:lvl1pPr>
          </a:lstStyle>
          <a:p>
            <a:endParaRPr lang="es-ES_tradnl"/>
          </a:p>
        </p:txBody>
      </p:sp>
      <p:sp>
        <p:nvSpPr>
          <p:cNvPr id="6" name="5 Marcador de pie de página"/>
          <p:cNvSpPr>
            <a:spLocks noGrp="1"/>
          </p:cNvSpPr>
          <p:nvPr>
            <p:ph type="ftr" sz="quarter" idx="11"/>
          </p:nvPr>
        </p:nvSpPr>
        <p:spPr>
          <a:xfrm>
            <a:off x="3124200" y="6248400"/>
            <a:ext cx="2895600" cy="457200"/>
          </a:xfrm>
        </p:spPr>
        <p:txBody>
          <a:bodyPr/>
          <a:lstStyle>
            <a:lvl1pPr>
              <a:defRPr/>
            </a:lvl1pPr>
          </a:lstStyle>
          <a:p>
            <a:endParaRPr lang="es-ES_tradnl"/>
          </a:p>
        </p:txBody>
      </p:sp>
      <p:sp>
        <p:nvSpPr>
          <p:cNvPr id="7" name="6 Marcador de número de diapositiva"/>
          <p:cNvSpPr>
            <a:spLocks noGrp="1"/>
          </p:cNvSpPr>
          <p:nvPr>
            <p:ph type="sldNum" sz="quarter" idx="12"/>
          </p:nvPr>
        </p:nvSpPr>
        <p:spPr>
          <a:xfrm>
            <a:off x="6553200" y="6248400"/>
            <a:ext cx="2133600" cy="457200"/>
          </a:xfrm>
        </p:spPr>
        <p:txBody>
          <a:bodyPr/>
          <a:lstStyle>
            <a:lvl1pPr>
              <a:defRPr/>
            </a:lvl1pPr>
          </a:lstStyle>
          <a:p>
            <a:fld id="{6567868D-BA6D-4F17-87B7-C6F42CC7990A}" type="slidenum">
              <a:rPr lang="es-ES_tradnl"/>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78D8CE85-88CE-4AAE-B8C5-4F5792D9ACAB}"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3AF57219-E00E-48A0-B9E5-AB7F3A8FB7DA}"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A77A0077-4222-42BB-9C28-940BD150AFC9}"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A479B6F1-8665-477F-A334-9734C4CC41F2}"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5D6AF70F-E713-45B8-A115-BC8EC6439929}"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7A0F639E-1B52-4350-92BE-1001F11A0C42}"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619A1919-F752-4EC1-B6F0-BB14D0ED5E76}"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6EB078D8-90F0-489F-8C8B-371D572C0912}"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Arc 2"/>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a:effectLst/>
        </p:spPr>
        <p:txBody>
          <a:bodyPr/>
          <a:lstStyle/>
          <a:p>
            <a:endParaRPr lang="es-MX" sz="2400"/>
          </a:p>
        </p:txBody>
      </p:sp>
      <p:sp>
        <p:nvSpPr>
          <p:cNvPr id="16387" name="Rectangle 3"/>
          <p:cNvSpPr>
            <a:spLocks noGrp="1" noChangeArrowheads="1"/>
          </p:cNvSpPr>
          <p:nvPr>
            <p:ph type="title"/>
          </p:nvPr>
        </p:nvSpPr>
        <p:spPr bwMode="auto">
          <a:xfrm>
            <a:off x="2819400" y="609600"/>
            <a:ext cx="60960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s-ES" smtClean="0"/>
              <a:t>Haga clic para modificar el estilo de título del patrón</a:t>
            </a:r>
          </a:p>
        </p:txBody>
      </p:sp>
      <p:sp>
        <p:nvSpPr>
          <p:cNvPr id="16388" name="Rectangle 4"/>
          <p:cNvSpPr>
            <a:spLocks noGrp="1" noChangeArrowheads="1"/>
          </p:cNvSpPr>
          <p:nvPr>
            <p:ph type="body" idx="1"/>
          </p:nvPr>
        </p:nvSpPr>
        <p:spPr bwMode="auto">
          <a:xfrm>
            <a:off x="2819400" y="1981200"/>
            <a:ext cx="60960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6389"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kumimoji="0" sz="1400">
                <a:latin typeface="+mn-lt"/>
              </a:defRPr>
            </a:lvl1pPr>
          </a:lstStyle>
          <a:p>
            <a:endParaRPr lang="es-ES"/>
          </a:p>
        </p:txBody>
      </p:sp>
      <p:sp>
        <p:nvSpPr>
          <p:cNvPr id="16390"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kumimoji="0" sz="1400">
                <a:latin typeface="+mn-lt"/>
              </a:defRPr>
            </a:lvl1pPr>
          </a:lstStyle>
          <a:p>
            <a:endParaRPr lang="es-ES"/>
          </a:p>
        </p:txBody>
      </p:sp>
      <p:sp>
        <p:nvSpPr>
          <p:cNvPr id="16391"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kumimoji="0" sz="1400">
                <a:latin typeface="+mn-lt"/>
              </a:defRPr>
            </a:lvl1pPr>
          </a:lstStyle>
          <a:p>
            <a:fld id="{64834D72-01B8-4544-8ECA-A9C550B927D9}" type="slidenum">
              <a:rPr lang="es-ES"/>
              <a:pPr/>
              <a:t>‹Nº›</a:t>
            </a:fld>
            <a:endParaRPr lang="es-E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l" rtl="0" fontAlgn="base">
        <a:lnSpc>
          <a:spcPct val="70000"/>
        </a:lnSpc>
        <a:spcBef>
          <a:spcPct val="0"/>
        </a:spcBef>
        <a:spcAft>
          <a:spcPct val="0"/>
        </a:spcAft>
        <a:defRPr sz="4400" b="1">
          <a:solidFill>
            <a:schemeClr val="tx2"/>
          </a:solidFill>
          <a:latin typeface="+mj-lt"/>
          <a:ea typeface="+mj-ea"/>
          <a:cs typeface="+mj-cs"/>
        </a:defRPr>
      </a:lvl1pPr>
      <a:lvl2pPr algn="l" rtl="0" fontAlgn="base">
        <a:lnSpc>
          <a:spcPct val="70000"/>
        </a:lnSpc>
        <a:spcBef>
          <a:spcPct val="0"/>
        </a:spcBef>
        <a:spcAft>
          <a:spcPct val="0"/>
        </a:spcAft>
        <a:defRPr sz="4400" b="1">
          <a:solidFill>
            <a:schemeClr val="tx2"/>
          </a:solidFill>
          <a:latin typeface="Arial Narrow" pitchFamily="34" charset="0"/>
        </a:defRPr>
      </a:lvl2pPr>
      <a:lvl3pPr algn="l" rtl="0" fontAlgn="base">
        <a:lnSpc>
          <a:spcPct val="70000"/>
        </a:lnSpc>
        <a:spcBef>
          <a:spcPct val="0"/>
        </a:spcBef>
        <a:spcAft>
          <a:spcPct val="0"/>
        </a:spcAft>
        <a:defRPr sz="4400" b="1">
          <a:solidFill>
            <a:schemeClr val="tx2"/>
          </a:solidFill>
          <a:latin typeface="Arial Narrow" pitchFamily="34" charset="0"/>
        </a:defRPr>
      </a:lvl3pPr>
      <a:lvl4pPr algn="l" rtl="0" fontAlgn="base">
        <a:lnSpc>
          <a:spcPct val="70000"/>
        </a:lnSpc>
        <a:spcBef>
          <a:spcPct val="0"/>
        </a:spcBef>
        <a:spcAft>
          <a:spcPct val="0"/>
        </a:spcAft>
        <a:defRPr sz="4400" b="1">
          <a:solidFill>
            <a:schemeClr val="tx2"/>
          </a:solidFill>
          <a:latin typeface="Arial Narrow" pitchFamily="34" charset="0"/>
        </a:defRPr>
      </a:lvl4pPr>
      <a:lvl5pPr algn="l" rtl="0" fontAlgn="base">
        <a:lnSpc>
          <a:spcPct val="70000"/>
        </a:lnSpc>
        <a:spcBef>
          <a:spcPct val="0"/>
        </a:spcBef>
        <a:spcAft>
          <a:spcPct val="0"/>
        </a:spcAft>
        <a:defRPr sz="4400" b="1">
          <a:solidFill>
            <a:schemeClr val="tx2"/>
          </a:solidFill>
          <a:latin typeface="Arial Narrow" pitchFamily="34" charset="0"/>
        </a:defRPr>
      </a:lvl5pPr>
      <a:lvl6pPr marL="457200" algn="l" rtl="0" fontAlgn="base">
        <a:lnSpc>
          <a:spcPct val="70000"/>
        </a:lnSpc>
        <a:spcBef>
          <a:spcPct val="0"/>
        </a:spcBef>
        <a:spcAft>
          <a:spcPct val="0"/>
        </a:spcAft>
        <a:defRPr sz="4400" b="1">
          <a:solidFill>
            <a:schemeClr val="tx2"/>
          </a:solidFill>
          <a:latin typeface="Arial Narrow" pitchFamily="34" charset="0"/>
        </a:defRPr>
      </a:lvl6pPr>
      <a:lvl7pPr marL="914400" algn="l" rtl="0" fontAlgn="base">
        <a:lnSpc>
          <a:spcPct val="70000"/>
        </a:lnSpc>
        <a:spcBef>
          <a:spcPct val="0"/>
        </a:spcBef>
        <a:spcAft>
          <a:spcPct val="0"/>
        </a:spcAft>
        <a:defRPr sz="4400" b="1">
          <a:solidFill>
            <a:schemeClr val="tx2"/>
          </a:solidFill>
          <a:latin typeface="Arial Narrow" pitchFamily="34" charset="0"/>
        </a:defRPr>
      </a:lvl7pPr>
      <a:lvl8pPr marL="1371600" algn="l" rtl="0" fontAlgn="base">
        <a:lnSpc>
          <a:spcPct val="70000"/>
        </a:lnSpc>
        <a:spcBef>
          <a:spcPct val="0"/>
        </a:spcBef>
        <a:spcAft>
          <a:spcPct val="0"/>
        </a:spcAft>
        <a:defRPr sz="4400" b="1">
          <a:solidFill>
            <a:schemeClr val="tx2"/>
          </a:solidFill>
          <a:latin typeface="Arial Narrow" pitchFamily="34" charset="0"/>
        </a:defRPr>
      </a:lvl8pPr>
      <a:lvl9pPr marL="1828800" algn="l" rtl="0" fontAlgn="base">
        <a:lnSpc>
          <a:spcPct val="70000"/>
        </a:lnSpc>
        <a:spcBef>
          <a:spcPct val="0"/>
        </a:spcBef>
        <a:spcAft>
          <a:spcPct val="0"/>
        </a:spcAft>
        <a:defRPr sz="4400" b="1">
          <a:solidFill>
            <a:schemeClr val="tx2"/>
          </a:solidFill>
          <a:latin typeface="Arial Narrow" pitchFamily="34"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65000"/>
        <a:buFont typeface="Wingdings" pitchFamily="2" charset="2"/>
        <a:buChar char="u"/>
        <a:defRPr sz="2600">
          <a:solidFill>
            <a:schemeClr val="tx1"/>
          </a:solidFill>
          <a:latin typeface="+mn-lt"/>
        </a:defRPr>
      </a:lvl2pPr>
      <a:lvl3pPr marL="1143000" indent="-228600" algn="l" rtl="0" fontAlgn="base">
        <a:spcBef>
          <a:spcPct val="20000"/>
        </a:spcBef>
        <a:spcAft>
          <a:spcPct val="0"/>
        </a:spcAft>
        <a:buClr>
          <a:schemeClr val="hlink"/>
        </a:buClr>
        <a:buSzPct val="65000"/>
        <a:buFont typeface="Wingdings" pitchFamily="2" charset="2"/>
        <a:buChar char="«"/>
        <a:defRPr sz="2400">
          <a:solidFill>
            <a:schemeClr val="tx1"/>
          </a:solidFill>
          <a:latin typeface="+mn-lt"/>
        </a:defRPr>
      </a:lvl3pPr>
      <a:lvl4pPr marL="1600200" indent="-228600" algn="l" rtl="0" fontAlgn="base">
        <a:spcBef>
          <a:spcPct val="20000"/>
        </a:spcBef>
        <a:spcAft>
          <a:spcPct val="0"/>
        </a:spcAft>
        <a:buClr>
          <a:schemeClr val="tx2"/>
        </a:buClr>
        <a:buSzPct val="100000"/>
        <a:buChar char="•"/>
        <a:defRPr sz="2000">
          <a:solidFill>
            <a:schemeClr val="tx1"/>
          </a:solidFill>
          <a:latin typeface="+mn-lt"/>
        </a:defRPr>
      </a:lvl4pPr>
      <a:lvl5pPr marL="2057400" indent="-228600" algn="l" rtl="0" fontAlgn="base">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cite_note-4"/><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64.jpeg"/><Relationship Id="rId7"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 Id="rId9" Type="http://schemas.openxmlformats.org/officeDocument/2006/relationships/oleObject" Target="../embeddings/oleObject12.bin"/></Relationships>
</file>

<file path=ppt/slides/_rels/slide3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73.jpeg"/><Relationship Id="rId7" Type="http://schemas.openxmlformats.org/officeDocument/2006/relationships/oleObject" Target="../embeddings/oleObject16.bin"/><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oleObject" Target="../embeddings/oleObject15.bin"/><Relationship Id="rId5" Type="http://schemas.openxmlformats.org/officeDocument/2006/relationships/oleObject" Target="../embeddings/oleObject14.bin"/><Relationship Id="rId10" Type="http://schemas.openxmlformats.org/officeDocument/2006/relationships/oleObject" Target="../embeddings/oleObject19.bin"/><Relationship Id="rId4" Type="http://schemas.openxmlformats.org/officeDocument/2006/relationships/oleObject" Target="../embeddings/oleObject13.bin"/><Relationship Id="rId9" Type="http://schemas.openxmlformats.org/officeDocument/2006/relationships/oleObject" Target="../embeddings/oleObject18.bin"/></Relationships>
</file>

<file path=ppt/slides/_rels/slide3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4.xml"/><Relationship Id="rId4" Type="http://schemas.openxmlformats.org/officeDocument/2006/relationships/image" Target="../media/image7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4.xml"/><Relationship Id="rId4" Type="http://schemas.openxmlformats.org/officeDocument/2006/relationships/image" Target="../media/image79.jpeg"/></Relationships>
</file>

<file path=ppt/slides/_rels/slide41.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image" Target="../media/image84.jpeg"/></Relationships>
</file>

<file path=ppt/slides/_rels/slide43.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slideLayout" Target="../slideLayouts/slideLayout4.xml"/><Relationship Id="rId1" Type="http://schemas.openxmlformats.org/officeDocument/2006/relationships/vmlDrawing" Target="../drawings/vmlDrawing8.vml"/><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25.bin"/></Relationships>
</file>

<file path=ppt/slides/_rels/slide45.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oleObject" Target="../embeddings/oleObject27.bin"/><Relationship Id="rId4" Type="http://schemas.openxmlformats.org/officeDocument/2006/relationships/oleObject" Target="../embeddings/oleObject26.bin"/></Relationships>
</file>

<file path=ppt/slides/_rels/slide49.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53.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0.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sz="quarter" idx="1"/>
          </p:nvPr>
        </p:nvSpPr>
        <p:spPr>
          <a:xfrm>
            <a:off x="214282" y="214290"/>
            <a:ext cx="8715436" cy="6429420"/>
          </a:xfrm>
        </p:spPr>
        <p:txBody>
          <a:bodyPr/>
          <a:lstStyle/>
          <a:p>
            <a:pPr algn="ctr"/>
            <a:r>
              <a:rPr lang="es-ES" sz="2400" b="1" dirty="0" smtClean="0">
                <a:solidFill>
                  <a:srgbClr val="FFFF00"/>
                </a:solidFill>
                <a:latin typeface="Arial Rounded MT Bold" pitchFamily="34" charset="0"/>
                <a:cs typeface="Arial" pitchFamily="34" charset="0"/>
              </a:rPr>
              <a:t>UNIVERSIDAD NACIONAL </a:t>
            </a:r>
            <a:endParaRPr lang="es-MX" sz="2400" b="1" dirty="0" smtClean="0">
              <a:solidFill>
                <a:srgbClr val="FFFF00"/>
              </a:solidFill>
              <a:latin typeface="Arial Rounded MT Bold" pitchFamily="34" charset="0"/>
              <a:cs typeface="Arial" pitchFamily="34" charset="0"/>
            </a:endParaRPr>
          </a:p>
          <a:p>
            <a:pPr algn="ctr"/>
            <a:r>
              <a:rPr lang="es-ES" sz="2400" b="1" dirty="0" smtClean="0">
                <a:solidFill>
                  <a:srgbClr val="FFFF00"/>
                </a:solidFill>
                <a:latin typeface="Arial Rounded MT Bold" pitchFamily="34" charset="0"/>
                <a:cs typeface="Arial" pitchFamily="34" charset="0"/>
              </a:rPr>
              <a:t>“SANTIAGO ANTÚNEZ DE MAYOLO” </a:t>
            </a:r>
          </a:p>
          <a:p>
            <a:pPr algn="ctr"/>
            <a:r>
              <a:rPr lang="es-ES" sz="2400" b="1" dirty="0" smtClean="0">
                <a:solidFill>
                  <a:srgbClr val="92D050"/>
                </a:solidFill>
                <a:latin typeface="Arial Rounded MT Bold" pitchFamily="34" charset="0"/>
                <a:cs typeface="Arial" pitchFamily="34" charset="0"/>
              </a:rPr>
              <a:t>FACULTAD DE INGENIERÍA CIVIL</a:t>
            </a:r>
          </a:p>
          <a:p>
            <a:pPr algn="ctr"/>
            <a:endParaRPr lang="es-ES" sz="2400" b="1" dirty="0" smtClean="0">
              <a:solidFill>
                <a:srgbClr val="FFFF00"/>
              </a:solidFill>
              <a:latin typeface="Britannic Bold" pitchFamily="34" charset="0"/>
              <a:cs typeface="Arial" pitchFamily="34" charset="0"/>
            </a:endParaRPr>
          </a:p>
          <a:p>
            <a:pPr algn="ctr"/>
            <a:endParaRPr lang="es-ES" sz="2400" b="1" dirty="0" smtClean="0">
              <a:solidFill>
                <a:srgbClr val="FFFF00"/>
              </a:solidFill>
              <a:latin typeface="Britannic Bold" pitchFamily="34" charset="0"/>
              <a:cs typeface="Arial" pitchFamily="34" charset="0"/>
            </a:endParaRPr>
          </a:p>
          <a:p>
            <a:pPr algn="ctr"/>
            <a:endParaRPr lang="es-ES" sz="2400" b="1" dirty="0" smtClean="0">
              <a:solidFill>
                <a:srgbClr val="FFFF00"/>
              </a:solidFill>
              <a:latin typeface="Britannic Bold" pitchFamily="34" charset="0"/>
              <a:cs typeface="Arial" pitchFamily="34" charset="0"/>
            </a:endParaRPr>
          </a:p>
          <a:p>
            <a:pPr algn="ctr"/>
            <a:endParaRPr lang="es-ES" sz="2400" b="1" dirty="0" smtClean="0">
              <a:solidFill>
                <a:srgbClr val="FFFF00"/>
              </a:solidFill>
              <a:latin typeface="Britannic Bold" pitchFamily="34" charset="0"/>
              <a:cs typeface="Arial" pitchFamily="34" charset="0"/>
            </a:endParaRPr>
          </a:p>
          <a:p>
            <a:pPr algn="ctr"/>
            <a:endParaRPr lang="es-ES" sz="2800" b="1" dirty="0" smtClean="0">
              <a:solidFill>
                <a:srgbClr val="FF0000"/>
              </a:solidFill>
              <a:latin typeface="Britannic Bold" pitchFamily="34" charset="0"/>
              <a:cs typeface="Arial" pitchFamily="34" charset="0"/>
            </a:endParaRPr>
          </a:p>
          <a:p>
            <a:pPr algn="ctr"/>
            <a:r>
              <a:rPr lang="es-ES" sz="2800" b="1" dirty="0" smtClean="0">
                <a:solidFill>
                  <a:srgbClr val="FF0000"/>
                </a:solidFill>
                <a:latin typeface="Britannic Bold" pitchFamily="34" charset="0"/>
                <a:cs typeface="Arial" pitchFamily="34" charset="0"/>
              </a:rPr>
              <a:t>CURSO:  FISICA I</a:t>
            </a:r>
          </a:p>
          <a:p>
            <a:pPr algn="ctr"/>
            <a:r>
              <a:rPr lang="es-ES" b="1" dirty="0" smtClean="0">
                <a:solidFill>
                  <a:srgbClr val="FFFF00"/>
                </a:solidFill>
                <a:latin typeface="Britannic Bold" pitchFamily="34" charset="0"/>
                <a:cs typeface="Arial" pitchFamily="34" charset="0"/>
              </a:rPr>
              <a:t>ESTATICA: EQUILIBRIO DE PARTICULAS Y CUERPOS RIGIDOS</a:t>
            </a:r>
          </a:p>
          <a:p>
            <a:pPr algn="ctr"/>
            <a:r>
              <a:rPr lang="es-ES" sz="2400" b="1" dirty="0" smtClean="0">
                <a:solidFill>
                  <a:srgbClr val="FFFF00"/>
                </a:solidFill>
                <a:latin typeface="Britannic Bold" pitchFamily="34" charset="0"/>
                <a:cs typeface="Arial" pitchFamily="34" charset="0"/>
              </a:rPr>
              <a:t>AUTOR:  </a:t>
            </a:r>
            <a:r>
              <a:rPr lang="es-ES" sz="2400" b="1" dirty="0" err="1" smtClean="0">
                <a:solidFill>
                  <a:srgbClr val="00FF00"/>
                </a:solidFill>
                <a:latin typeface="Arial Narrow" pitchFamily="34" charset="0"/>
                <a:cs typeface="Arial" pitchFamily="34" charset="0"/>
              </a:rPr>
              <a:t>Mag</a:t>
            </a:r>
            <a:r>
              <a:rPr lang="es-ES" sz="2400" b="1" dirty="0" smtClean="0">
                <a:solidFill>
                  <a:srgbClr val="00FF00"/>
                </a:solidFill>
                <a:latin typeface="Arial Narrow" pitchFamily="34" charset="0"/>
                <a:cs typeface="Arial" pitchFamily="34" charset="0"/>
              </a:rPr>
              <a:t>. </a:t>
            </a:r>
            <a:r>
              <a:rPr lang="es-ES" sz="2400" b="1" dirty="0" err="1" smtClean="0">
                <a:solidFill>
                  <a:srgbClr val="00FF00"/>
                </a:solidFill>
                <a:latin typeface="Arial Narrow" pitchFamily="34" charset="0"/>
                <a:cs typeface="Arial" pitchFamily="34" charset="0"/>
              </a:rPr>
              <a:t>Optaciano</a:t>
            </a:r>
            <a:r>
              <a:rPr lang="es-ES" sz="2400" b="1" dirty="0" smtClean="0">
                <a:solidFill>
                  <a:srgbClr val="00FF00"/>
                </a:solidFill>
                <a:latin typeface="Arial Narrow" pitchFamily="34" charset="0"/>
                <a:cs typeface="Arial" pitchFamily="34" charset="0"/>
              </a:rPr>
              <a:t>  L. Vásquez  García</a:t>
            </a:r>
          </a:p>
          <a:p>
            <a:pPr algn="ctr"/>
            <a:r>
              <a:rPr lang="es-ES" sz="2400" b="1" dirty="0" smtClean="0">
                <a:solidFill>
                  <a:srgbClr val="FFFF00"/>
                </a:solidFill>
                <a:latin typeface="Britannic Bold" pitchFamily="34" charset="0"/>
                <a:cs typeface="Arial" pitchFamily="34" charset="0"/>
              </a:rPr>
              <a:t>	</a:t>
            </a:r>
            <a:r>
              <a:rPr lang="es-ES" sz="2400" b="1" dirty="0" smtClean="0">
                <a:solidFill>
                  <a:srgbClr val="FFFF00"/>
                </a:solidFill>
                <a:latin typeface="Arial Narrow" pitchFamily="34" charset="0"/>
                <a:cs typeface="Arial" pitchFamily="34" charset="0"/>
              </a:rPr>
              <a:t>HUARAZ  </a:t>
            </a:r>
            <a:r>
              <a:rPr lang="es-ES" b="1" dirty="0" smtClean="0">
                <a:solidFill>
                  <a:srgbClr val="FFFF00"/>
                </a:solidFill>
                <a:latin typeface="Arial Narrow" pitchFamily="34" charset="0"/>
                <a:cs typeface="Arial" pitchFamily="34" charset="0"/>
              </a:rPr>
              <a:t>-  </a:t>
            </a:r>
            <a:r>
              <a:rPr lang="es-ES" sz="2400" b="1" dirty="0" smtClean="0">
                <a:solidFill>
                  <a:srgbClr val="FFFF00"/>
                </a:solidFill>
                <a:latin typeface="Arial Narrow" pitchFamily="34" charset="0"/>
                <a:cs typeface="Arial" pitchFamily="34" charset="0"/>
              </a:rPr>
              <a:t>PERÚ</a:t>
            </a:r>
            <a:endParaRPr lang="es-MX" sz="2400" b="1" dirty="0" smtClean="0">
              <a:solidFill>
                <a:srgbClr val="FFFF00"/>
              </a:solidFill>
              <a:latin typeface="Arial Narrow" pitchFamily="34" charset="0"/>
              <a:cs typeface="Arial" pitchFamily="34" charset="0"/>
            </a:endParaRPr>
          </a:p>
          <a:p>
            <a:pPr algn="ctr"/>
            <a:r>
              <a:rPr lang="es-ES" sz="4400" b="1" dirty="0" smtClean="0">
                <a:solidFill>
                  <a:srgbClr val="92D050"/>
                </a:solidFill>
                <a:latin typeface="Britannic Bold" pitchFamily="34" charset="0"/>
                <a:cs typeface="Arial" pitchFamily="34" charset="0"/>
              </a:rPr>
              <a:t>2010</a:t>
            </a:r>
            <a:endParaRPr lang="es-MX" sz="4400" b="1" dirty="0" smtClean="0">
              <a:solidFill>
                <a:srgbClr val="92D050"/>
              </a:solidFill>
              <a:latin typeface="Britannic Bold" pitchFamily="34" charset="0"/>
              <a:cs typeface="Arial" pitchFamily="34" charset="0"/>
            </a:endParaRPr>
          </a:p>
          <a:p>
            <a:endParaRPr lang="es-MX" dirty="0"/>
          </a:p>
        </p:txBody>
      </p:sp>
      <p:pic>
        <p:nvPicPr>
          <p:cNvPr id="4" name="3 Imagen"/>
          <p:cNvPicPr/>
          <p:nvPr/>
        </p:nvPicPr>
        <p:blipFill>
          <a:blip r:embed="rId2" cstate="print"/>
          <a:srcRect/>
          <a:stretch>
            <a:fillRect/>
          </a:stretch>
        </p:blipFill>
        <p:spPr bwMode="auto">
          <a:xfrm>
            <a:off x="3810000" y="1828800"/>
            <a:ext cx="1285884" cy="157163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685800" y="228600"/>
            <a:ext cx="7543800" cy="1143000"/>
          </a:xfrm>
        </p:spPr>
        <p:txBody>
          <a:bodyPr/>
          <a:lstStyle/>
          <a:p>
            <a:pPr algn="ctr"/>
            <a:r>
              <a:rPr lang="es-MX" dirty="0" smtClean="0">
                <a:solidFill>
                  <a:srgbClr val="FFFF00"/>
                </a:solidFill>
              </a:rPr>
              <a:t>1° ley de Newton</a:t>
            </a:r>
            <a:endParaRPr lang="es-MX" dirty="0">
              <a:solidFill>
                <a:srgbClr val="FFFF00"/>
              </a:solidFill>
            </a:endParaRPr>
          </a:p>
        </p:txBody>
      </p:sp>
      <p:sp>
        <p:nvSpPr>
          <p:cNvPr id="7" name="6 Marcador de contenido"/>
          <p:cNvSpPr>
            <a:spLocks noGrp="1"/>
          </p:cNvSpPr>
          <p:nvPr>
            <p:ph idx="1"/>
          </p:nvPr>
        </p:nvSpPr>
        <p:spPr>
          <a:xfrm>
            <a:off x="304800" y="1219200"/>
            <a:ext cx="8001000" cy="5410200"/>
          </a:xfrm>
        </p:spPr>
        <p:txBody>
          <a:bodyPr/>
          <a:lstStyle/>
          <a:p>
            <a:pPr algn="just">
              <a:buNone/>
            </a:pPr>
            <a:r>
              <a:rPr lang="es-MX" dirty="0" smtClean="0"/>
              <a:t>	Un cuerpo en movimiento permanecerá en movimiento rectilíneo uniforme  siempre que no actúe una fuerza neta que la obligue a cambiar dicho estado</a:t>
            </a:r>
            <a:endParaRPr lang="es-MX" dirty="0"/>
          </a:p>
        </p:txBody>
      </p:sp>
      <p:pic>
        <p:nvPicPr>
          <p:cNvPr id="5" name="Picture 5" descr="2342356528_f194d81861_m"/>
          <p:cNvPicPr>
            <a:picLocks noChangeAspect="1" noChangeArrowheads="1"/>
          </p:cNvPicPr>
          <p:nvPr/>
        </p:nvPicPr>
        <p:blipFill>
          <a:blip r:embed="rId2" cstate="print"/>
          <a:srcRect/>
          <a:stretch>
            <a:fillRect/>
          </a:stretch>
        </p:blipFill>
        <p:spPr bwMode="auto">
          <a:xfrm>
            <a:off x="2362200" y="3200400"/>
            <a:ext cx="54864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685800" y="228600"/>
            <a:ext cx="7696200" cy="762000"/>
          </a:xfrm>
        </p:spPr>
        <p:txBody>
          <a:bodyPr/>
          <a:lstStyle/>
          <a:p>
            <a:pPr algn="ctr"/>
            <a:r>
              <a:rPr lang="es-MX" sz="4000" dirty="0" smtClean="0">
                <a:solidFill>
                  <a:srgbClr val="FFFF00"/>
                </a:solidFill>
              </a:rPr>
              <a:t>1° Ley de Newton (ley de inercia)</a:t>
            </a:r>
            <a:endParaRPr lang="es-MX" sz="4000" dirty="0">
              <a:solidFill>
                <a:srgbClr val="FFFF00"/>
              </a:solidFill>
            </a:endParaRPr>
          </a:p>
        </p:txBody>
      </p:sp>
      <p:sp>
        <p:nvSpPr>
          <p:cNvPr id="7" name="6 Marcador de contenido"/>
          <p:cNvSpPr>
            <a:spLocks noGrp="1"/>
          </p:cNvSpPr>
          <p:nvPr>
            <p:ph idx="1"/>
          </p:nvPr>
        </p:nvSpPr>
        <p:spPr>
          <a:xfrm>
            <a:off x="228600" y="990600"/>
            <a:ext cx="8686800" cy="5638800"/>
          </a:xfrm>
        </p:spPr>
        <p:txBody>
          <a:bodyPr/>
          <a:lstStyle/>
          <a:p>
            <a:pPr algn="just"/>
            <a:r>
              <a:rPr lang="es-MX" sz="2400" dirty="0" smtClean="0">
                <a:latin typeface="Arial Narrow" pitchFamily="34" charset="0"/>
              </a:rPr>
              <a:t>Todo cuerpo persevera en su estado de reposo o movimiento uniforme y rectilíneo a no ser que sea obligado a cambiar su estado por fuerzas impresas sobre él.</a:t>
            </a:r>
            <a:r>
              <a:rPr lang="es-MX" sz="2400" baseline="30000" dirty="0" smtClean="0">
                <a:latin typeface="Arial Narrow" pitchFamily="34" charset="0"/>
                <a:hlinkClick r:id="rId2" action="ppaction://hlinkfile"/>
              </a:rPr>
              <a:t>[5]</a:t>
            </a:r>
            <a:endParaRPr lang="es-MX" sz="2400" dirty="0" smtClean="0">
              <a:latin typeface="Arial Narrow" pitchFamily="34" charset="0"/>
            </a:endParaRPr>
          </a:p>
          <a:p>
            <a:pPr algn="just"/>
            <a:r>
              <a:rPr lang="es-MX" sz="2400" dirty="0" smtClean="0">
                <a:latin typeface="Arial Narrow" pitchFamily="34" charset="0"/>
              </a:rPr>
              <a:t>Esta ley postula, por tanto, que un cuerpo no puede cambiar por sí solo su estado inicial, ya sea en reposo o en movimiento rectilíneo uniforme, a menos que se aplique una </a:t>
            </a:r>
            <a:r>
              <a:rPr lang="es-MX" sz="2400" b="1" i="1" dirty="0" smtClean="0">
                <a:solidFill>
                  <a:srgbClr val="FF0000"/>
                </a:solidFill>
                <a:latin typeface="Arial Narrow" pitchFamily="34" charset="0"/>
              </a:rPr>
              <a:t>fuerza neta</a:t>
            </a:r>
            <a:r>
              <a:rPr lang="es-MX" sz="2400" b="1" dirty="0" smtClean="0">
                <a:solidFill>
                  <a:srgbClr val="FF0000"/>
                </a:solidFill>
                <a:latin typeface="Arial Narrow" pitchFamily="34" charset="0"/>
              </a:rPr>
              <a:t> sobre él. </a:t>
            </a:r>
            <a:r>
              <a:rPr lang="es-MX" sz="2400" dirty="0" smtClean="0">
                <a:latin typeface="Arial Narrow" pitchFamily="34" charset="0"/>
              </a:rPr>
              <a:t>Newton toma en cuenta, así, el que los cuerpos en movimiento están sometidos constantemente a fuerzas de roce o fricción, que los frena de forma progresiva</a:t>
            </a:r>
          </a:p>
          <a:p>
            <a:pPr algn="just"/>
            <a:r>
              <a:rPr lang="es-MX" sz="2400" dirty="0" smtClean="0">
                <a:latin typeface="Arial Narrow" pitchFamily="34" charset="0"/>
              </a:rPr>
              <a:t>En consecuencia, un cuerpo con </a:t>
            </a:r>
            <a:r>
              <a:rPr lang="es-MX" sz="2400" dirty="0" smtClean="0">
                <a:solidFill>
                  <a:srgbClr val="FFFF00"/>
                </a:solidFill>
                <a:latin typeface="Arial Narrow" pitchFamily="34" charset="0"/>
              </a:rPr>
              <a:t>movimiento rectilíneo </a:t>
            </a:r>
            <a:r>
              <a:rPr lang="es-MX" sz="2400" dirty="0" smtClean="0">
                <a:latin typeface="Arial Narrow" pitchFamily="34" charset="0"/>
              </a:rPr>
              <a:t>uniforme implica que no existe ninguna fuerza externa neta o, dicho de otra forma, un objeto en movimiento no se detiene de forma natural si no se aplica una fuerza sobre él. En el caso de los </a:t>
            </a:r>
            <a:r>
              <a:rPr lang="es-MX" sz="2400" dirty="0" smtClean="0">
                <a:solidFill>
                  <a:srgbClr val="FFFF00"/>
                </a:solidFill>
                <a:latin typeface="Arial Narrow" pitchFamily="34" charset="0"/>
              </a:rPr>
              <a:t>cuerpos en reposo</a:t>
            </a:r>
            <a:r>
              <a:rPr lang="es-MX" sz="2400" dirty="0" smtClean="0">
                <a:latin typeface="Arial Narrow" pitchFamily="34" charset="0"/>
              </a:rPr>
              <a:t>, se entiende que su velocidad es cero, por lo que si esta cambia es porque sobre ese cuerpo se ha ejercido una fuerza neta.</a:t>
            </a:r>
          </a:p>
          <a:p>
            <a:pPr>
              <a:buNone/>
            </a:pPr>
            <a:endParaRPr lang="es-MX"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28600"/>
            <a:ext cx="8077200" cy="685800"/>
          </a:xfrm>
        </p:spPr>
        <p:txBody>
          <a:bodyPr/>
          <a:lstStyle/>
          <a:p>
            <a:pPr algn="ctr"/>
            <a:r>
              <a:rPr lang="es-MX" dirty="0" smtClean="0">
                <a:solidFill>
                  <a:srgbClr val="FFFF00"/>
                </a:solidFill>
              </a:rPr>
              <a:t>2° ley de Newton</a:t>
            </a:r>
            <a:endParaRPr lang="es-MX" dirty="0"/>
          </a:p>
        </p:txBody>
      </p:sp>
      <p:sp>
        <p:nvSpPr>
          <p:cNvPr id="3" name="2 Marcador de contenido"/>
          <p:cNvSpPr>
            <a:spLocks noGrp="1"/>
          </p:cNvSpPr>
          <p:nvPr>
            <p:ph idx="1"/>
          </p:nvPr>
        </p:nvSpPr>
        <p:spPr>
          <a:xfrm>
            <a:off x="228600" y="914400"/>
            <a:ext cx="8686800" cy="5715000"/>
          </a:xfrm>
        </p:spPr>
        <p:txBody>
          <a:bodyPr/>
          <a:lstStyle/>
          <a:p>
            <a:pPr algn="just"/>
            <a:r>
              <a:rPr lang="es-MX" sz="2400" dirty="0" smtClean="0"/>
              <a:t>La segunda ley del movimiento de Newton dice que </a:t>
            </a:r>
            <a:r>
              <a:rPr lang="es-MX" sz="2400" b="1" i="1" dirty="0" smtClean="0">
                <a:solidFill>
                  <a:srgbClr val="FFFF00"/>
                </a:solidFill>
              </a:rPr>
              <a:t>“el cambio de movimiento es proporcional a la fuerza motriz impresa y ocurre según la línea recta a lo largo de la cual aquella fuerza se imprime”.</a:t>
            </a:r>
          </a:p>
          <a:p>
            <a:pPr algn="just"/>
            <a:r>
              <a:rPr lang="es-MX" sz="2400" dirty="0" smtClean="0"/>
              <a:t>Esta ley explica qué ocurre si sobre un cuerpo en movimiento (cuya masa no tiene por qué ser constante) actúa una fuerza neta: la fuerza modificará el estado de movimiento, cambiando la velocidad en módulo o dirección. </a:t>
            </a:r>
          </a:p>
          <a:p>
            <a:pPr>
              <a:buNone/>
            </a:pPr>
            <a:endParaRPr lang="es-MX" sz="2400" dirty="0">
              <a:latin typeface="Arial Narrow" pitchFamily="34" charset="0"/>
            </a:endParaRPr>
          </a:p>
        </p:txBody>
      </p:sp>
      <p:pic>
        <p:nvPicPr>
          <p:cNvPr id="104450" name="Picture 2" descr="http://www.mates-fskyqmk.net/fsk/img%20newton/new09.png"/>
          <p:cNvPicPr>
            <a:picLocks noChangeAspect="1" noChangeArrowheads="1"/>
          </p:cNvPicPr>
          <p:nvPr/>
        </p:nvPicPr>
        <p:blipFill>
          <a:blip r:embed="rId2" cstate="print"/>
          <a:srcRect/>
          <a:stretch>
            <a:fillRect/>
          </a:stretch>
        </p:blipFill>
        <p:spPr bwMode="auto">
          <a:xfrm>
            <a:off x="2286000" y="4038599"/>
            <a:ext cx="4038600" cy="252412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28600"/>
            <a:ext cx="8077200" cy="838200"/>
          </a:xfrm>
        </p:spPr>
        <p:txBody>
          <a:bodyPr/>
          <a:lstStyle/>
          <a:p>
            <a:pPr algn="ctr"/>
            <a:r>
              <a:rPr lang="es-MX" dirty="0" smtClean="0">
                <a:solidFill>
                  <a:srgbClr val="FFFF00"/>
                </a:solidFill>
              </a:rPr>
              <a:t>2° ley de Newton</a:t>
            </a:r>
            <a:endParaRPr lang="es-MX" dirty="0">
              <a:solidFill>
                <a:srgbClr val="FFFF00"/>
              </a:solidFill>
            </a:endParaRPr>
          </a:p>
        </p:txBody>
      </p:sp>
      <p:sp>
        <p:nvSpPr>
          <p:cNvPr id="3" name="2 Marcador de contenido"/>
          <p:cNvSpPr>
            <a:spLocks noGrp="1"/>
          </p:cNvSpPr>
          <p:nvPr>
            <p:ph idx="1"/>
          </p:nvPr>
        </p:nvSpPr>
        <p:spPr>
          <a:xfrm>
            <a:off x="228600" y="1219200"/>
            <a:ext cx="8686800" cy="5410200"/>
          </a:xfrm>
        </p:spPr>
        <p:txBody>
          <a:bodyPr/>
          <a:lstStyle/>
          <a:p>
            <a:pPr algn="just"/>
            <a:r>
              <a:rPr lang="es-MX" sz="2400" dirty="0" smtClean="0"/>
              <a:t>En concreto, los cambios experimentados en la cantidad de movimiento de un cuerpo son proporcionales a la fuerza motriz y se desarrollan en la dirección de esta; esto es, las fuerzas son causas que producen aceleraciones en los cuerpos. Consecuentemente, hay relación entre </a:t>
            </a:r>
            <a:r>
              <a:rPr lang="es-MX" sz="2400" b="1" dirty="0" smtClean="0">
                <a:solidFill>
                  <a:srgbClr val="99FF33"/>
                </a:solidFill>
              </a:rPr>
              <a:t>la </a:t>
            </a:r>
            <a:r>
              <a:rPr lang="es-MX" sz="2400" b="1" dirty="0" smtClean="0">
                <a:solidFill>
                  <a:srgbClr val="99FF33"/>
                </a:solidFill>
                <a:effectLst>
                  <a:outerShdw blurRad="38100" dist="38100" dir="2700000" algn="tl">
                    <a:srgbClr val="000000">
                      <a:alpha val="43137"/>
                    </a:srgbClr>
                  </a:outerShdw>
                </a:effectLst>
              </a:rPr>
              <a:t>causa y el efecto</a:t>
            </a:r>
            <a:r>
              <a:rPr lang="es-MX" sz="2400" dirty="0" smtClean="0"/>
              <a:t>, esto es, la fuerza y la aceleración están relacionadas. Es decir</a:t>
            </a:r>
          </a:p>
          <a:p>
            <a:pPr algn="just"/>
            <a:endParaRPr lang="es-MX" sz="2400" dirty="0" smtClean="0">
              <a:latin typeface="Arial Narrow" pitchFamily="34" charset="0"/>
            </a:endParaRPr>
          </a:p>
          <a:p>
            <a:pPr algn="just">
              <a:buNone/>
            </a:pPr>
            <a:endParaRPr lang="es-MX" sz="2400" dirty="0" smtClean="0">
              <a:latin typeface="Arial Narrow" pitchFamily="34" charset="0"/>
            </a:endParaRPr>
          </a:p>
          <a:p>
            <a:pPr algn="just"/>
            <a:r>
              <a:rPr lang="es-MX" sz="2400" dirty="0" smtClean="0"/>
              <a:t>Donde   es la cantidad de movimiento y   </a:t>
            </a:r>
            <a:r>
              <a:rPr lang="es-MX" sz="2400" dirty="0" smtClean="0"/>
              <a:t>      la </a:t>
            </a:r>
            <a:r>
              <a:rPr lang="es-MX" sz="2400" dirty="0" smtClean="0"/>
              <a:t>fuerza total. Bajo la hipótesis de constancia de la masa y pequeñas velocidades, puede reescribirse más sencillamente como:</a:t>
            </a:r>
          </a:p>
          <a:p>
            <a:pPr algn="just"/>
            <a:endParaRPr lang="es-MX" sz="2400" dirty="0">
              <a:latin typeface="Arial Narrow" pitchFamily="34" charset="0"/>
            </a:endParaRPr>
          </a:p>
        </p:txBody>
      </p:sp>
      <p:pic>
        <p:nvPicPr>
          <p:cNvPr id="103426" name="Picture 2" descr="\vec{F}_{\text{net}} = {\mathrm{d}\vec{p} \over \mathrm{d}t}"/>
          <p:cNvPicPr>
            <a:picLocks noChangeAspect="1" noChangeArrowheads="1"/>
          </p:cNvPicPr>
          <p:nvPr/>
        </p:nvPicPr>
        <p:blipFill>
          <a:blip r:embed="rId2" cstate="print">
            <a:lum bright="-20000" contrast="40000"/>
          </a:blip>
          <a:srcRect/>
          <a:stretch>
            <a:fillRect/>
          </a:stretch>
        </p:blipFill>
        <p:spPr bwMode="auto">
          <a:xfrm>
            <a:off x="4114800" y="3657600"/>
            <a:ext cx="2108784" cy="1066800"/>
          </a:xfrm>
          <a:prstGeom prst="rect">
            <a:avLst/>
          </a:prstGeom>
          <a:noFill/>
        </p:spPr>
      </p:pic>
      <p:pic>
        <p:nvPicPr>
          <p:cNvPr id="103428" name="Picture 4" descr="\vec{p}"/>
          <p:cNvPicPr>
            <a:picLocks noChangeAspect="1" noChangeArrowheads="1"/>
          </p:cNvPicPr>
          <p:nvPr/>
        </p:nvPicPr>
        <p:blipFill>
          <a:blip r:embed="rId3" cstate="print"/>
          <a:srcRect/>
          <a:stretch>
            <a:fillRect/>
          </a:stretch>
        </p:blipFill>
        <p:spPr bwMode="auto">
          <a:xfrm>
            <a:off x="1600200" y="4747532"/>
            <a:ext cx="228600" cy="310243"/>
          </a:xfrm>
          <a:prstGeom prst="rect">
            <a:avLst/>
          </a:prstGeom>
          <a:noFill/>
        </p:spPr>
      </p:pic>
      <p:pic>
        <p:nvPicPr>
          <p:cNvPr id="103430" name="Picture 6" descr="\vec{F}"/>
          <p:cNvPicPr>
            <a:picLocks noChangeAspect="1" noChangeArrowheads="1"/>
          </p:cNvPicPr>
          <p:nvPr/>
        </p:nvPicPr>
        <p:blipFill>
          <a:blip r:embed="rId4" cstate="print"/>
          <a:srcRect/>
          <a:stretch>
            <a:fillRect/>
          </a:stretch>
        </p:blipFill>
        <p:spPr bwMode="auto">
          <a:xfrm>
            <a:off x="6324600" y="4724400"/>
            <a:ext cx="274320" cy="342900"/>
          </a:xfrm>
          <a:prstGeom prst="rect">
            <a:avLst/>
          </a:prstGeom>
          <a:noFill/>
        </p:spPr>
      </p:pic>
      <p:pic>
        <p:nvPicPr>
          <p:cNvPr id="103432" name="Picture 8" descr="\vec{F} = m\vec{a}"/>
          <p:cNvPicPr>
            <a:picLocks noChangeAspect="1" noChangeArrowheads="1"/>
          </p:cNvPicPr>
          <p:nvPr/>
        </p:nvPicPr>
        <p:blipFill>
          <a:blip r:embed="rId5" cstate="print">
            <a:lum bright="-30000" contrast="40000"/>
          </a:blip>
          <a:srcRect/>
          <a:stretch>
            <a:fillRect/>
          </a:stretch>
        </p:blipFill>
        <p:spPr bwMode="auto">
          <a:xfrm>
            <a:off x="2971800" y="5943600"/>
            <a:ext cx="2438400" cy="69668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277813"/>
            <a:ext cx="8229600" cy="865187"/>
          </a:xfrm>
        </p:spPr>
        <p:txBody>
          <a:bodyPr/>
          <a:lstStyle/>
          <a:p>
            <a:pPr algn="ctr"/>
            <a:r>
              <a:rPr lang="es-ES_tradnl" sz="3600" dirty="0" smtClean="0">
                <a:solidFill>
                  <a:srgbClr val="FF0000"/>
                </a:solidFill>
                <a:latin typeface="Comic Sans MS" pitchFamily="66" charset="0"/>
              </a:rPr>
              <a:t>Tercera ley de Newton o</a:t>
            </a:r>
            <a:r>
              <a:rPr lang="es-ES_tradnl" sz="3600" b="1" dirty="0" smtClean="0">
                <a:solidFill>
                  <a:srgbClr val="FF0000"/>
                </a:solidFill>
                <a:latin typeface="Comic Sans MS" pitchFamily="66" charset="0"/>
              </a:rPr>
              <a:t> </a:t>
            </a:r>
            <a:r>
              <a:rPr lang="es-ES_tradnl" sz="3600" b="1" dirty="0">
                <a:solidFill>
                  <a:srgbClr val="FF0000"/>
                </a:solidFill>
                <a:latin typeface="Comic Sans MS" pitchFamily="66" charset="0"/>
              </a:rPr>
              <a:t>Ley de acción y reacción</a:t>
            </a:r>
          </a:p>
        </p:txBody>
      </p:sp>
      <p:sp>
        <p:nvSpPr>
          <p:cNvPr id="75779" name="Rectangle 3"/>
          <p:cNvSpPr>
            <a:spLocks noGrp="1" noChangeArrowheads="1"/>
          </p:cNvSpPr>
          <p:nvPr>
            <p:ph type="body" sz="half" idx="1"/>
          </p:nvPr>
        </p:nvSpPr>
        <p:spPr>
          <a:xfrm>
            <a:off x="457200" y="1219200"/>
            <a:ext cx="8362950" cy="5486400"/>
          </a:xfrm>
        </p:spPr>
        <p:txBody>
          <a:bodyPr/>
          <a:lstStyle/>
          <a:p>
            <a:pPr lvl="1" algn="just"/>
            <a:r>
              <a:rPr lang="es-ES_tradnl" sz="2400" b="1" i="1" dirty="0">
                <a:solidFill>
                  <a:srgbClr val="FFFF00"/>
                </a:solidFill>
                <a:effectLst/>
                <a:latin typeface="Comic Sans MS" pitchFamily="66" charset="0"/>
              </a:rPr>
              <a:t>Fuerza = interacción entre dos objetos : </a:t>
            </a:r>
            <a:r>
              <a:rPr lang="es-ES_tradnl" sz="2400" dirty="0">
                <a:solidFill>
                  <a:srgbClr val="FFFF00"/>
                </a:solidFill>
                <a:effectLst/>
                <a:latin typeface="Comic Sans MS" pitchFamily="66" charset="0"/>
              </a:rPr>
              <a:t>Dos objetos que interaccionan ejercen fuerzas entre sí</a:t>
            </a:r>
            <a:r>
              <a:rPr lang="es-ES_tradnl" sz="2400" dirty="0" smtClean="0">
                <a:solidFill>
                  <a:srgbClr val="FFFF00"/>
                </a:solidFill>
                <a:effectLst/>
                <a:latin typeface="Comic Sans MS" pitchFamily="66" charset="0"/>
              </a:rPr>
              <a:t>.</a:t>
            </a:r>
          </a:p>
          <a:p>
            <a:pPr lvl="1" algn="just"/>
            <a:endParaRPr lang="es-ES_tradnl" sz="2400" dirty="0">
              <a:solidFill>
                <a:srgbClr val="FFFF00"/>
              </a:solidFill>
              <a:effectLst/>
              <a:latin typeface="Comic Sans MS" pitchFamily="66" charset="0"/>
            </a:endParaRPr>
          </a:p>
          <a:p>
            <a:pPr lvl="1" algn="just"/>
            <a:r>
              <a:rPr lang="es-ES_tradnl" sz="2400" dirty="0">
                <a:solidFill>
                  <a:srgbClr val="FFFF00"/>
                </a:solidFill>
                <a:effectLst/>
                <a:latin typeface="Comic Sans MS" pitchFamily="66" charset="0"/>
              </a:rPr>
              <a:t>Si un cuerpo A ejerce una fuerza sobre un cuerpo B, entonces B ejerce sobre A una fuerza de igual magnitud y dirección opuesta.  </a:t>
            </a:r>
            <a:r>
              <a:rPr lang="es-ES_tradnl" sz="2400" b="1" dirty="0">
                <a:solidFill>
                  <a:srgbClr val="FFFF00"/>
                </a:solidFill>
                <a:effectLst/>
                <a:latin typeface="Comic Sans MS" pitchFamily="66" charset="0"/>
              </a:rPr>
              <a:t>F</a:t>
            </a:r>
            <a:r>
              <a:rPr lang="es-ES_tradnl" sz="2400" b="1" baseline="-25000" dirty="0">
                <a:solidFill>
                  <a:srgbClr val="FFFF00"/>
                </a:solidFill>
                <a:effectLst/>
                <a:latin typeface="Comic Sans MS" pitchFamily="66" charset="0"/>
              </a:rPr>
              <a:t>A</a:t>
            </a:r>
            <a:r>
              <a:rPr lang="es-ES_tradnl" sz="2400" b="1" dirty="0">
                <a:solidFill>
                  <a:srgbClr val="FFFF00"/>
                </a:solidFill>
                <a:effectLst/>
                <a:latin typeface="Comic Sans MS" pitchFamily="66" charset="0"/>
              </a:rPr>
              <a:t> </a:t>
            </a:r>
            <a:r>
              <a:rPr lang="es-ES_tradnl" sz="2400" dirty="0">
                <a:solidFill>
                  <a:srgbClr val="FFFF00"/>
                </a:solidFill>
                <a:effectLst/>
                <a:latin typeface="Comic Sans MS" pitchFamily="66" charset="0"/>
              </a:rPr>
              <a:t>+ </a:t>
            </a:r>
            <a:r>
              <a:rPr lang="es-ES_tradnl" sz="2400" b="1" dirty="0">
                <a:solidFill>
                  <a:srgbClr val="FFFF00"/>
                </a:solidFill>
                <a:effectLst/>
                <a:latin typeface="Comic Sans MS" pitchFamily="66" charset="0"/>
              </a:rPr>
              <a:t>F</a:t>
            </a:r>
            <a:r>
              <a:rPr lang="es-ES_tradnl" sz="2400" b="1" baseline="-25000" dirty="0">
                <a:solidFill>
                  <a:srgbClr val="FFFF00"/>
                </a:solidFill>
                <a:effectLst/>
                <a:latin typeface="Comic Sans MS" pitchFamily="66" charset="0"/>
              </a:rPr>
              <a:t>B</a:t>
            </a:r>
            <a:r>
              <a:rPr lang="es-ES_tradnl" sz="2400" dirty="0">
                <a:solidFill>
                  <a:srgbClr val="FFFF00"/>
                </a:solidFill>
                <a:effectLst/>
                <a:latin typeface="Comic Sans MS" pitchFamily="66" charset="0"/>
              </a:rPr>
              <a:t> = 0</a:t>
            </a:r>
          </a:p>
          <a:p>
            <a:pPr lvl="1"/>
            <a:endParaRPr lang="es-ES_tradnl" sz="2400" dirty="0">
              <a:solidFill>
                <a:srgbClr val="FFFF00"/>
              </a:solidFill>
              <a:effectLst/>
              <a:latin typeface="Comic Sans MS" pitchFamily="66" charset="0"/>
            </a:endParaRPr>
          </a:p>
          <a:p>
            <a:pPr lvl="1"/>
            <a:endParaRPr lang="es-ES_tradnl" sz="2400" dirty="0">
              <a:solidFill>
                <a:srgbClr val="FFFF00"/>
              </a:solidFill>
              <a:effectLst/>
              <a:latin typeface="Comic Sans MS" pitchFamily="66" charset="0"/>
            </a:endParaRPr>
          </a:p>
          <a:p>
            <a:pPr lvl="1"/>
            <a:endParaRPr lang="es-ES_tradnl" sz="2400" dirty="0">
              <a:solidFill>
                <a:srgbClr val="FFFF00"/>
              </a:solidFill>
              <a:effectLst/>
              <a:latin typeface="Microsoft Sans Serif" pitchFamily="34" charset="0"/>
            </a:endParaRPr>
          </a:p>
          <a:p>
            <a:pPr lvl="1"/>
            <a:endParaRPr lang="es-ES_tradnl" sz="2400" dirty="0">
              <a:solidFill>
                <a:srgbClr val="FFFF00"/>
              </a:solidFill>
              <a:effectLst/>
              <a:latin typeface="Microsoft Sans Serif" pitchFamily="34" charset="0"/>
            </a:endParaRPr>
          </a:p>
        </p:txBody>
      </p:sp>
      <p:pic>
        <p:nvPicPr>
          <p:cNvPr id="75785" name="Picture 9" descr="interact"/>
          <p:cNvPicPr>
            <a:picLocks noGrp="1" noChangeAspect="1" noChangeArrowheads="1"/>
          </p:cNvPicPr>
          <p:nvPr>
            <p:ph sz="half" idx="2"/>
          </p:nvPr>
        </p:nvPicPr>
        <p:blipFill>
          <a:blip r:embed="rId3" cstate="print"/>
          <a:srcRect/>
          <a:stretch>
            <a:fillRect/>
          </a:stretch>
        </p:blipFill>
        <p:spPr>
          <a:xfrm>
            <a:off x="5334000" y="3810000"/>
            <a:ext cx="3124200" cy="2844800"/>
          </a:xfrm>
          <a:solidFill>
            <a:schemeClr val="tx2"/>
          </a:solidFill>
          <a:ln>
            <a:solidFill>
              <a:srgbClr val="FFFF00"/>
            </a:solidFill>
          </a:ln>
        </p:spPr>
      </p:pic>
      <p:pic>
        <p:nvPicPr>
          <p:cNvPr id="5" name="Picture 5" descr="newton3"/>
          <p:cNvPicPr>
            <a:picLocks noChangeAspect="1" noChangeArrowheads="1"/>
          </p:cNvPicPr>
          <p:nvPr/>
        </p:nvPicPr>
        <p:blipFill>
          <a:blip r:embed="rId4" cstate="print"/>
          <a:srcRect/>
          <a:stretch>
            <a:fillRect/>
          </a:stretch>
        </p:blipFill>
        <p:spPr bwMode="auto">
          <a:xfrm>
            <a:off x="304800" y="3657600"/>
            <a:ext cx="3009900" cy="3009900"/>
          </a:xfrm>
          <a:prstGeom prst="rect">
            <a:avLst/>
          </a:prstGeom>
          <a:noFill/>
          <a:ln w="9525">
            <a:noFill/>
            <a:miter lim="800000"/>
            <a:headEnd/>
            <a:tailEnd/>
          </a:ln>
          <a:effectLst/>
        </p:spPr>
      </p:pic>
      <p:graphicFrame>
        <p:nvGraphicFramePr>
          <p:cNvPr id="102402" name="Object 2"/>
          <p:cNvGraphicFramePr>
            <a:graphicFrameLocks noChangeAspect="1"/>
          </p:cNvGraphicFramePr>
          <p:nvPr/>
        </p:nvGraphicFramePr>
        <p:xfrm>
          <a:off x="3047999" y="5696707"/>
          <a:ext cx="2209801" cy="777822"/>
        </p:xfrm>
        <a:graphic>
          <a:graphicData uri="http://schemas.openxmlformats.org/presentationml/2006/ole">
            <p:oleObj spid="_x0000_s102402" name="Ecuación" r:id="rId5" imgW="672808" imgH="241195" progId="Equation.3">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sz="4000" dirty="0" smtClean="0">
                <a:solidFill>
                  <a:srgbClr val="FFFF00"/>
                </a:solidFill>
              </a:rPr>
              <a:t>Aplicaciones de la tercera ley de Newton </a:t>
            </a:r>
            <a:endParaRPr lang="es-MX" sz="4000" dirty="0">
              <a:solidFill>
                <a:srgbClr val="FFFF00"/>
              </a:solidFill>
            </a:endParaRPr>
          </a:p>
        </p:txBody>
      </p:sp>
      <p:sp>
        <p:nvSpPr>
          <p:cNvPr id="3" name="2 Marcador de texto"/>
          <p:cNvSpPr>
            <a:spLocks noGrp="1"/>
          </p:cNvSpPr>
          <p:nvPr>
            <p:ph type="body" sz="half" idx="1"/>
          </p:nvPr>
        </p:nvSpPr>
        <p:spPr>
          <a:xfrm>
            <a:off x="457200" y="1600200"/>
            <a:ext cx="3124200" cy="4876800"/>
          </a:xfrm>
        </p:spPr>
        <p:txBody>
          <a:bodyPr/>
          <a:lstStyle/>
          <a:p>
            <a:endParaRPr lang="es-MX" dirty="0"/>
          </a:p>
        </p:txBody>
      </p:sp>
      <p:sp>
        <p:nvSpPr>
          <p:cNvPr id="4" name="3 Marcador de contenido"/>
          <p:cNvSpPr>
            <a:spLocks noGrp="1"/>
          </p:cNvSpPr>
          <p:nvPr>
            <p:ph sz="half" idx="2"/>
          </p:nvPr>
        </p:nvSpPr>
        <p:spPr>
          <a:xfrm>
            <a:off x="3657600" y="1600200"/>
            <a:ext cx="5257800" cy="4530725"/>
          </a:xfrm>
        </p:spPr>
        <p:txBody>
          <a:bodyPr/>
          <a:lstStyle/>
          <a:p>
            <a:endParaRPr lang="es-MX" dirty="0"/>
          </a:p>
        </p:txBody>
      </p:sp>
      <p:pic>
        <p:nvPicPr>
          <p:cNvPr id="5" name="Picture 5" descr="STS-79 shuttle stack before launch at Kennedy Space Center, Florida."/>
          <p:cNvPicPr>
            <a:picLocks noChangeAspect="1" noChangeArrowheads="1"/>
          </p:cNvPicPr>
          <p:nvPr/>
        </p:nvPicPr>
        <p:blipFill>
          <a:blip r:embed="rId2" cstate="print"/>
          <a:srcRect/>
          <a:stretch>
            <a:fillRect/>
          </a:stretch>
        </p:blipFill>
        <p:spPr bwMode="auto">
          <a:xfrm>
            <a:off x="457200" y="1828800"/>
            <a:ext cx="3124200" cy="4276725"/>
          </a:xfrm>
          <a:prstGeom prst="rect">
            <a:avLst/>
          </a:prstGeom>
          <a:noFill/>
          <a:ln w="9525">
            <a:noFill/>
            <a:miter lim="800000"/>
            <a:headEnd/>
            <a:tailEnd/>
          </a:ln>
        </p:spPr>
      </p:pic>
      <p:pic>
        <p:nvPicPr>
          <p:cNvPr id="6" name="Picture 7" descr="astronaut-11"/>
          <p:cNvPicPr>
            <a:picLocks noChangeAspect="1" noChangeArrowheads="1"/>
          </p:cNvPicPr>
          <p:nvPr/>
        </p:nvPicPr>
        <p:blipFill>
          <a:blip r:embed="rId3" cstate="print"/>
          <a:srcRect/>
          <a:stretch>
            <a:fillRect/>
          </a:stretch>
        </p:blipFill>
        <p:spPr bwMode="auto">
          <a:xfrm>
            <a:off x="3581400" y="1752600"/>
            <a:ext cx="5375275" cy="3467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sz="4000" dirty="0" smtClean="0">
                <a:solidFill>
                  <a:srgbClr val="FFFF00"/>
                </a:solidFill>
              </a:rPr>
              <a:t>Aplicaciones de la tercera ley de Newton </a:t>
            </a:r>
            <a:endParaRPr lang="es-MX" sz="4000" dirty="0">
              <a:solidFill>
                <a:srgbClr val="FFFF00"/>
              </a:solidFill>
            </a:endParaRPr>
          </a:p>
        </p:txBody>
      </p:sp>
      <p:sp>
        <p:nvSpPr>
          <p:cNvPr id="3" name="2 Marcador de texto"/>
          <p:cNvSpPr>
            <a:spLocks noGrp="1"/>
          </p:cNvSpPr>
          <p:nvPr>
            <p:ph type="body" sz="half" idx="1"/>
          </p:nvPr>
        </p:nvSpPr>
        <p:spPr>
          <a:xfrm>
            <a:off x="457200" y="1600200"/>
            <a:ext cx="3124200" cy="4876800"/>
          </a:xfrm>
        </p:spPr>
        <p:txBody>
          <a:bodyPr/>
          <a:lstStyle/>
          <a:p>
            <a:endParaRPr lang="es-MX" dirty="0"/>
          </a:p>
        </p:txBody>
      </p:sp>
      <p:sp>
        <p:nvSpPr>
          <p:cNvPr id="4" name="3 Marcador de contenido"/>
          <p:cNvSpPr>
            <a:spLocks noGrp="1"/>
          </p:cNvSpPr>
          <p:nvPr>
            <p:ph sz="half" idx="2"/>
          </p:nvPr>
        </p:nvSpPr>
        <p:spPr>
          <a:xfrm>
            <a:off x="3657600" y="1600200"/>
            <a:ext cx="5257800" cy="4530725"/>
          </a:xfrm>
        </p:spPr>
        <p:txBody>
          <a:bodyPr/>
          <a:lstStyle/>
          <a:p>
            <a:endParaRPr lang="es-MX" dirty="0"/>
          </a:p>
        </p:txBody>
      </p:sp>
      <p:pic>
        <p:nvPicPr>
          <p:cNvPr id="5" name="Picture 5" descr="STS-79 shuttle stack before launch at Kennedy Space Center, Florida."/>
          <p:cNvPicPr>
            <a:picLocks noChangeAspect="1" noChangeArrowheads="1"/>
          </p:cNvPicPr>
          <p:nvPr/>
        </p:nvPicPr>
        <p:blipFill>
          <a:blip r:embed="rId2" cstate="print"/>
          <a:srcRect/>
          <a:stretch>
            <a:fillRect/>
          </a:stretch>
        </p:blipFill>
        <p:spPr bwMode="auto">
          <a:xfrm>
            <a:off x="457200" y="1828800"/>
            <a:ext cx="3124200" cy="4276725"/>
          </a:xfrm>
          <a:prstGeom prst="rect">
            <a:avLst/>
          </a:prstGeom>
          <a:noFill/>
          <a:ln w="9525">
            <a:noFill/>
            <a:miter lim="800000"/>
            <a:headEnd/>
            <a:tailEnd/>
          </a:ln>
        </p:spPr>
      </p:pic>
      <p:pic>
        <p:nvPicPr>
          <p:cNvPr id="6" name="Picture 7" descr="astronaut-11"/>
          <p:cNvPicPr>
            <a:picLocks noChangeAspect="1" noChangeArrowheads="1"/>
          </p:cNvPicPr>
          <p:nvPr/>
        </p:nvPicPr>
        <p:blipFill>
          <a:blip r:embed="rId3" cstate="print"/>
          <a:srcRect/>
          <a:stretch>
            <a:fillRect/>
          </a:stretch>
        </p:blipFill>
        <p:spPr bwMode="auto">
          <a:xfrm>
            <a:off x="3581400" y="1752600"/>
            <a:ext cx="5375275" cy="3467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0" y="0"/>
            <a:ext cx="6096000" cy="1143000"/>
          </a:xfrm>
        </p:spPr>
        <p:txBody>
          <a:bodyPr/>
          <a:lstStyle/>
          <a:p>
            <a:pPr algn="ctr"/>
            <a:r>
              <a:rPr lang="es-MX" sz="4000" dirty="0" smtClean="0">
                <a:solidFill>
                  <a:srgbClr val="FFFF00"/>
                </a:solidFill>
              </a:rPr>
              <a:t>Aplicaciones de la tercera ley de Newton </a:t>
            </a:r>
            <a:endParaRPr lang="es-MX" sz="4000" dirty="0">
              <a:solidFill>
                <a:srgbClr val="FFFF00"/>
              </a:solidFill>
            </a:endParaRPr>
          </a:p>
        </p:txBody>
      </p:sp>
      <p:sp>
        <p:nvSpPr>
          <p:cNvPr id="9" name="8 Marcador de contenido"/>
          <p:cNvSpPr>
            <a:spLocks noGrp="1"/>
          </p:cNvSpPr>
          <p:nvPr>
            <p:ph idx="1"/>
          </p:nvPr>
        </p:nvSpPr>
        <p:spPr/>
        <p:txBody>
          <a:bodyPr/>
          <a:lstStyle/>
          <a:p>
            <a:endParaRPr lang="es-MX" dirty="0"/>
          </a:p>
        </p:txBody>
      </p:sp>
      <p:pic>
        <p:nvPicPr>
          <p:cNvPr id="7" name="Picture 5" descr="tv%20armourer%20firing%20pistol"/>
          <p:cNvPicPr>
            <a:picLocks noChangeAspect="1" noChangeArrowheads="1"/>
          </p:cNvPicPr>
          <p:nvPr/>
        </p:nvPicPr>
        <p:blipFill>
          <a:blip r:embed="rId2" cstate="print"/>
          <a:srcRect/>
          <a:stretch>
            <a:fillRect/>
          </a:stretch>
        </p:blipFill>
        <p:spPr bwMode="auto">
          <a:xfrm>
            <a:off x="762000" y="1066800"/>
            <a:ext cx="4597361" cy="2819399"/>
          </a:xfrm>
          <a:prstGeom prst="rect">
            <a:avLst/>
          </a:prstGeom>
          <a:noFill/>
          <a:ln w="9525">
            <a:noFill/>
            <a:miter lim="800000"/>
            <a:headEnd/>
            <a:tailEnd/>
          </a:ln>
        </p:spPr>
      </p:pic>
      <p:pic>
        <p:nvPicPr>
          <p:cNvPr id="8" name="Picture 5" descr="bullet"/>
          <p:cNvPicPr>
            <a:picLocks noChangeAspect="1" noChangeArrowheads="1"/>
          </p:cNvPicPr>
          <p:nvPr/>
        </p:nvPicPr>
        <p:blipFill>
          <a:blip r:embed="rId3" cstate="print"/>
          <a:srcRect/>
          <a:stretch>
            <a:fillRect/>
          </a:stretch>
        </p:blipFill>
        <p:spPr bwMode="auto">
          <a:xfrm>
            <a:off x="3657600" y="3701485"/>
            <a:ext cx="4572000" cy="30041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533400" y="304800"/>
            <a:ext cx="8382000" cy="533400"/>
          </a:xfrm>
        </p:spPr>
        <p:txBody>
          <a:bodyPr/>
          <a:lstStyle/>
          <a:p>
            <a:pPr algn="ctr"/>
            <a:r>
              <a:rPr lang="es-MX" sz="3600" dirty="0" smtClean="0">
                <a:solidFill>
                  <a:srgbClr val="FFFF00"/>
                </a:solidFill>
              </a:rPr>
              <a:t>EQUILIBRIO DE UNA PARTÍCULA</a:t>
            </a:r>
            <a:endParaRPr lang="es-MX" sz="3600" dirty="0">
              <a:solidFill>
                <a:srgbClr val="FFFF00"/>
              </a:solidFill>
            </a:endParaRPr>
          </a:p>
        </p:txBody>
      </p:sp>
      <p:sp>
        <p:nvSpPr>
          <p:cNvPr id="6" name="5 Marcador de contenido"/>
          <p:cNvSpPr>
            <a:spLocks noGrp="1"/>
          </p:cNvSpPr>
          <p:nvPr>
            <p:ph idx="1"/>
          </p:nvPr>
        </p:nvSpPr>
        <p:spPr>
          <a:xfrm>
            <a:off x="457200" y="762000"/>
            <a:ext cx="8458200" cy="5943600"/>
          </a:xfrm>
        </p:spPr>
        <p:txBody>
          <a:bodyPr/>
          <a:lstStyle/>
          <a:p>
            <a:pPr algn="just"/>
            <a:r>
              <a:rPr lang="es-MX" dirty="0" smtClean="0">
                <a:latin typeface="+mj-lt"/>
              </a:rPr>
              <a:t>Para que un partícula se encuentre en equilibrio estático es necesario que las fuerzas se encuentren balanceadas de tal manera que no puedan impartir traslación.</a:t>
            </a:r>
          </a:p>
          <a:p>
            <a:pPr algn="just"/>
            <a:r>
              <a:rPr lang="es-MX" dirty="0" smtClean="0">
                <a:latin typeface="+mj-lt"/>
              </a:rPr>
              <a:t>La condición necesaria y suficiente para que una partícula se  se encuentre en equilibrio estático es que la resultante de fuerzas externas formen un sistema equivalente a cero</a:t>
            </a:r>
          </a:p>
          <a:p>
            <a:pPr algn="just"/>
            <a:endParaRPr lang="es-MX" dirty="0" smtClean="0">
              <a:latin typeface="+mj-lt"/>
            </a:endParaRPr>
          </a:p>
          <a:p>
            <a:pPr algn="just"/>
            <a:endParaRPr lang="es-MX" dirty="0" smtClean="0">
              <a:latin typeface="+mj-lt"/>
            </a:endParaRPr>
          </a:p>
          <a:p>
            <a:pPr algn="just"/>
            <a:r>
              <a:rPr lang="es-MX" dirty="0" smtClean="0">
                <a:latin typeface="+mj-lt"/>
              </a:rPr>
              <a:t>Descomponiendo cada una de las fuerzas y momentos se obtiene seis ecuaciones escalares </a:t>
            </a:r>
            <a:endParaRPr lang="es-MX" dirty="0">
              <a:latin typeface="+mj-lt"/>
            </a:endParaRPr>
          </a:p>
        </p:txBody>
      </p:sp>
      <p:pic>
        <p:nvPicPr>
          <p:cNvPr id="39940" name="Picture 4"/>
          <p:cNvPicPr>
            <a:picLocks noChangeAspect="1" noChangeArrowheads="1"/>
          </p:cNvPicPr>
          <p:nvPr/>
        </p:nvPicPr>
        <p:blipFill>
          <a:blip r:embed="rId2" cstate="print">
            <a:lum bright="-20000" contrast="40000"/>
          </a:blip>
          <a:srcRect/>
          <a:stretch>
            <a:fillRect/>
          </a:stretch>
        </p:blipFill>
        <p:spPr bwMode="auto">
          <a:xfrm>
            <a:off x="1228726" y="3581400"/>
            <a:ext cx="7258050" cy="914400"/>
          </a:xfrm>
          <a:prstGeom prst="rect">
            <a:avLst/>
          </a:prstGeom>
          <a:noFill/>
          <a:ln w="9525">
            <a:noFill/>
            <a:miter lim="800000"/>
            <a:headEnd/>
            <a:tailEnd/>
          </a:ln>
        </p:spPr>
      </p:pic>
      <p:pic>
        <p:nvPicPr>
          <p:cNvPr id="39941" name="Picture 5"/>
          <p:cNvPicPr>
            <a:picLocks noChangeAspect="1" noChangeArrowheads="1"/>
          </p:cNvPicPr>
          <p:nvPr/>
        </p:nvPicPr>
        <p:blipFill>
          <a:blip r:embed="rId3" cstate="print">
            <a:lum bright="-20000" contrast="40000"/>
          </a:blip>
          <a:srcRect/>
          <a:stretch>
            <a:fillRect/>
          </a:stretch>
        </p:blipFill>
        <p:spPr bwMode="auto">
          <a:xfrm>
            <a:off x="1600200" y="5562600"/>
            <a:ext cx="6629400" cy="76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amond(in)">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39940"/>
                                        </p:tgtEl>
                                        <p:attrNameLst>
                                          <p:attrName>style.visibility</p:attrName>
                                        </p:attrNameLst>
                                      </p:cBhvr>
                                      <p:to>
                                        <p:strVal val="visible"/>
                                      </p:to>
                                    </p:set>
                                    <p:anim calcmode="lin" valueType="num">
                                      <p:cBhvr>
                                        <p:cTn id="17" dur="1000" fill="hold"/>
                                        <p:tgtEl>
                                          <p:spTgt spid="39940"/>
                                        </p:tgtEl>
                                        <p:attrNameLst>
                                          <p:attrName>ppt_w</p:attrName>
                                        </p:attrNameLst>
                                      </p:cBhvr>
                                      <p:tavLst>
                                        <p:tav tm="0">
                                          <p:val>
                                            <p:strVal val="#ppt_w*0.70"/>
                                          </p:val>
                                        </p:tav>
                                        <p:tav tm="100000">
                                          <p:val>
                                            <p:strVal val="#ppt_w"/>
                                          </p:val>
                                        </p:tav>
                                      </p:tavLst>
                                    </p:anim>
                                    <p:anim calcmode="lin" valueType="num">
                                      <p:cBhvr>
                                        <p:cTn id="18" dur="1000" fill="hold"/>
                                        <p:tgtEl>
                                          <p:spTgt spid="39940"/>
                                        </p:tgtEl>
                                        <p:attrNameLst>
                                          <p:attrName>ppt_h</p:attrName>
                                        </p:attrNameLst>
                                      </p:cBhvr>
                                      <p:tavLst>
                                        <p:tav tm="0">
                                          <p:val>
                                            <p:strVal val="#ppt_h"/>
                                          </p:val>
                                        </p:tav>
                                        <p:tav tm="100000">
                                          <p:val>
                                            <p:strVal val="#ppt_h"/>
                                          </p:val>
                                        </p:tav>
                                      </p:tavLst>
                                    </p:anim>
                                    <p:animEffect transition="in" filter="fade">
                                      <p:cBhvr>
                                        <p:cTn id="19" dur="1000"/>
                                        <p:tgtEl>
                                          <p:spTgt spid="3994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wipe(down)">
                                      <p:cBhvr>
                                        <p:cTn id="24" dur="500"/>
                                        <p:tgtEl>
                                          <p:spTgt spid="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9941"/>
                                        </p:tgtEl>
                                        <p:attrNameLst>
                                          <p:attrName>style.visibility</p:attrName>
                                        </p:attrNameLst>
                                      </p:cBhvr>
                                      <p:to>
                                        <p:strVal val="visible"/>
                                      </p:to>
                                    </p:set>
                                    <p:animEffect transition="in" filter="blinds(horizontal)">
                                      <p:cBhvr>
                                        <p:cTn id="29" dur="500"/>
                                        <p:tgtEl>
                                          <p:spTgt spid="39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533400" y="304800"/>
            <a:ext cx="8382000" cy="457200"/>
          </a:xfrm>
        </p:spPr>
        <p:txBody>
          <a:bodyPr/>
          <a:lstStyle/>
          <a:p>
            <a:pPr algn="ctr"/>
            <a:r>
              <a:rPr lang="es-MX" sz="3600" dirty="0" smtClean="0">
                <a:solidFill>
                  <a:srgbClr val="FFFF00"/>
                </a:solidFill>
              </a:rPr>
              <a:t>EQUILIBRIO DE UN CUERPO RIGIDO</a:t>
            </a:r>
            <a:endParaRPr lang="es-MX" sz="3600" dirty="0">
              <a:solidFill>
                <a:srgbClr val="FFFF00"/>
              </a:solidFill>
            </a:endParaRPr>
          </a:p>
        </p:txBody>
      </p:sp>
      <p:sp>
        <p:nvSpPr>
          <p:cNvPr id="6" name="5 Marcador de contenido"/>
          <p:cNvSpPr>
            <a:spLocks noGrp="1"/>
          </p:cNvSpPr>
          <p:nvPr>
            <p:ph idx="1"/>
          </p:nvPr>
        </p:nvSpPr>
        <p:spPr>
          <a:xfrm>
            <a:off x="457200" y="762000"/>
            <a:ext cx="8458200" cy="6096000"/>
          </a:xfrm>
        </p:spPr>
        <p:txBody>
          <a:bodyPr/>
          <a:lstStyle/>
          <a:p>
            <a:pPr algn="just"/>
            <a:r>
              <a:rPr lang="es-MX" dirty="0" smtClean="0">
                <a:latin typeface="+mj-lt"/>
              </a:rPr>
              <a:t>Para que un cuerpo se encuentre en equilibrio estático es necesario que las fuerzas y momentos externos se encuentren balanceados de tal manera que no puedan impartir traslación ni rotación.</a:t>
            </a:r>
          </a:p>
          <a:p>
            <a:pPr algn="just"/>
            <a:r>
              <a:rPr lang="es-MX" dirty="0" smtClean="0">
                <a:latin typeface="+mj-lt"/>
              </a:rPr>
              <a:t>La condición necesaria y suficiente para que un cuerpo se encuentre en equilibrio estático es que la resultante de FUERZAS y MOMENTOS  de todas las fuerzas externas formen un sistema equivalente a cero</a:t>
            </a:r>
          </a:p>
          <a:p>
            <a:pPr algn="just"/>
            <a:endParaRPr lang="es-MX" dirty="0" smtClean="0">
              <a:latin typeface="+mj-lt"/>
            </a:endParaRPr>
          </a:p>
          <a:p>
            <a:pPr algn="just"/>
            <a:r>
              <a:rPr lang="es-MX" dirty="0" smtClean="0">
                <a:latin typeface="+mj-lt"/>
              </a:rPr>
              <a:t>Descomponiendo cada una de las fuerzas y momentos se obtiene seis ecuaciones escalares </a:t>
            </a:r>
            <a:endParaRPr lang="es-MX" dirty="0">
              <a:latin typeface="+mj-lt"/>
            </a:endParaRPr>
          </a:p>
        </p:txBody>
      </p:sp>
      <p:sp>
        <p:nvSpPr>
          <p:cNvPr id="7" name="6 Rectángulo"/>
          <p:cNvSpPr/>
          <p:nvPr/>
        </p:nvSpPr>
        <p:spPr bwMode="auto">
          <a:xfrm>
            <a:off x="2057400" y="4343400"/>
            <a:ext cx="5791200" cy="609600"/>
          </a:xfrm>
          <a:prstGeom prst="rect">
            <a:avLst/>
          </a:prstGeom>
          <a:solidFill>
            <a:srgbClr val="FF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s-MX" sz="1800" b="0" i="0" u="none" strike="noStrike" cap="none" normalizeH="0" baseline="0" smtClean="0">
              <a:ln>
                <a:noFill/>
              </a:ln>
              <a:solidFill>
                <a:schemeClr val="tx1"/>
              </a:solidFill>
              <a:effectLst/>
              <a:latin typeface="Times New Roman" pitchFamily="18" charset="0"/>
            </a:endParaRPr>
          </a:p>
        </p:txBody>
      </p:sp>
      <p:graphicFrame>
        <p:nvGraphicFramePr>
          <p:cNvPr id="8" name="Object 9"/>
          <p:cNvGraphicFramePr>
            <a:graphicFrameLocks noChangeAspect="1"/>
          </p:cNvGraphicFramePr>
          <p:nvPr/>
        </p:nvGraphicFramePr>
        <p:xfrm>
          <a:off x="2057400" y="4343400"/>
          <a:ext cx="5638800" cy="616744"/>
        </p:xfrm>
        <a:graphic>
          <a:graphicData uri="http://schemas.openxmlformats.org/presentationml/2006/ole">
            <p:oleObj spid="_x0000_s51202" name="Equation" r:id="rId3" imgW="3251160" imgH="355320" progId="Equation.3">
              <p:embed/>
            </p:oleObj>
          </a:graphicData>
        </a:graphic>
      </p:graphicFrame>
      <p:sp>
        <p:nvSpPr>
          <p:cNvPr id="9" name="8 Rectángulo"/>
          <p:cNvSpPr/>
          <p:nvPr/>
        </p:nvSpPr>
        <p:spPr bwMode="auto">
          <a:xfrm>
            <a:off x="1905000" y="5791200"/>
            <a:ext cx="5486400" cy="1066800"/>
          </a:xfrm>
          <a:prstGeom prst="rect">
            <a:avLst/>
          </a:prstGeom>
          <a:solidFill>
            <a:srgbClr val="99FF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s-MX" sz="1800" b="0" i="0" u="none" strike="noStrike" cap="none" normalizeH="0" baseline="0" smtClean="0">
              <a:ln>
                <a:noFill/>
              </a:ln>
              <a:solidFill>
                <a:schemeClr val="tx1"/>
              </a:solidFill>
              <a:effectLst/>
              <a:latin typeface="Times New Roman" pitchFamily="18" charset="0"/>
            </a:endParaRPr>
          </a:p>
        </p:txBody>
      </p:sp>
      <p:graphicFrame>
        <p:nvGraphicFramePr>
          <p:cNvPr id="10" name="Object 6"/>
          <p:cNvGraphicFramePr>
            <a:graphicFrameLocks noChangeAspect="1"/>
          </p:cNvGraphicFramePr>
          <p:nvPr/>
        </p:nvGraphicFramePr>
        <p:xfrm>
          <a:off x="2209800" y="5791200"/>
          <a:ext cx="5058102" cy="1066800"/>
        </p:xfrm>
        <a:graphic>
          <a:graphicData uri="http://schemas.openxmlformats.org/presentationml/2006/ole">
            <p:oleObj spid="_x0000_s51203" name="Equation" r:id="rId4" imgW="3492360" imgH="73656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p:cTn id="22" dur="1000" fill="hold"/>
                                        <p:tgtEl>
                                          <p:spTgt spid="6">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6">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linds(horizont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228600"/>
            <a:ext cx="8686800" cy="533400"/>
          </a:xfrm>
        </p:spPr>
        <p:txBody>
          <a:bodyPr/>
          <a:lstStyle/>
          <a:p>
            <a:pPr algn="ctr"/>
            <a:r>
              <a:rPr lang="es-MX" dirty="0" smtClean="0">
                <a:solidFill>
                  <a:srgbClr val="FFFF00"/>
                </a:solidFill>
              </a:rPr>
              <a:t>CONTENIDO</a:t>
            </a:r>
            <a:endParaRPr lang="es-MX" dirty="0">
              <a:solidFill>
                <a:srgbClr val="FFFF00"/>
              </a:solidFill>
            </a:endParaRPr>
          </a:p>
        </p:txBody>
      </p:sp>
      <p:sp>
        <p:nvSpPr>
          <p:cNvPr id="4" name="3 Marcador de contenido"/>
          <p:cNvSpPr>
            <a:spLocks noGrp="1"/>
          </p:cNvSpPr>
          <p:nvPr>
            <p:ph sz="half" idx="1"/>
          </p:nvPr>
        </p:nvSpPr>
        <p:spPr>
          <a:xfrm>
            <a:off x="304800" y="990600"/>
            <a:ext cx="4419600" cy="5486400"/>
          </a:xfrm>
        </p:spPr>
        <p:txBody>
          <a:bodyPr/>
          <a:lstStyle/>
          <a:p>
            <a:pPr algn="just">
              <a:buFont typeface="Wingdings" pitchFamily="2" charset="2"/>
              <a:buChar char="q"/>
            </a:pPr>
            <a:r>
              <a:rPr lang="es-MX" dirty="0" smtClean="0">
                <a:latin typeface="Arial Narrow" pitchFamily="34" charset="0"/>
              </a:rPr>
              <a:t>Introducción.</a:t>
            </a:r>
          </a:p>
          <a:p>
            <a:pPr algn="just">
              <a:buFont typeface="Wingdings" pitchFamily="2" charset="2"/>
              <a:buChar char="q"/>
            </a:pPr>
            <a:r>
              <a:rPr lang="es-MX" dirty="0" smtClean="0">
                <a:latin typeface="Arial Narrow" pitchFamily="34" charset="0"/>
              </a:rPr>
              <a:t>Diagrama de cuerpo libre</a:t>
            </a:r>
          </a:p>
          <a:p>
            <a:pPr algn="just">
              <a:buFont typeface="Wingdings" pitchFamily="2" charset="2"/>
              <a:buChar char="q"/>
            </a:pPr>
            <a:r>
              <a:rPr lang="es-MX" dirty="0" smtClean="0">
                <a:latin typeface="Arial Narrow" pitchFamily="34" charset="0"/>
              </a:rPr>
              <a:t>Reacciones en soportes y conexiones  e dos dimensiones.</a:t>
            </a:r>
          </a:p>
          <a:p>
            <a:pPr algn="just">
              <a:buFont typeface="Wingdings" pitchFamily="2" charset="2"/>
              <a:buChar char="q"/>
            </a:pPr>
            <a:r>
              <a:rPr lang="es-MX" dirty="0" smtClean="0">
                <a:latin typeface="Arial Narrow" pitchFamily="34" charset="0"/>
              </a:rPr>
              <a:t>Equilibrio de partículas</a:t>
            </a:r>
          </a:p>
          <a:p>
            <a:pPr algn="just">
              <a:buFont typeface="Wingdings" pitchFamily="2" charset="2"/>
              <a:buChar char="q"/>
            </a:pPr>
            <a:r>
              <a:rPr lang="es-MX" dirty="0" smtClean="0">
                <a:latin typeface="Arial Narrow" pitchFamily="34" charset="0"/>
              </a:rPr>
              <a:t>Equilibrio de un cuerpo rígido en dos dimensiones</a:t>
            </a:r>
          </a:p>
          <a:p>
            <a:pPr algn="just">
              <a:buFont typeface="Wingdings" pitchFamily="2" charset="2"/>
              <a:buChar char="q"/>
            </a:pPr>
            <a:r>
              <a:rPr lang="es-MX" dirty="0" smtClean="0">
                <a:latin typeface="Arial Narrow" pitchFamily="34" charset="0"/>
              </a:rPr>
              <a:t>Reacciones estáticamente indeterminadas.</a:t>
            </a:r>
          </a:p>
          <a:p>
            <a:pPr algn="just">
              <a:buFont typeface="Wingdings" pitchFamily="2" charset="2"/>
              <a:buChar char="q"/>
            </a:pPr>
            <a:r>
              <a:rPr lang="es-MX" dirty="0" smtClean="0">
                <a:latin typeface="Arial Narrow" pitchFamily="34" charset="0"/>
              </a:rPr>
              <a:t>Ejemplos de aplicación</a:t>
            </a:r>
            <a:endParaRPr lang="es-MX" dirty="0">
              <a:latin typeface="Arial Narrow" pitchFamily="34" charset="0"/>
            </a:endParaRPr>
          </a:p>
        </p:txBody>
      </p:sp>
      <p:sp>
        <p:nvSpPr>
          <p:cNvPr id="5" name="4 Marcador de contenido"/>
          <p:cNvSpPr>
            <a:spLocks noGrp="1"/>
          </p:cNvSpPr>
          <p:nvPr>
            <p:ph sz="half" idx="2"/>
          </p:nvPr>
        </p:nvSpPr>
        <p:spPr>
          <a:xfrm>
            <a:off x="4800600" y="914400"/>
            <a:ext cx="4114800" cy="5562600"/>
          </a:xfrm>
        </p:spPr>
        <p:txBody>
          <a:bodyPr/>
          <a:lstStyle/>
          <a:p>
            <a:pPr algn="just"/>
            <a:r>
              <a:rPr lang="es-MX" dirty="0" smtClean="0">
                <a:latin typeface="Arial Narrow" pitchFamily="34" charset="0"/>
              </a:rPr>
              <a:t>Equilibrio de un cuerpo sometido a dos fuerzas.</a:t>
            </a:r>
          </a:p>
          <a:p>
            <a:pPr algn="just"/>
            <a:r>
              <a:rPr lang="es-MX" dirty="0" smtClean="0">
                <a:latin typeface="Arial Narrow" pitchFamily="34" charset="0"/>
              </a:rPr>
              <a:t>Equilibrio de un cuerpo rígido sometido a tres fuerzas.</a:t>
            </a:r>
          </a:p>
          <a:p>
            <a:pPr algn="just"/>
            <a:r>
              <a:rPr lang="es-MX" dirty="0" smtClean="0">
                <a:latin typeface="Arial Narrow" pitchFamily="34" charset="0"/>
              </a:rPr>
              <a:t>Ejemplos de aplicación</a:t>
            </a:r>
          </a:p>
          <a:p>
            <a:pPr algn="just"/>
            <a:r>
              <a:rPr lang="es-MX" dirty="0" smtClean="0">
                <a:latin typeface="Arial Narrow" pitchFamily="34" charset="0"/>
              </a:rPr>
              <a:t>Equilibrio de un cuerpo en tres dimensiones</a:t>
            </a:r>
          </a:p>
          <a:p>
            <a:pPr algn="just"/>
            <a:r>
              <a:rPr lang="es-MX" dirty="0" smtClean="0">
                <a:latin typeface="Arial Narrow" pitchFamily="34" charset="0"/>
              </a:rPr>
              <a:t>Reacciones en soportes  conexiones en tres dimensiones</a:t>
            </a:r>
            <a:endParaRPr lang="es-MX" dirty="0">
              <a:latin typeface="Arial Narrow"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52400" y="152400"/>
            <a:ext cx="8763000" cy="533400"/>
          </a:xfrm>
        </p:spPr>
        <p:txBody>
          <a:bodyPr/>
          <a:lstStyle/>
          <a:p>
            <a:pPr algn="ctr"/>
            <a:r>
              <a:rPr lang="es-MX" sz="3600" dirty="0" smtClean="0">
                <a:solidFill>
                  <a:srgbClr val="FFFF00"/>
                </a:solidFill>
              </a:rPr>
              <a:t>DIAGRAMA DE CUERPO LIBRE</a:t>
            </a:r>
            <a:endParaRPr lang="es-MX" sz="3600" dirty="0">
              <a:solidFill>
                <a:srgbClr val="FFFF00"/>
              </a:solidFill>
            </a:endParaRPr>
          </a:p>
        </p:txBody>
      </p:sp>
      <p:sp>
        <p:nvSpPr>
          <p:cNvPr id="11" name="10 Marcador de contenido"/>
          <p:cNvSpPr>
            <a:spLocks noGrp="1"/>
          </p:cNvSpPr>
          <p:nvPr>
            <p:ph sz="half" idx="1"/>
          </p:nvPr>
        </p:nvSpPr>
        <p:spPr>
          <a:xfrm>
            <a:off x="152400" y="838200"/>
            <a:ext cx="3124200" cy="5410200"/>
          </a:xfrm>
        </p:spPr>
        <p:txBody>
          <a:bodyPr/>
          <a:lstStyle/>
          <a:p>
            <a:endParaRPr lang="es-MX" dirty="0"/>
          </a:p>
        </p:txBody>
      </p:sp>
      <p:sp>
        <p:nvSpPr>
          <p:cNvPr id="12" name="11 Marcador de contenido"/>
          <p:cNvSpPr>
            <a:spLocks noGrp="1"/>
          </p:cNvSpPr>
          <p:nvPr>
            <p:ph sz="half" idx="2"/>
          </p:nvPr>
        </p:nvSpPr>
        <p:spPr>
          <a:xfrm>
            <a:off x="3352800" y="609600"/>
            <a:ext cx="5562600" cy="6096000"/>
          </a:xfrm>
        </p:spPr>
        <p:txBody>
          <a:bodyPr/>
          <a:lstStyle/>
          <a:p>
            <a:pPr algn="just">
              <a:buNone/>
            </a:pPr>
            <a:r>
              <a:rPr lang="es-MX" sz="2200" dirty="0" smtClean="0">
                <a:latin typeface="+mj-lt"/>
              </a:rPr>
              <a:t>1.	</a:t>
            </a:r>
            <a:r>
              <a:rPr lang="es-MX" sz="2200" dirty="0" smtClean="0">
                <a:latin typeface="Arial Narrow" pitchFamily="34" charset="0"/>
              </a:rPr>
              <a:t>El primer paso en el análisis de equilibrio estático de un cuerpo es identificar todas las fuerzas que actúan sobre el cuerpo (</a:t>
            </a:r>
            <a:r>
              <a:rPr lang="es-MX" sz="2200" i="1" dirty="0" smtClean="0">
                <a:solidFill>
                  <a:srgbClr val="FFFF00"/>
                </a:solidFill>
                <a:latin typeface="Arial Narrow" pitchFamily="34" charset="0"/>
              </a:rPr>
              <a:t>Diagrama de cuerpo libre).</a:t>
            </a:r>
          </a:p>
          <a:p>
            <a:pPr marL="457200" indent="-457200" algn="just">
              <a:buNone/>
            </a:pPr>
            <a:r>
              <a:rPr lang="es-MX" sz="2200" dirty="0" smtClean="0">
                <a:latin typeface="Arial Narrow" pitchFamily="34" charset="0"/>
              </a:rPr>
              <a:t>2.	Seleccionar el sólido separándolo de su base de apoyo y se desliga de cualquier otro cuerpo. A continuación se </a:t>
            </a:r>
            <a:r>
              <a:rPr lang="es-MX" sz="2200" dirty="0" smtClean="0">
                <a:latin typeface="Arial Narrow" pitchFamily="34" charset="0"/>
              </a:rPr>
              <a:t>grafica</a:t>
            </a:r>
            <a:r>
              <a:rPr lang="es-MX" sz="2200" dirty="0" smtClean="0">
                <a:latin typeface="Arial Narrow" pitchFamily="34" charset="0"/>
              </a:rPr>
              <a:t> </a:t>
            </a:r>
            <a:r>
              <a:rPr lang="es-MX" sz="2200" dirty="0" smtClean="0">
                <a:latin typeface="Arial Narrow" pitchFamily="34" charset="0"/>
              </a:rPr>
              <a:t>el contorno.</a:t>
            </a:r>
          </a:p>
          <a:p>
            <a:pPr marL="457200" indent="-457200" algn="just">
              <a:buNone/>
            </a:pPr>
            <a:r>
              <a:rPr lang="es-MX" sz="2200" dirty="0" smtClean="0">
                <a:latin typeface="Arial Narrow" pitchFamily="34" charset="0"/>
              </a:rPr>
              <a:t>3.	Indicar el punto de aplicación, magnitud y dirección de las fuerzas externas, incluyendo el peso.</a:t>
            </a:r>
          </a:p>
          <a:p>
            <a:pPr marL="457200" indent="-457200" algn="just">
              <a:buNone/>
            </a:pPr>
            <a:r>
              <a:rPr lang="es-MX" sz="2200" dirty="0" smtClean="0">
                <a:latin typeface="Arial Narrow" pitchFamily="34" charset="0"/>
              </a:rPr>
              <a:t>4.	Las fuerzas externas desconocidas consisten normalmente en </a:t>
            </a:r>
            <a:r>
              <a:rPr lang="es-MX" sz="2200" dirty="0" smtClean="0">
                <a:latin typeface="Arial Narrow" pitchFamily="34" charset="0"/>
              </a:rPr>
              <a:t>reacciones. </a:t>
            </a:r>
            <a:r>
              <a:rPr lang="es-MX" sz="2200" dirty="0" smtClean="0">
                <a:latin typeface="Arial Narrow" pitchFamily="34" charset="0"/>
              </a:rPr>
              <a:t>Las que se ejercen en los puntos en que el sólido esta apoyado o unido a otros cuerpos.</a:t>
            </a:r>
          </a:p>
          <a:p>
            <a:pPr marL="457200" indent="-457200" algn="just">
              <a:buNone/>
            </a:pPr>
            <a:r>
              <a:rPr lang="es-MX" sz="2200" dirty="0" smtClean="0">
                <a:latin typeface="Arial Narrow" pitchFamily="34" charset="0"/>
              </a:rPr>
              <a:t>5.	El DCL debe incluir también dimensiones , las que permiten calcular momentos de fuerzas </a:t>
            </a:r>
            <a:endParaRPr lang="es-MX" sz="2200" dirty="0">
              <a:latin typeface="Arial Narrow" pitchFamily="34" charset="0"/>
            </a:endParaRPr>
          </a:p>
        </p:txBody>
      </p:sp>
      <p:pic>
        <p:nvPicPr>
          <p:cNvPr id="13" name="Picture 14" descr="C:\DOCUME~1\WALTOL~1\LOCALS~1\Temp\\msotw9_temp0.jpg"/>
          <p:cNvPicPr>
            <a:picLocks noChangeAspect="1" noChangeArrowheads="1"/>
          </p:cNvPicPr>
          <p:nvPr/>
        </p:nvPicPr>
        <p:blipFill>
          <a:blip r:embed="rId2" cstate="print">
            <a:lum bright="-20000" contrast="40000"/>
          </a:blip>
          <a:srcRect/>
          <a:stretch>
            <a:fillRect/>
          </a:stretch>
        </p:blipFill>
        <p:spPr bwMode="auto">
          <a:xfrm>
            <a:off x="152401" y="838199"/>
            <a:ext cx="3099686" cy="2438401"/>
          </a:xfrm>
          <a:prstGeom prst="rect">
            <a:avLst/>
          </a:prstGeom>
          <a:noFill/>
          <a:ln w="9525">
            <a:noFill/>
            <a:miter lim="800000"/>
            <a:headEnd/>
            <a:tailEnd/>
          </a:ln>
        </p:spPr>
      </p:pic>
      <p:pic>
        <p:nvPicPr>
          <p:cNvPr id="14" name="Picture 15" descr="C:\DOCUME~1\WALTOL~1\LOCALS~1\Temp\\msotw9_temp0.jpg"/>
          <p:cNvPicPr>
            <a:picLocks noChangeAspect="1" noChangeArrowheads="1"/>
          </p:cNvPicPr>
          <p:nvPr/>
        </p:nvPicPr>
        <p:blipFill>
          <a:blip r:embed="rId3" cstate="print">
            <a:lum bright="-20000" contrast="40000"/>
          </a:blip>
          <a:srcRect/>
          <a:stretch>
            <a:fillRect/>
          </a:stretch>
        </p:blipFill>
        <p:spPr bwMode="auto">
          <a:xfrm>
            <a:off x="152400" y="3886200"/>
            <a:ext cx="3102483" cy="220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ox(i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 calcmode="lin" valueType="num">
                                      <p:cBhvr>
                                        <p:cTn id="17" dur="1000" fill="hold"/>
                                        <p:tgtEl>
                                          <p:spTgt spid="12">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12">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1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animEffect transition="in" filter="checkerboard(across)">
                                      <p:cBhvr>
                                        <p:cTn id="24" dur="500"/>
                                        <p:tgtEl>
                                          <p:spTgt spid="1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12">
                                            <p:txEl>
                                              <p:pRg st="3" end="3"/>
                                            </p:txEl>
                                          </p:spTgt>
                                        </p:tgtEl>
                                        <p:attrNameLst>
                                          <p:attrName>style.visibility</p:attrName>
                                        </p:attrNameLst>
                                      </p:cBhvr>
                                      <p:to>
                                        <p:strVal val="visible"/>
                                      </p:to>
                                    </p:set>
                                    <p:anim calcmode="lin" valueType="num">
                                      <p:cBhvr>
                                        <p:cTn id="29" dur="1000" fill="hold"/>
                                        <p:tgtEl>
                                          <p:spTgt spid="12">
                                            <p:txEl>
                                              <p:pRg st="3" end="3"/>
                                            </p:txEl>
                                          </p:spTgt>
                                        </p:tgtEl>
                                        <p:attrNameLst>
                                          <p:attrName>ppt_w</p:attrName>
                                        </p:attrNameLst>
                                      </p:cBhvr>
                                      <p:tavLst>
                                        <p:tav tm="0">
                                          <p:val>
                                            <p:strVal val="#ppt_w*0.70"/>
                                          </p:val>
                                        </p:tav>
                                        <p:tav tm="100000">
                                          <p:val>
                                            <p:strVal val="#ppt_w"/>
                                          </p:val>
                                        </p:tav>
                                      </p:tavLst>
                                    </p:anim>
                                    <p:anim calcmode="lin" valueType="num">
                                      <p:cBhvr>
                                        <p:cTn id="30" dur="1000" fill="hold"/>
                                        <p:tgtEl>
                                          <p:spTgt spid="12">
                                            <p:txEl>
                                              <p:pRg st="3" end="3"/>
                                            </p:txEl>
                                          </p:spTgt>
                                        </p:tgtEl>
                                        <p:attrNameLst>
                                          <p:attrName>ppt_h</p:attrName>
                                        </p:attrNameLst>
                                      </p:cBhvr>
                                      <p:tavLst>
                                        <p:tav tm="0">
                                          <p:val>
                                            <p:strVal val="#ppt_h"/>
                                          </p:val>
                                        </p:tav>
                                        <p:tav tm="100000">
                                          <p:val>
                                            <p:strVal val="#ppt_h"/>
                                          </p:val>
                                        </p:tav>
                                      </p:tavLst>
                                    </p:anim>
                                    <p:animEffect transition="in" filter="fade">
                                      <p:cBhvr>
                                        <p:cTn id="31" dur="1000"/>
                                        <p:tgtEl>
                                          <p:spTgt spid="12">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nodeType="clickEffect">
                                  <p:stCondLst>
                                    <p:cond delay="0"/>
                                  </p:stCondLst>
                                  <p:childTnLst>
                                    <p:set>
                                      <p:cBhvr>
                                        <p:cTn id="35" dur="1" fill="hold">
                                          <p:stCondLst>
                                            <p:cond delay="0"/>
                                          </p:stCondLst>
                                        </p:cTn>
                                        <p:tgtEl>
                                          <p:spTgt spid="12">
                                            <p:txEl>
                                              <p:pRg st="4" end="4"/>
                                            </p:txEl>
                                          </p:spTgt>
                                        </p:tgtEl>
                                        <p:attrNameLst>
                                          <p:attrName>style.visibility</p:attrName>
                                        </p:attrNameLst>
                                      </p:cBhvr>
                                      <p:to>
                                        <p:strVal val="visible"/>
                                      </p:to>
                                    </p:set>
                                    <p:animEffect transition="in" filter="diamond(in)">
                                      <p:cBhvr>
                                        <p:cTn id="36" dur="2000"/>
                                        <p:tgtEl>
                                          <p:spTgt spid="12">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1000" fill="hold"/>
                                        <p:tgtEl>
                                          <p:spTgt spid="14"/>
                                        </p:tgtEl>
                                        <p:attrNameLst>
                                          <p:attrName>ppt_w</p:attrName>
                                        </p:attrNameLst>
                                      </p:cBhvr>
                                      <p:tavLst>
                                        <p:tav tm="0">
                                          <p:val>
                                            <p:strVal val="#ppt_w*0.70"/>
                                          </p:val>
                                        </p:tav>
                                        <p:tav tm="100000">
                                          <p:val>
                                            <p:strVal val="#ppt_w"/>
                                          </p:val>
                                        </p:tav>
                                      </p:tavLst>
                                    </p:anim>
                                    <p:anim calcmode="lin" valueType="num">
                                      <p:cBhvr>
                                        <p:cTn id="42" dur="1000" fill="hold"/>
                                        <p:tgtEl>
                                          <p:spTgt spid="14"/>
                                        </p:tgtEl>
                                        <p:attrNameLst>
                                          <p:attrName>ppt_h</p:attrName>
                                        </p:attrNameLst>
                                      </p:cBhvr>
                                      <p:tavLst>
                                        <p:tav tm="0">
                                          <p:val>
                                            <p:strVal val="#ppt_h"/>
                                          </p:val>
                                        </p:tav>
                                        <p:tav tm="100000">
                                          <p:val>
                                            <p:strVal val="#ppt_h"/>
                                          </p:val>
                                        </p:tav>
                                      </p:tavLst>
                                    </p:anim>
                                    <p:animEffect transition="in" filter="fade">
                                      <p:cBhvr>
                                        <p:cTn id="4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152400"/>
            <a:ext cx="8686800" cy="533400"/>
          </a:xfrm>
        </p:spPr>
        <p:txBody>
          <a:bodyPr/>
          <a:lstStyle/>
          <a:p>
            <a:r>
              <a:rPr lang="es-MX" sz="3600" dirty="0" smtClean="0">
                <a:solidFill>
                  <a:srgbClr val="FFFF00"/>
                </a:solidFill>
              </a:rPr>
              <a:t>REACCIONES EN SOPORTES Y CONEXIONES </a:t>
            </a:r>
            <a:endParaRPr lang="es-MX" sz="3600" dirty="0">
              <a:solidFill>
                <a:srgbClr val="FFFF00"/>
              </a:solidFill>
            </a:endParaRPr>
          </a:p>
        </p:txBody>
      </p:sp>
      <p:sp>
        <p:nvSpPr>
          <p:cNvPr id="5" name="4 Marcador de contenido"/>
          <p:cNvSpPr>
            <a:spLocks noGrp="1"/>
          </p:cNvSpPr>
          <p:nvPr>
            <p:ph idx="1"/>
          </p:nvPr>
        </p:nvSpPr>
        <p:spPr>
          <a:xfrm>
            <a:off x="304800" y="685800"/>
            <a:ext cx="8610600" cy="5943600"/>
          </a:xfrm>
        </p:spPr>
        <p:txBody>
          <a:bodyPr/>
          <a:lstStyle/>
          <a:p>
            <a:endParaRPr lang="es-MX" dirty="0"/>
          </a:p>
        </p:txBody>
      </p:sp>
      <p:pic>
        <p:nvPicPr>
          <p:cNvPr id="9" name="Picture 12" descr="C:\DOCUME~1\WALTOL~1\LOCALS~1\Temp\\msotw9_temp0.jpg"/>
          <p:cNvPicPr>
            <a:picLocks noChangeAspect="1" noChangeArrowheads="1"/>
          </p:cNvPicPr>
          <p:nvPr/>
        </p:nvPicPr>
        <p:blipFill>
          <a:blip r:embed="rId2" cstate="print">
            <a:lum bright="-20000" contrast="40000"/>
          </a:blip>
          <a:srcRect/>
          <a:stretch>
            <a:fillRect/>
          </a:stretch>
        </p:blipFill>
        <p:spPr bwMode="auto">
          <a:xfrm>
            <a:off x="1066800" y="761999"/>
            <a:ext cx="6248400" cy="59230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152400"/>
            <a:ext cx="8686800" cy="533400"/>
          </a:xfrm>
        </p:spPr>
        <p:txBody>
          <a:bodyPr/>
          <a:lstStyle/>
          <a:p>
            <a:r>
              <a:rPr lang="es-MX" sz="3600" dirty="0" smtClean="0">
                <a:solidFill>
                  <a:srgbClr val="FFFF00"/>
                </a:solidFill>
              </a:rPr>
              <a:t>REACCIONES EN SOPORTES Y CONEXIONES </a:t>
            </a:r>
            <a:endParaRPr lang="es-MX" sz="3600" dirty="0">
              <a:solidFill>
                <a:srgbClr val="FFFF00"/>
              </a:solidFill>
            </a:endParaRPr>
          </a:p>
        </p:txBody>
      </p:sp>
      <p:sp>
        <p:nvSpPr>
          <p:cNvPr id="5" name="4 Marcador de contenido"/>
          <p:cNvSpPr>
            <a:spLocks noGrp="1"/>
          </p:cNvSpPr>
          <p:nvPr>
            <p:ph idx="1"/>
          </p:nvPr>
        </p:nvSpPr>
        <p:spPr>
          <a:xfrm>
            <a:off x="304800" y="685800"/>
            <a:ext cx="8610600" cy="5943600"/>
          </a:xfrm>
        </p:spPr>
        <p:txBody>
          <a:bodyPr/>
          <a:lstStyle/>
          <a:p>
            <a:endParaRPr lang="es-MX" dirty="0"/>
          </a:p>
        </p:txBody>
      </p:sp>
      <p:pic>
        <p:nvPicPr>
          <p:cNvPr id="6" name="Picture 16" descr="C:\DOCUME~1\WALTOL~1\LOCALS~1\Temp\\msotw9_temp0.jpg"/>
          <p:cNvPicPr>
            <a:picLocks noChangeAspect="1" noChangeArrowheads="1"/>
          </p:cNvPicPr>
          <p:nvPr/>
        </p:nvPicPr>
        <p:blipFill>
          <a:blip r:embed="rId2" cstate="print">
            <a:lum bright="-20000" contrast="40000"/>
          </a:blip>
          <a:srcRect/>
          <a:stretch>
            <a:fillRect/>
          </a:stretch>
        </p:blipFill>
        <p:spPr bwMode="auto">
          <a:xfrm>
            <a:off x="304800" y="838200"/>
            <a:ext cx="6511322" cy="2286000"/>
          </a:xfrm>
          <a:prstGeom prst="rect">
            <a:avLst/>
          </a:prstGeom>
          <a:noFill/>
          <a:ln w="9525">
            <a:noFill/>
            <a:miter lim="800000"/>
            <a:headEnd/>
            <a:tailEnd/>
          </a:ln>
        </p:spPr>
      </p:pic>
      <p:pic>
        <p:nvPicPr>
          <p:cNvPr id="7" name="Picture 17" descr="C:\DOCUME~1\WALTOL~1\LOCALS~1\Temp\\msotw9_temp0.jpg"/>
          <p:cNvPicPr>
            <a:picLocks noChangeAspect="1" noChangeArrowheads="1"/>
          </p:cNvPicPr>
          <p:nvPr/>
        </p:nvPicPr>
        <p:blipFill>
          <a:blip r:embed="rId3" cstate="print">
            <a:lum bright="-20000" contrast="40000"/>
          </a:blip>
          <a:srcRect/>
          <a:stretch>
            <a:fillRect/>
          </a:stretch>
        </p:blipFill>
        <p:spPr bwMode="auto">
          <a:xfrm>
            <a:off x="304800" y="4267200"/>
            <a:ext cx="6516432" cy="2133600"/>
          </a:xfrm>
          <a:prstGeom prst="rect">
            <a:avLst/>
          </a:prstGeom>
          <a:noFill/>
          <a:ln w="9525">
            <a:noFill/>
            <a:miter lim="800000"/>
            <a:headEnd/>
            <a:tailEnd/>
          </a:ln>
        </p:spPr>
      </p:pic>
      <p:sp>
        <p:nvSpPr>
          <p:cNvPr id="8" name="7 Rectángulo"/>
          <p:cNvSpPr/>
          <p:nvPr/>
        </p:nvSpPr>
        <p:spPr bwMode="auto">
          <a:xfrm>
            <a:off x="7010400" y="838200"/>
            <a:ext cx="1905000" cy="2286000"/>
          </a:xfrm>
          <a:prstGeom prst="rect">
            <a:avLst/>
          </a:prstGeom>
          <a:solidFill>
            <a:schemeClr val="tx2">
              <a:lumMod val="1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s-MX" sz="2400" b="0" i="0" u="none" strike="noStrike" cap="none" normalizeH="0" baseline="0" dirty="0" smtClean="0">
                <a:ln>
                  <a:noFill/>
                </a:ln>
                <a:solidFill>
                  <a:schemeClr val="tx1"/>
                </a:solidFill>
                <a:effectLst/>
                <a:latin typeface="Times New Roman" pitchFamily="18" charset="0"/>
              </a:rPr>
              <a:t>Reacción equivalente a una fuerza de magnitud y dirección desconocidas</a:t>
            </a:r>
          </a:p>
        </p:txBody>
      </p:sp>
      <p:sp>
        <p:nvSpPr>
          <p:cNvPr id="10" name="9 Rectángulo"/>
          <p:cNvSpPr/>
          <p:nvPr/>
        </p:nvSpPr>
        <p:spPr bwMode="auto">
          <a:xfrm>
            <a:off x="6858000" y="4267200"/>
            <a:ext cx="1905000" cy="2057400"/>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s-MX" sz="2400" b="0" i="0" u="none" strike="noStrike" cap="none" normalizeH="0" baseline="0" dirty="0" smtClean="0">
                <a:ln>
                  <a:noFill/>
                </a:ln>
                <a:solidFill>
                  <a:schemeClr val="tx1"/>
                </a:solidFill>
                <a:effectLst/>
                <a:latin typeface="Times New Roman" pitchFamily="18" charset="0"/>
              </a:rPr>
              <a:t>Reacción equivalente a una fuerza y una </a:t>
            </a:r>
            <a:r>
              <a:rPr kumimoji="1" lang="es-MX" sz="2400" b="0" i="0" u="none" strike="noStrike" cap="none" normalizeH="0" baseline="0" dirty="0" err="1" smtClean="0">
                <a:ln>
                  <a:noFill/>
                </a:ln>
                <a:solidFill>
                  <a:schemeClr val="tx1"/>
                </a:solidFill>
                <a:effectLst/>
                <a:latin typeface="Times New Roman" pitchFamily="18" charset="0"/>
              </a:rPr>
              <a:t>cupla</a:t>
            </a:r>
            <a:r>
              <a:rPr kumimoji="1" lang="es-MX" sz="2400" b="0" i="0" u="none" strike="noStrike" cap="none" normalizeH="0" baseline="0" dirty="0" smtClean="0">
                <a:ln>
                  <a:noFill/>
                </a:ln>
                <a:solidFill>
                  <a:schemeClr val="tx1"/>
                </a:solidFill>
                <a:effectLst/>
                <a:latin typeface="Times New Roman" pitchFamily="18" charset="0"/>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228600"/>
            <a:ext cx="8686800" cy="838200"/>
          </a:xfrm>
        </p:spPr>
        <p:txBody>
          <a:bodyPr/>
          <a:lstStyle/>
          <a:p>
            <a:pPr algn="ctr"/>
            <a:r>
              <a:rPr lang="es-MX" sz="3600" dirty="0" smtClean="0">
                <a:solidFill>
                  <a:srgbClr val="FFFF00"/>
                </a:solidFill>
              </a:rPr>
              <a:t>EQUILIBRIO DE UN CUERPO RIGIDO EN DOS DIMENSIONES</a:t>
            </a:r>
            <a:endParaRPr lang="es-MX" sz="3600" dirty="0">
              <a:solidFill>
                <a:srgbClr val="FFFF00"/>
              </a:solidFill>
            </a:endParaRPr>
          </a:p>
        </p:txBody>
      </p:sp>
      <p:sp>
        <p:nvSpPr>
          <p:cNvPr id="4" name="3 Marcador de contenido"/>
          <p:cNvSpPr>
            <a:spLocks noGrp="1"/>
          </p:cNvSpPr>
          <p:nvPr>
            <p:ph sz="half" idx="1"/>
          </p:nvPr>
        </p:nvSpPr>
        <p:spPr>
          <a:xfrm>
            <a:off x="304800" y="1066800"/>
            <a:ext cx="3505200" cy="5638800"/>
          </a:xfrm>
        </p:spPr>
        <p:txBody>
          <a:bodyPr/>
          <a:lstStyle/>
          <a:p>
            <a:endParaRPr lang="es-MX" dirty="0"/>
          </a:p>
        </p:txBody>
      </p:sp>
      <p:sp>
        <p:nvSpPr>
          <p:cNvPr id="5" name="4 Marcador de contenido"/>
          <p:cNvSpPr>
            <a:spLocks noGrp="1"/>
          </p:cNvSpPr>
          <p:nvPr>
            <p:ph sz="half" idx="2"/>
          </p:nvPr>
        </p:nvSpPr>
        <p:spPr>
          <a:xfrm>
            <a:off x="3886200" y="990600"/>
            <a:ext cx="5029200" cy="5638800"/>
          </a:xfrm>
        </p:spPr>
        <p:txBody>
          <a:bodyPr/>
          <a:lstStyle/>
          <a:p>
            <a:pPr algn="just"/>
            <a:r>
              <a:rPr lang="es-MX" sz="2400" dirty="0" smtClean="0">
                <a:latin typeface="Arial Narrow" pitchFamily="34" charset="0"/>
              </a:rPr>
              <a:t>Para todas las fuerzas y momentos actuando sobre una estructura bidimensional</a:t>
            </a:r>
          </a:p>
          <a:p>
            <a:pPr algn="just"/>
            <a:endParaRPr lang="es-MX" sz="2400" dirty="0" smtClean="0">
              <a:latin typeface="Arial Narrow" pitchFamily="34" charset="0"/>
            </a:endParaRPr>
          </a:p>
          <a:p>
            <a:pPr algn="just"/>
            <a:endParaRPr lang="es-MX" sz="2400" dirty="0" smtClean="0">
              <a:latin typeface="Arial Narrow" pitchFamily="34" charset="0"/>
            </a:endParaRPr>
          </a:p>
          <a:p>
            <a:pPr algn="just"/>
            <a:r>
              <a:rPr lang="es-MX" sz="2400" dirty="0" smtClean="0">
                <a:latin typeface="Arial Narrow" pitchFamily="34" charset="0"/>
              </a:rPr>
              <a:t>Las seis ecuaciones de equilibrio se reducen a:</a:t>
            </a:r>
          </a:p>
          <a:p>
            <a:pPr algn="just"/>
            <a:endParaRPr lang="es-MX" sz="2400" dirty="0" smtClean="0">
              <a:latin typeface="Arial Narrow" pitchFamily="34" charset="0"/>
            </a:endParaRPr>
          </a:p>
          <a:p>
            <a:pPr algn="just"/>
            <a:endParaRPr lang="es-MX" sz="2400" dirty="0" smtClean="0">
              <a:latin typeface="Arial Narrow" pitchFamily="34" charset="0"/>
            </a:endParaRPr>
          </a:p>
          <a:p>
            <a:pPr algn="just">
              <a:buNone/>
            </a:pPr>
            <a:r>
              <a:rPr lang="es-MX" sz="2400" dirty="0" smtClean="0">
                <a:latin typeface="Arial Narrow" pitchFamily="34" charset="0"/>
              </a:rPr>
              <a:t>	donde A es un punto en el plano de la estructura.</a:t>
            </a:r>
          </a:p>
          <a:p>
            <a:pPr algn="just">
              <a:buFont typeface="Wingdings" pitchFamily="2" charset="2"/>
              <a:buChar char="q"/>
            </a:pPr>
            <a:r>
              <a:rPr lang="es-MX" sz="2400" dirty="0" smtClean="0">
                <a:latin typeface="Arial Narrow" pitchFamily="34" charset="0"/>
              </a:rPr>
              <a:t>Estas tres ecuaciones se resuelven para determinar las cantidades desconocidas</a:t>
            </a:r>
          </a:p>
          <a:p>
            <a:pPr algn="just"/>
            <a:endParaRPr lang="es-MX" sz="2400" dirty="0" smtClean="0">
              <a:latin typeface="Arial Narrow" pitchFamily="34" charset="0"/>
            </a:endParaRPr>
          </a:p>
          <a:p>
            <a:pPr algn="just"/>
            <a:endParaRPr lang="es-MX" sz="2400" dirty="0">
              <a:latin typeface="Arial Narrow" pitchFamily="34" charset="0"/>
            </a:endParaRPr>
          </a:p>
        </p:txBody>
      </p:sp>
      <p:pic>
        <p:nvPicPr>
          <p:cNvPr id="6" name="Picture 9" descr="C:\DOCUME~1\WALTOL~1\LOCALS~1\Temp\\msotw9_temp0.jpg"/>
          <p:cNvPicPr>
            <a:picLocks noChangeAspect="1" noChangeArrowheads="1"/>
          </p:cNvPicPr>
          <p:nvPr/>
        </p:nvPicPr>
        <p:blipFill>
          <a:blip r:embed="rId3" cstate="print">
            <a:lum bright="-20000" contrast="40000"/>
          </a:blip>
          <a:srcRect/>
          <a:stretch>
            <a:fillRect/>
          </a:stretch>
        </p:blipFill>
        <p:spPr bwMode="auto">
          <a:xfrm>
            <a:off x="228600" y="990600"/>
            <a:ext cx="3429000" cy="5622910"/>
          </a:xfrm>
          <a:prstGeom prst="rect">
            <a:avLst/>
          </a:prstGeom>
          <a:noFill/>
          <a:ln w="9525">
            <a:noFill/>
            <a:miter lim="800000"/>
            <a:headEnd/>
            <a:tailEnd/>
          </a:ln>
        </p:spPr>
      </p:pic>
      <p:sp>
        <p:nvSpPr>
          <p:cNvPr id="7" name="6 Rectángulo"/>
          <p:cNvSpPr/>
          <p:nvPr/>
        </p:nvSpPr>
        <p:spPr bwMode="auto">
          <a:xfrm>
            <a:off x="4267200" y="2362200"/>
            <a:ext cx="4267200" cy="762000"/>
          </a:xfrm>
          <a:prstGeom prst="rect">
            <a:avLst/>
          </a:prstGeom>
          <a:solidFill>
            <a:srgbClr val="FF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s-MX" sz="1800" b="0" i="0" u="none" strike="noStrike" cap="none" normalizeH="0" baseline="0" smtClean="0">
              <a:ln>
                <a:noFill/>
              </a:ln>
              <a:solidFill>
                <a:schemeClr val="tx1"/>
              </a:solidFill>
              <a:effectLst/>
              <a:latin typeface="Times New Roman" pitchFamily="18" charset="0"/>
            </a:endParaRPr>
          </a:p>
        </p:txBody>
      </p:sp>
      <p:sp>
        <p:nvSpPr>
          <p:cNvPr id="8" name="7 Rectángulo"/>
          <p:cNvSpPr/>
          <p:nvPr/>
        </p:nvSpPr>
        <p:spPr bwMode="auto">
          <a:xfrm>
            <a:off x="4114800" y="3962400"/>
            <a:ext cx="4800600" cy="838200"/>
          </a:xfrm>
          <a:prstGeom prst="rect">
            <a:avLst/>
          </a:prstGeom>
          <a:solidFill>
            <a:srgbClr val="FF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s-MX" sz="1800" b="0" i="0" u="none" strike="noStrike" cap="none" normalizeH="0" baseline="0" smtClean="0">
              <a:ln>
                <a:noFill/>
              </a:ln>
              <a:solidFill>
                <a:schemeClr val="tx1"/>
              </a:solidFill>
              <a:effectLst/>
              <a:latin typeface="Times New Roman" pitchFamily="18" charset="0"/>
            </a:endParaRPr>
          </a:p>
        </p:txBody>
      </p:sp>
      <p:graphicFrame>
        <p:nvGraphicFramePr>
          <p:cNvPr id="9" name="Object 11"/>
          <p:cNvGraphicFramePr>
            <a:graphicFrameLocks noChangeAspect="1"/>
          </p:cNvGraphicFramePr>
          <p:nvPr/>
        </p:nvGraphicFramePr>
        <p:xfrm>
          <a:off x="4343400" y="2514600"/>
          <a:ext cx="4191001" cy="420550"/>
        </p:xfrm>
        <a:graphic>
          <a:graphicData uri="http://schemas.openxmlformats.org/presentationml/2006/ole">
            <p:oleObj spid="_x0000_s4098" name="Equation" r:id="rId4" imgW="3670200" imgH="368280" progId="Equation.3">
              <p:embed/>
            </p:oleObj>
          </a:graphicData>
        </a:graphic>
      </p:graphicFrame>
      <p:graphicFrame>
        <p:nvGraphicFramePr>
          <p:cNvPr id="10" name="Object 13"/>
          <p:cNvGraphicFramePr>
            <a:graphicFrameLocks noChangeAspect="1"/>
          </p:cNvGraphicFramePr>
          <p:nvPr/>
        </p:nvGraphicFramePr>
        <p:xfrm>
          <a:off x="4114800" y="4114800"/>
          <a:ext cx="4837382" cy="533400"/>
        </p:xfrm>
        <a:graphic>
          <a:graphicData uri="http://schemas.openxmlformats.org/presentationml/2006/ole">
            <p:oleObj spid="_x0000_s4099" name="Equation" r:id="rId5" imgW="3340080" imgH="368280" progId="Equation.3">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 y="228600"/>
            <a:ext cx="8763000" cy="609600"/>
          </a:xfrm>
        </p:spPr>
        <p:txBody>
          <a:bodyPr/>
          <a:lstStyle/>
          <a:p>
            <a:r>
              <a:rPr lang="es-MX" sz="3200" dirty="0" smtClean="0">
                <a:solidFill>
                  <a:srgbClr val="FFFF00"/>
                </a:solidFill>
              </a:rPr>
              <a:t>REACCIONES ESTATICAMENTE INDETERMINADAS</a:t>
            </a:r>
            <a:endParaRPr lang="es-MX" sz="3200" dirty="0">
              <a:solidFill>
                <a:srgbClr val="FFFF00"/>
              </a:solidFill>
            </a:endParaRPr>
          </a:p>
        </p:txBody>
      </p:sp>
      <p:sp>
        <p:nvSpPr>
          <p:cNvPr id="5" name="4 Marcador de contenido"/>
          <p:cNvSpPr>
            <a:spLocks noGrp="1"/>
          </p:cNvSpPr>
          <p:nvPr>
            <p:ph idx="1"/>
          </p:nvPr>
        </p:nvSpPr>
        <p:spPr>
          <a:xfrm>
            <a:off x="304800" y="838200"/>
            <a:ext cx="8610600" cy="5867400"/>
          </a:xfrm>
        </p:spPr>
        <p:txBody>
          <a:bodyPr/>
          <a:lstStyle/>
          <a:p>
            <a:endParaRPr lang="es-MX" dirty="0"/>
          </a:p>
        </p:txBody>
      </p:sp>
      <p:pic>
        <p:nvPicPr>
          <p:cNvPr id="6" name="Picture 9" descr="C:\DOCUME~1\WALTOL~1\LOCALS~1\Temp\\msotw9_temp0.jpg"/>
          <p:cNvPicPr>
            <a:picLocks noChangeAspect="1" noChangeArrowheads="1"/>
          </p:cNvPicPr>
          <p:nvPr/>
        </p:nvPicPr>
        <p:blipFill>
          <a:blip r:embed="rId2" cstate="print">
            <a:lum bright="-20000" contrast="40000"/>
          </a:blip>
          <a:srcRect/>
          <a:stretch>
            <a:fillRect/>
          </a:stretch>
        </p:blipFill>
        <p:spPr bwMode="auto">
          <a:xfrm>
            <a:off x="381000" y="838200"/>
            <a:ext cx="2681287" cy="4443413"/>
          </a:xfrm>
          <a:prstGeom prst="rect">
            <a:avLst/>
          </a:prstGeom>
          <a:noFill/>
          <a:ln w="9525">
            <a:noFill/>
            <a:miter lim="800000"/>
            <a:headEnd/>
            <a:tailEnd/>
          </a:ln>
        </p:spPr>
      </p:pic>
      <p:pic>
        <p:nvPicPr>
          <p:cNvPr id="7" name="Picture 11" descr="C:\DOCUME~1\WALTOL~1\LOCALS~1\Temp\\msotw9_temp0.jpg"/>
          <p:cNvPicPr>
            <a:picLocks noChangeAspect="1" noChangeArrowheads="1"/>
          </p:cNvPicPr>
          <p:nvPr/>
        </p:nvPicPr>
        <p:blipFill>
          <a:blip r:embed="rId3" cstate="print">
            <a:lum bright="-20000" contrast="40000"/>
          </a:blip>
          <a:srcRect/>
          <a:stretch>
            <a:fillRect/>
          </a:stretch>
        </p:blipFill>
        <p:spPr bwMode="auto">
          <a:xfrm>
            <a:off x="3276600" y="838200"/>
            <a:ext cx="2568575" cy="4519613"/>
          </a:xfrm>
          <a:prstGeom prst="rect">
            <a:avLst/>
          </a:prstGeom>
          <a:noFill/>
          <a:ln w="9525">
            <a:noFill/>
            <a:miter lim="800000"/>
            <a:headEnd/>
            <a:tailEnd/>
          </a:ln>
        </p:spPr>
      </p:pic>
      <p:pic>
        <p:nvPicPr>
          <p:cNvPr id="8" name="Picture 12" descr="C:\DOCUME~1\WALTOL~1\LOCALS~1\Temp\\msotw9_temp0.jpg"/>
          <p:cNvPicPr>
            <a:picLocks noChangeAspect="1" noChangeArrowheads="1"/>
          </p:cNvPicPr>
          <p:nvPr/>
        </p:nvPicPr>
        <p:blipFill>
          <a:blip r:embed="rId4" cstate="print">
            <a:lum bright="-20000" contrast="40000"/>
          </a:blip>
          <a:srcRect/>
          <a:stretch>
            <a:fillRect/>
          </a:stretch>
        </p:blipFill>
        <p:spPr bwMode="auto">
          <a:xfrm>
            <a:off x="6172200" y="838200"/>
            <a:ext cx="2463800" cy="4411663"/>
          </a:xfrm>
          <a:prstGeom prst="rect">
            <a:avLst/>
          </a:prstGeom>
          <a:noFill/>
          <a:ln w="9525">
            <a:noFill/>
            <a:miter lim="800000"/>
            <a:headEnd/>
            <a:tailEnd/>
          </a:ln>
        </p:spPr>
      </p:pic>
      <p:sp>
        <p:nvSpPr>
          <p:cNvPr id="9" name="8 Rectángulo"/>
          <p:cNvSpPr/>
          <p:nvPr/>
        </p:nvSpPr>
        <p:spPr bwMode="auto">
          <a:xfrm>
            <a:off x="381000" y="5257800"/>
            <a:ext cx="2743200" cy="1447800"/>
          </a:xfrm>
          <a:prstGeom prst="rect">
            <a:avLst/>
          </a:prstGeom>
          <a:solidFill>
            <a:schemeClr val="accent6">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1" lang="es-MX" sz="1800" b="0" i="0" u="none" strike="noStrike" cap="none" normalizeH="0" baseline="0" dirty="0" smtClean="0">
                <a:ln>
                  <a:noFill/>
                </a:ln>
                <a:solidFill>
                  <a:schemeClr val="tx1"/>
                </a:solidFill>
                <a:effectLst/>
                <a:latin typeface="Times New Roman" pitchFamily="18" charset="0"/>
              </a:rPr>
              <a:t>Debido a que solo se disponen de tres ecuaciones y existen más incógnitas el problema es estáticamente indeterminado</a:t>
            </a:r>
          </a:p>
        </p:txBody>
      </p:sp>
      <p:sp>
        <p:nvSpPr>
          <p:cNvPr id="10" name="9 Rectángulo"/>
          <p:cNvSpPr/>
          <p:nvPr/>
        </p:nvSpPr>
        <p:spPr bwMode="auto">
          <a:xfrm>
            <a:off x="3200400" y="5410200"/>
            <a:ext cx="2667000" cy="1295400"/>
          </a:xfrm>
          <a:prstGeom prst="rect">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1" lang="es-MX" sz="1800" b="0" i="0" u="none" strike="noStrike" cap="none" normalizeH="0" baseline="0" dirty="0" smtClean="0">
                <a:ln>
                  <a:noFill/>
                </a:ln>
                <a:solidFill>
                  <a:schemeClr val="tx1"/>
                </a:solidFill>
                <a:effectLst/>
                <a:latin typeface="Times New Roman" pitchFamily="18" charset="0"/>
              </a:rPr>
              <a:t>Aquí existen menos incógnitas</a:t>
            </a:r>
            <a:r>
              <a:rPr kumimoji="1" lang="es-MX" sz="1800" b="0" i="0" u="none" strike="noStrike" cap="none" normalizeH="0" dirty="0" smtClean="0">
                <a:ln>
                  <a:noFill/>
                </a:ln>
                <a:solidFill>
                  <a:schemeClr val="tx1"/>
                </a:solidFill>
                <a:effectLst/>
                <a:latin typeface="Times New Roman" pitchFamily="18" charset="0"/>
              </a:rPr>
              <a:t> que ecuaciones  (estructura parcialmente ligada)</a:t>
            </a:r>
            <a:endParaRPr kumimoji="1" lang="es-MX" sz="1800" b="0" i="0" u="none" strike="noStrike" cap="none" normalizeH="0" baseline="0" dirty="0" smtClean="0">
              <a:ln>
                <a:noFill/>
              </a:ln>
              <a:solidFill>
                <a:schemeClr val="tx1"/>
              </a:solidFill>
              <a:effectLst/>
              <a:latin typeface="Times New Roman" pitchFamily="18" charset="0"/>
            </a:endParaRPr>
          </a:p>
        </p:txBody>
      </p:sp>
      <p:sp>
        <p:nvSpPr>
          <p:cNvPr id="11" name="10 Rectángulo"/>
          <p:cNvSpPr/>
          <p:nvPr/>
        </p:nvSpPr>
        <p:spPr bwMode="auto">
          <a:xfrm>
            <a:off x="6096000" y="5334000"/>
            <a:ext cx="2667000" cy="1371600"/>
          </a:xfrm>
          <a:prstGeom prst="rect">
            <a:avLst/>
          </a:prstGeom>
          <a:solidFill>
            <a:schemeClr val="tx2">
              <a:lumMod val="1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1" lang="es-MX" sz="1800" b="0" i="0" u="none" strike="noStrike" cap="none" normalizeH="0" baseline="0" dirty="0" smtClean="0">
                <a:ln>
                  <a:noFill/>
                </a:ln>
                <a:solidFill>
                  <a:schemeClr val="tx1"/>
                </a:solidFill>
                <a:effectLst/>
                <a:latin typeface="Times New Roman" pitchFamily="18" charset="0"/>
              </a:rPr>
              <a:t>Igual número de reacciones desconocidas pero impropiamente ligadas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0"/>
            <a:ext cx="8610600" cy="609600"/>
          </a:xfrm>
        </p:spPr>
        <p:txBody>
          <a:bodyPr/>
          <a:lstStyle/>
          <a:p>
            <a:pPr algn="ctr"/>
            <a:r>
              <a:rPr lang="es-MX" sz="3600" dirty="0" smtClean="0">
                <a:solidFill>
                  <a:srgbClr val="FFFF00"/>
                </a:solidFill>
              </a:rPr>
              <a:t/>
            </a:r>
            <a:br>
              <a:rPr lang="es-MX" sz="3600" dirty="0" smtClean="0">
                <a:solidFill>
                  <a:srgbClr val="FFFF00"/>
                </a:solidFill>
              </a:rPr>
            </a:br>
            <a:r>
              <a:rPr lang="es-MX" sz="3600" dirty="0" smtClean="0">
                <a:solidFill>
                  <a:srgbClr val="FFFF00"/>
                </a:solidFill>
              </a:rPr>
              <a:t>EJEMPLO DE DIAGRAMAS DE CUERPO LIBRE</a:t>
            </a:r>
            <a:endParaRPr lang="es-MX" sz="3600" dirty="0">
              <a:solidFill>
                <a:srgbClr val="FFFF00"/>
              </a:solidFill>
            </a:endParaRPr>
          </a:p>
        </p:txBody>
      </p:sp>
      <p:sp>
        <p:nvSpPr>
          <p:cNvPr id="3" name="2 Marcador de contenido"/>
          <p:cNvSpPr>
            <a:spLocks noGrp="1"/>
          </p:cNvSpPr>
          <p:nvPr>
            <p:ph idx="1"/>
          </p:nvPr>
        </p:nvSpPr>
        <p:spPr>
          <a:xfrm>
            <a:off x="152400" y="685800"/>
            <a:ext cx="8763000" cy="6019800"/>
          </a:xfrm>
        </p:spPr>
        <p:txBody>
          <a:bodyPr/>
          <a:lstStyle/>
          <a:p>
            <a:endParaRPr lang="es-MX" dirty="0"/>
          </a:p>
        </p:txBody>
      </p:sp>
      <p:pic>
        <p:nvPicPr>
          <p:cNvPr id="52228" name="Picture 4"/>
          <p:cNvPicPr>
            <a:picLocks noChangeAspect="1" noChangeArrowheads="1"/>
          </p:cNvPicPr>
          <p:nvPr/>
        </p:nvPicPr>
        <p:blipFill>
          <a:blip r:embed="rId2" cstate="print">
            <a:lum bright="-10000" contrast="20000"/>
          </a:blip>
          <a:srcRect/>
          <a:stretch>
            <a:fillRect/>
          </a:stretch>
        </p:blipFill>
        <p:spPr bwMode="auto">
          <a:xfrm>
            <a:off x="152400" y="1828800"/>
            <a:ext cx="3581400" cy="3565691"/>
          </a:xfrm>
          <a:prstGeom prst="rect">
            <a:avLst/>
          </a:prstGeom>
          <a:noFill/>
          <a:ln w="9525">
            <a:noFill/>
            <a:miter lim="800000"/>
            <a:headEnd/>
            <a:tailEnd/>
          </a:ln>
        </p:spPr>
      </p:pic>
      <p:pic>
        <p:nvPicPr>
          <p:cNvPr id="52229" name="Picture 5"/>
          <p:cNvPicPr>
            <a:picLocks noChangeAspect="1" noChangeArrowheads="1"/>
          </p:cNvPicPr>
          <p:nvPr/>
        </p:nvPicPr>
        <p:blipFill>
          <a:blip r:embed="rId3" cstate="print">
            <a:lum bright="-20000" contrast="40000"/>
          </a:blip>
          <a:srcRect/>
          <a:stretch>
            <a:fillRect/>
          </a:stretch>
        </p:blipFill>
        <p:spPr bwMode="auto">
          <a:xfrm>
            <a:off x="3810000" y="685800"/>
            <a:ext cx="5201920" cy="2438400"/>
          </a:xfrm>
          <a:prstGeom prst="rect">
            <a:avLst/>
          </a:prstGeom>
          <a:noFill/>
          <a:ln w="9525">
            <a:noFill/>
            <a:miter lim="800000"/>
            <a:headEnd/>
            <a:tailEnd/>
          </a:ln>
        </p:spPr>
      </p:pic>
      <p:pic>
        <p:nvPicPr>
          <p:cNvPr id="52230" name="Picture 6"/>
          <p:cNvPicPr>
            <a:picLocks noChangeAspect="1" noChangeArrowheads="1"/>
          </p:cNvPicPr>
          <p:nvPr/>
        </p:nvPicPr>
        <p:blipFill>
          <a:blip r:embed="rId4" cstate="print">
            <a:lum bright="-20000" contrast="40000"/>
          </a:blip>
          <a:srcRect/>
          <a:stretch>
            <a:fillRect/>
          </a:stretch>
        </p:blipFill>
        <p:spPr bwMode="auto">
          <a:xfrm>
            <a:off x="4191000" y="3733800"/>
            <a:ext cx="4477586" cy="2895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2228"/>
                                        </p:tgtEl>
                                        <p:attrNameLst>
                                          <p:attrName>style.visibility</p:attrName>
                                        </p:attrNameLst>
                                      </p:cBhvr>
                                      <p:to>
                                        <p:strVal val="visible"/>
                                      </p:to>
                                    </p:set>
                                    <p:animEffect transition="in" filter="box(in)">
                                      <p:cBhvr>
                                        <p:cTn id="7" dur="500"/>
                                        <p:tgtEl>
                                          <p:spTgt spid="522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2229"/>
                                        </p:tgtEl>
                                        <p:attrNameLst>
                                          <p:attrName>style.visibility</p:attrName>
                                        </p:attrNameLst>
                                      </p:cBhvr>
                                      <p:to>
                                        <p:strVal val="visible"/>
                                      </p:to>
                                    </p:set>
                                    <p:animEffect transition="in" filter="blinds(horizontal)">
                                      <p:cBhvr>
                                        <p:cTn id="12" dur="500"/>
                                        <p:tgtEl>
                                          <p:spTgt spid="5222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2230"/>
                                        </p:tgtEl>
                                        <p:attrNameLst>
                                          <p:attrName>style.visibility</p:attrName>
                                        </p:attrNameLst>
                                      </p:cBhvr>
                                      <p:to>
                                        <p:strVal val="visible"/>
                                      </p:to>
                                    </p:set>
                                    <p:animEffect transition="in" filter="blinds(horizontal)">
                                      <p:cBhvr>
                                        <p:cTn id="17" dur="500"/>
                                        <p:tgtEl>
                                          <p:spTgt spid="52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0"/>
            <a:ext cx="8610600" cy="609600"/>
          </a:xfrm>
        </p:spPr>
        <p:txBody>
          <a:bodyPr/>
          <a:lstStyle/>
          <a:p>
            <a:pPr algn="ctr"/>
            <a:r>
              <a:rPr lang="es-MX" sz="3600" dirty="0" smtClean="0">
                <a:solidFill>
                  <a:srgbClr val="FFFF00"/>
                </a:solidFill>
              </a:rPr>
              <a:t/>
            </a:r>
            <a:br>
              <a:rPr lang="es-MX" sz="3600" dirty="0" smtClean="0">
                <a:solidFill>
                  <a:srgbClr val="FFFF00"/>
                </a:solidFill>
              </a:rPr>
            </a:br>
            <a:r>
              <a:rPr lang="es-MX" sz="3600" dirty="0" smtClean="0">
                <a:solidFill>
                  <a:srgbClr val="FFFF00"/>
                </a:solidFill>
              </a:rPr>
              <a:t>EJEMPLO DE DIAGRAMAS DE CUERPO LIBRE</a:t>
            </a:r>
            <a:endParaRPr lang="es-MX" sz="3600" dirty="0">
              <a:solidFill>
                <a:srgbClr val="FFFF00"/>
              </a:solidFill>
            </a:endParaRPr>
          </a:p>
        </p:txBody>
      </p:sp>
      <p:sp>
        <p:nvSpPr>
          <p:cNvPr id="3" name="2 Marcador de contenido"/>
          <p:cNvSpPr>
            <a:spLocks noGrp="1"/>
          </p:cNvSpPr>
          <p:nvPr>
            <p:ph idx="1"/>
          </p:nvPr>
        </p:nvSpPr>
        <p:spPr>
          <a:xfrm>
            <a:off x="152400" y="762000"/>
            <a:ext cx="8763000" cy="5943600"/>
          </a:xfrm>
        </p:spPr>
        <p:txBody>
          <a:bodyPr/>
          <a:lstStyle/>
          <a:p>
            <a:endParaRPr lang="es-MX" dirty="0"/>
          </a:p>
        </p:txBody>
      </p:sp>
      <p:pic>
        <p:nvPicPr>
          <p:cNvPr id="53250" name="Picture 2"/>
          <p:cNvPicPr>
            <a:picLocks noChangeAspect="1" noChangeArrowheads="1"/>
          </p:cNvPicPr>
          <p:nvPr/>
        </p:nvPicPr>
        <p:blipFill>
          <a:blip r:embed="rId2" cstate="print"/>
          <a:srcRect/>
          <a:stretch>
            <a:fillRect/>
          </a:stretch>
        </p:blipFill>
        <p:spPr bwMode="auto">
          <a:xfrm>
            <a:off x="228600" y="838200"/>
            <a:ext cx="3421626" cy="4419600"/>
          </a:xfrm>
          <a:prstGeom prst="rect">
            <a:avLst/>
          </a:prstGeom>
          <a:noFill/>
          <a:ln w="9525">
            <a:noFill/>
            <a:miter lim="800000"/>
            <a:headEnd/>
            <a:tailEnd/>
          </a:ln>
        </p:spPr>
      </p:pic>
      <p:pic>
        <p:nvPicPr>
          <p:cNvPr id="53251" name="Picture 3"/>
          <p:cNvPicPr>
            <a:picLocks noChangeAspect="1" noChangeArrowheads="1"/>
          </p:cNvPicPr>
          <p:nvPr/>
        </p:nvPicPr>
        <p:blipFill>
          <a:blip r:embed="rId3" cstate="print">
            <a:lum bright="-20000" contrast="40000"/>
          </a:blip>
          <a:srcRect/>
          <a:stretch>
            <a:fillRect/>
          </a:stretch>
        </p:blipFill>
        <p:spPr bwMode="auto">
          <a:xfrm>
            <a:off x="3733800" y="990600"/>
            <a:ext cx="1828800" cy="3374265"/>
          </a:xfrm>
          <a:prstGeom prst="rect">
            <a:avLst/>
          </a:prstGeom>
          <a:noFill/>
          <a:ln w="9525">
            <a:noFill/>
            <a:miter lim="800000"/>
            <a:headEnd/>
            <a:tailEnd/>
          </a:ln>
        </p:spPr>
      </p:pic>
      <p:pic>
        <p:nvPicPr>
          <p:cNvPr id="53252" name="Picture 4"/>
          <p:cNvPicPr>
            <a:picLocks noChangeAspect="1" noChangeArrowheads="1"/>
          </p:cNvPicPr>
          <p:nvPr/>
        </p:nvPicPr>
        <p:blipFill>
          <a:blip r:embed="rId4" cstate="print">
            <a:lum bright="-20000" contrast="40000"/>
          </a:blip>
          <a:srcRect/>
          <a:stretch>
            <a:fillRect/>
          </a:stretch>
        </p:blipFill>
        <p:spPr bwMode="auto">
          <a:xfrm>
            <a:off x="5791200" y="3733800"/>
            <a:ext cx="3048000" cy="290169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box(in)">
                                      <p:cBhvr>
                                        <p:cTn id="7" dur="500"/>
                                        <p:tgtEl>
                                          <p:spTgt spid="532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3251"/>
                                        </p:tgtEl>
                                        <p:attrNameLst>
                                          <p:attrName>style.visibility</p:attrName>
                                        </p:attrNameLst>
                                      </p:cBhvr>
                                      <p:to>
                                        <p:strVal val="visible"/>
                                      </p:to>
                                    </p:set>
                                    <p:animEffect transition="in" filter="blinds(horizontal)">
                                      <p:cBhvr>
                                        <p:cTn id="12" dur="500"/>
                                        <p:tgtEl>
                                          <p:spTgt spid="53251"/>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3252"/>
                                        </p:tgtEl>
                                        <p:attrNameLst>
                                          <p:attrName>style.visibility</p:attrName>
                                        </p:attrNameLst>
                                      </p:cBhvr>
                                      <p:to>
                                        <p:strVal val="visible"/>
                                      </p:to>
                                    </p:set>
                                    <p:animEffect transition="in" filter="diamond(in)">
                                      <p:cBhvr>
                                        <p:cTn id="17" dur="20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0"/>
            <a:ext cx="8610600" cy="609600"/>
          </a:xfrm>
        </p:spPr>
        <p:txBody>
          <a:bodyPr/>
          <a:lstStyle/>
          <a:p>
            <a:pPr algn="ctr"/>
            <a:r>
              <a:rPr lang="es-MX" sz="3600" dirty="0" smtClean="0">
                <a:solidFill>
                  <a:srgbClr val="FFFF00"/>
                </a:solidFill>
              </a:rPr>
              <a:t/>
            </a:r>
            <a:br>
              <a:rPr lang="es-MX" sz="3600" dirty="0" smtClean="0">
                <a:solidFill>
                  <a:srgbClr val="FFFF00"/>
                </a:solidFill>
              </a:rPr>
            </a:br>
            <a:r>
              <a:rPr lang="es-MX" sz="3600" dirty="0" smtClean="0">
                <a:solidFill>
                  <a:srgbClr val="FFFF00"/>
                </a:solidFill>
              </a:rPr>
              <a:t>EJEMPLO DE DIAGRAMAS DE CUERPO LIBRE</a:t>
            </a:r>
            <a:endParaRPr lang="es-MX" sz="3600" dirty="0">
              <a:solidFill>
                <a:srgbClr val="FFFF00"/>
              </a:solidFill>
            </a:endParaRPr>
          </a:p>
        </p:txBody>
      </p:sp>
      <p:sp>
        <p:nvSpPr>
          <p:cNvPr id="3" name="2 Marcador de contenido"/>
          <p:cNvSpPr>
            <a:spLocks noGrp="1"/>
          </p:cNvSpPr>
          <p:nvPr>
            <p:ph idx="1"/>
          </p:nvPr>
        </p:nvSpPr>
        <p:spPr>
          <a:xfrm>
            <a:off x="152400" y="685800"/>
            <a:ext cx="8763000" cy="6019800"/>
          </a:xfrm>
        </p:spPr>
        <p:txBody>
          <a:bodyPr/>
          <a:lstStyle/>
          <a:p>
            <a:endParaRPr lang="es-MX" dirty="0"/>
          </a:p>
        </p:txBody>
      </p:sp>
      <p:pic>
        <p:nvPicPr>
          <p:cNvPr id="52231" name="Picture 7"/>
          <p:cNvPicPr>
            <a:picLocks noChangeAspect="1" noChangeArrowheads="1"/>
          </p:cNvPicPr>
          <p:nvPr/>
        </p:nvPicPr>
        <p:blipFill>
          <a:blip r:embed="rId2" cstate="print"/>
          <a:srcRect/>
          <a:stretch>
            <a:fillRect/>
          </a:stretch>
        </p:blipFill>
        <p:spPr bwMode="auto">
          <a:xfrm>
            <a:off x="304800" y="685800"/>
            <a:ext cx="3924300" cy="2867025"/>
          </a:xfrm>
          <a:prstGeom prst="rect">
            <a:avLst/>
          </a:prstGeom>
          <a:noFill/>
          <a:ln w="9525">
            <a:noFill/>
            <a:miter lim="800000"/>
            <a:headEnd/>
            <a:tailEnd/>
          </a:ln>
        </p:spPr>
      </p:pic>
      <p:pic>
        <p:nvPicPr>
          <p:cNvPr id="52232" name="Picture 8"/>
          <p:cNvPicPr>
            <a:picLocks noChangeAspect="1" noChangeArrowheads="1"/>
          </p:cNvPicPr>
          <p:nvPr/>
        </p:nvPicPr>
        <p:blipFill>
          <a:blip r:embed="rId3" cstate="print">
            <a:lum bright="-20000" contrast="40000"/>
          </a:blip>
          <a:srcRect/>
          <a:stretch>
            <a:fillRect/>
          </a:stretch>
        </p:blipFill>
        <p:spPr bwMode="auto">
          <a:xfrm>
            <a:off x="5181600" y="762000"/>
            <a:ext cx="3241094" cy="2666999"/>
          </a:xfrm>
          <a:prstGeom prst="rect">
            <a:avLst/>
          </a:prstGeom>
          <a:noFill/>
          <a:ln w="9525">
            <a:noFill/>
            <a:miter lim="800000"/>
            <a:headEnd/>
            <a:tailEnd/>
          </a:ln>
        </p:spPr>
      </p:pic>
      <p:pic>
        <p:nvPicPr>
          <p:cNvPr id="52233" name="Picture 9"/>
          <p:cNvPicPr>
            <a:picLocks noChangeAspect="1" noChangeArrowheads="1"/>
          </p:cNvPicPr>
          <p:nvPr/>
        </p:nvPicPr>
        <p:blipFill>
          <a:blip r:embed="rId4" cstate="print">
            <a:lum bright="-20000" contrast="40000"/>
          </a:blip>
          <a:srcRect/>
          <a:stretch>
            <a:fillRect/>
          </a:stretch>
        </p:blipFill>
        <p:spPr bwMode="auto">
          <a:xfrm>
            <a:off x="2209800" y="3671346"/>
            <a:ext cx="5791200" cy="30559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2231"/>
                                        </p:tgtEl>
                                        <p:attrNameLst>
                                          <p:attrName>style.visibility</p:attrName>
                                        </p:attrNameLst>
                                      </p:cBhvr>
                                      <p:to>
                                        <p:strVal val="visible"/>
                                      </p:to>
                                    </p:set>
                                    <p:animEffect transition="in" filter="wipe(down)">
                                      <p:cBhvr>
                                        <p:cTn id="7" dur="500"/>
                                        <p:tgtEl>
                                          <p:spTgt spid="522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2232"/>
                                        </p:tgtEl>
                                        <p:attrNameLst>
                                          <p:attrName>style.visibility</p:attrName>
                                        </p:attrNameLst>
                                      </p:cBhvr>
                                      <p:to>
                                        <p:strVal val="visible"/>
                                      </p:to>
                                    </p:set>
                                    <p:animEffect transition="in" filter="wipe(down)">
                                      <p:cBhvr>
                                        <p:cTn id="12" dur="500"/>
                                        <p:tgtEl>
                                          <p:spTgt spid="5223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2233"/>
                                        </p:tgtEl>
                                        <p:attrNameLst>
                                          <p:attrName>style.visibility</p:attrName>
                                        </p:attrNameLst>
                                      </p:cBhvr>
                                      <p:to>
                                        <p:strVal val="visible"/>
                                      </p:to>
                                    </p:set>
                                    <p:animEffect transition="in" filter="checkerboard(across)">
                                      <p:cBhvr>
                                        <p:cTn id="17" dur="500"/>
                                        <p:tgtEl>
                                          <p:spTgt spid="52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0"/>
            <a:ext cx="8610600" cy="609600"/>
          </a:xfrm>
        </p:spPr>
        <p:txBody>
          <a:bodyPr/>
          <a:lstStyle/>
          <a:p>
            <a:pPr algn="ctr"/>
            <a:r>
              <a:rPr lang="es-MX" sz="3600" dirty="0" smtClean="0">
                <a:solidFill>
                  <a:srgbClr val="FFFF00"/>
                </a:solidFill>
              </a:rPr>
              <a:t/>
            </a:r>
            <a:br>
              <a:rPr lang="es-MX" sz="3600" dirty="0" smtClean="0">
                <a:solidFill>
                  <a:srgbClr val="FFFF00"/>
                </a:solidFill>
              </a:rPr>
            </a:br>
            <a:r>
              <a:rPr lang="es-MX" sz="3600" dirty="0" smtClean="0">
                <a:solidFill>
                  <a:srgbClr val="FFFF00"/>
                </a:solidFill>
              </a:rPr>
              <a:t>EJEMPLO DE DIAGRAMAS DE CUERPO LIBRE</a:t>
            </a:r>
            <a:endParaRPr lang="es-MX" sz="3600" dirty="0">
              <a:solidFill>
                <a:srgbClr val="FFFF00"/>
              </a:solidFill>
            </a:endParaRPr>
          </a:p>
        </p:txBody>
      </p:sp>
      <p:sp>
        <p:nvSpPr>
          <p:cNvPr id="3" name="2 Marcador de contenido"/>
          <p:cNvSpPr>
            <a:spLocks noGrp="1"/>
          </p:cNvSpPr>
          <p:nvPr>
            <p:ph idx="1"/>
          </p:nvPr>
        </p:nvSpPr>
        <p:spPr>
          <a:xfrm>
            <a:off x="152400" y="685800"/>
            <a:ext cx="8763000" cy="6019800"/>
          </a:xfrm>
        </p:spPr>
        <p:txBody>
          <a:bodyPr/>
          <a:lstStyle/>
          <a:p>
            <a:r>
              <a:rPr lang="es-MX" dirty="0" smtClean="0"/>
              <a:t>Trace el DCL de la viga</a:t>
            </a:r>
            <a:endParaRPr lang="es-MX" dirty="0"/>
          </a:p>
        </p:txBody>
      </p:sp>
      <p:pic>
        <p:nvPicPr>
          <p:cNvPr id="54274" name="Picture 2"/>
          <p:cNvPicPr>
            <a:picLocks noChangeAspect="1" noChangeArrowheads="1"/>
          </p:cNvPicPr>
          <p:nvPr/>
        </p:nvPicPr>
        <p:blipFill>
          <a:blip r:embed="rId2" cstate="print">
            <a:lum bright="-20000" contrast="40000"/>
          </a:blip>
          <a:srcRect/>
          <a:stretch>
            <a:fillRect/>
          </a:stretch>
        </p:blipFill>
        <p:spPr bwMode="auto">
          <a:xfrm>
            <a:off x="1905000" y="1219200"/>
            <a:ext cx="4648200" cy="2445508"/>
          </a:xfrm>
          <a:prstGeom prst="rect">
            <a:avLst/>
          </a:prstGeom>
          <a:noFill/>
          <a:ln w="9525">
            <a:noFill/>
            <a:miter lim="800000"/>
            <a:headEnd/>
            <a:tailEnd/>
          </a:ln>
        </p:spPr>
      </p:pic>
      <p:pic>
        <p:nvPicPr>
          <p:cNvPr id="54275" name="Picture 3"/>
          <p:cNvPicPr>
            <a:picLocks noChangeAspect="1" noChangeArrowheads="1"/>
          </p:cNvPicPr>
          <p:nvPr/>
        </p:nvPicPr>
        <p:blipFill>
          <a:blip r:embed="rId3" cstate="print">
            <a:lum bright="-20000" contrast="40000"/>
          </a:blip>
          <a:srcRect/>
          <a:stretch>
            <a:fillRect/>
          </a:stretch>
        </p:blipFill>
        <p:spPr bwMode="auto">
          <a:xfrm>
            <a:off x="1524000" y="3809999"/>
            <a:ext cx="6400800" cy="290945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box(in)">
                                      <p:cBhvr>
                                        <p:cTn id="7" dur="500"/>
                                        <p:tgtEl>
                                          <p:spTgt spid="542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4275"/>
                                        </p:tgtEl>
                                        <p:attrNameLst>
                                          <p:attrName>style.visibility</p:attrName>
                                        </p:attrNameLst>
                                      </p:cBhvr>
                                      <p:to>
                                        <p:strVal val="visible"/>
                                      </p:to>
                                    </p:set>
                                    <p:animEffect transition="in" filter="wipe(down)">
                                      <p:cBhvr>
                                        <p:cTn id="12" dur="500"/>
                                        <p:tgtEl>
                                          <p:spTgt spid="54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0"/>
            <a:ext cx="8610600" cy="609600"/>
          </a:xfrm>
        </p:spPr>
        <p:txBody>
          <a:bodyPr/>
          <a:lstStyle/>
          <a:p>
            <a:pPr algn="ctr"/>
            <a:r>
              <a:rPr lang="es-MX" sz="3600" dirty="0" smtClean="0">
                <a:solidFill>
                  <a:srgbClr val="FFFF00"/>
                </a:solidFill>
              </a:rPr>
              <a:t/>
            </a:r>
            <a:br>
              <a:rPr lang="es-MX" sz="3600" dirty="0" smtClean="0">
                <a:solidFill>
                  <a:srgbClr val="FFFF00"/>
                </a:solidFill>
              </a:rPr>
            </a:br>
            <a:r>
              <a:rPr lang="es-MX" sz="3600" dirty="0" smtClean="0">
                <a:solidFill>
                  <a:srgbClr val="FFFF00"/>
                </a:solidFill>
              </a:rPr>
              <a:t>EJEMPLO DE DIAGRAMAS DE CUERPO LIBRE</a:t>
            </a:r>
            <a:endParaRPr lang="es-MX" sz="3600" dirty="0">
              <a:solidFill>
                <a:srgbClr val="FFFF00"/>
              </a:solidFill>
            </a:endParaRPr>
          </a:p>
        </p:txBody>
      </p:sp>
      <p:sp>
        <p:nvSpPr>
          <p:cNvPr id="3" name="2 Marcador de contenido"/>
          <p:cNvSpPr>
            <a:spLocks noGrp="1"/>
          </p:cNvSpPr>
          <p:nvPr>
            <p:ph idx="1"/>
          </p:nvPr>
        </p:nvSpPr>
        <p:spPr>
          <a:xfrm>
            <a:off x="152400" y="685800"/>
            <a:ext cx="8763000" cy="6019800"/>
          </a:xfrm>
        </p:spPr>
        <p:txBody>
          <a:bodyPr/>
          <a:lstStyle/>
          <a:p>
            <a:r>
              <a:rPr lang="es-MX" sz="2400" dirty="0" smtClean="0"/>
              <a:t>Trace el DCL de la palanca</a:t>
            </a:r>
            <a:endParaRPr lang="es-MX" sz="2400" dirty="0"/>
          </a:p>
        </p:txBody>
      </p:sp>
      <p:pic>
        <p:nvPicPr>
          <p:cNvPr id="55298" name="Picture 2"/>
          <p:cNvPicPr>
            <a:picLocks noChangeAspect="1" noChangeArrowheads="1"/>
          </p:cNvPicPr>
          <p:nvPr/>
        </p:nvPicPr>
        <p:blipFill>
          <a:blip r:embed="rId2" cstate="print">
            <a:lum bright="-20000" contrast="40000"/>
          </a:blip>
          <a:srcRect/>
          <a:stretch>
            <a:fillRect/>
          </a:stretch>
        </p:blipFill>
        <p:spPr bwMode="auto">
          <a:xfrm>
            <a:off x="152400" y="1600199"/>
            <a:ext cx="4516582" cy="3548743"/>
          </a:xfrm>
          <a:prstGeom prst="rect">
            <a:avLst/>
          </a:prstGeom>
          <a:noFill/>
          <a:ln w="9525">
            <a:noFill/>
            <a:miter lim="800000"/>
            <a:headEnd/>
            <a:tailEnd/>
          </a:ln>
        </p:spPr>
      </p:pic>
      <p:pic>
        <p:nvPicPr>
          <p:cNvPr id="55299" name="Picture 3"/>
          <p:cNvPicPr>
            <a:picLocks noChangeAspect="1" noChangeArrowheads="1"/>
          </p:cNvPicPr>
          <p:nvPr/>
        </p:nvPicPr>
        <p:blipFill>
          <a:blip r:embed="rId3" cstate="print">
            <a:lum bright="-20000" contrast="40000"/>
          </a:blip>
          <a:srcRect/>
          <a:stretch>
            <a:fillRect/>
          </a:stretch>
        </p:blipFill>
        <p:spPr bwMode="auto">
          <a:xfrm>
            <a:off x="5029200" y="1752600"/>
            <a:ext cx="3751862" cy="3505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wipe(down)">
                                      <p:cBhvr>
                                        <p:cTn id="7" dur="500"/>
                                        <p:tgtEl>
                                          <p:spTgt spid="5529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5299"/>
                                        </p:tgtEl>
                                        <p:attrNameLst>
                                          <p:attrName>style.visibility</p:attrName>
                                        </p:attrNameLst>
                                      </p:cBhvr>
                                      <p:to>
                                        <p:strVal val="visible"/>
                                      </p:to>
                                    </p:set>
                                    <p:animEffect transition="in" filter="box(in)">
                                      <p:cBhvr>
                                        <p:cTn id="12" dur="500"/>
                                        <p:tgtEl>
                                          <p:spTgt spid="55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152400"/>
            <a:ext cx="8610600" cy="685800"/>
          </a:xfrm>
        </p:spPr>
        <p:txBody>
          <a:bodyPr/>
          <a:lstStyle/>
          <a:p>
            <a:pPr algn="ctr"/>
            <a:r>
              <a:rPr lang="es-MX" dirty="0" smtClean="0">
                <a:solidFill>
                  <a:srgbClr val="FFFF00"/>
                </a:solidFill>
              </a:rPr>
              <a:t>OBJETIVOS </a:t>
            </a:r>
            <a:endParaRPr lang="es-MX" dirty="0">
              <a:solidFill>
                <a:srgbClr val="FFFF00"/>
              </a:solidFill>
            </a:endParaRPr>
          </a:p>
        </p:txBody>
      </p:sp>
      <p:sp>
        <p:nvSpPr>
          <p:cNvPr id="3" name="2 Marcador de contenido"/>
          <p:cNvSpPr>
            <a:spLocks noGrp="1"/>
          </p:cNvSpPr>
          <p:nvPr>
            <p:ph idx="1"/>
          </p:nvPr>
        </p:nvSpPr>
        <p:spPr>
          <a:xfrm>
            <a:off x="228600" y="990600"/>
            <a:ext cx="8686800" cy="5638800"/>
          </a:xfrm>
        </p:spPr>
        <p:txBody>
          <a:bodyPr/>
          <a:lstStyle/>
          <a:p>
            <a:pPr>
              <a:buNone/>
            </a:pPr>
            <a:r>
              <a:rPr lang="es-MX" dirty="0" smtClean="0"/>
              <a:t>	al finalizar esta sección serán capaces de:</a:t>
            </a:r>
          </a:p>
          <a:p>
            <a:pPr>
              <a:buNone/>
            </a:pPr>
            <a:endParaRPr lang="es-MX" dirty="0" smtClean="0"/>
          </a:p>
          <a:p>
            <a:r>
              <a:rPr lang="es-MX" dirty="0" smtClean="0"/>
              <a:t>Trazar diagramas de cuerpos libres de partículas y cuerpos rígidos .</a:t>
            </a:r>
          </a:p>
          <a:p>
            <a:r>
              <a:rPr lang="es-MX" dirty="0" smtClean="0"/>
              <a:t>Aplicar las ecuaciones de equilibrio estático en dos y tres dimensiones a partículas y a cuerpos sólidos </a:t>
            </a:r>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304800"/>
            <a:ext cx="8610600" cy="609600"/>
          </a:xfrm>
        </p:spPr>
        <p:txBody>
          <a:bodyPr/>
          <a:lstStyle/>
          <a:p>
            <a:pPr algn="ctr"/>
            <a:r>
              <a:rPr lang="es-MX" sz="3600" dirty="0" smtClean="0">
                <a:solidFill>
                  <a:srgbClr val="FFFF00"/>
                </a:solidFill>
              </a:rPr>
              <a:t/>
            </a:r>
            <a:br>
              <a:rPr lang="es-MX" sz="3600" dirty="0" smtClean="0">
                <a:solidFill>
                  <a:srgbClr val="FFFF00"/>
                </a:solidFill>
              </a:rPr>
            </a:br>
            <a:r>
              <a:rPr lang="es-MX" sz="3600" dirty="0" smtClean="0">
                <a:solidFill>
                  <a:srgbClr val="FFFF00"/>
                </a:solidFill>
              </a:rPr>
              <a:t>EJEMPLO DE DIAGRAMAS DE CUERPO LIBRE</a:t>
            </a:r>
            <a:endParaRPr lang="es-MX" sz="3600" dirty="0">
              <a:solidFill>
                <a:srgbClr val="FFFF00"/>
              </a:solidFill>
            </a:endParaRPr>
          </a:p>
        </p:txBody>
      </p:sp>
      <p:sp>
        <p:nvSpPr>
          <p:cNvPr id="3" name="2 Marcador de contenido"/>
          <p:cNvSpPr>
            <a:spLocks noGrp="1"/>
          </p:cNvSpPr>
          <p:nvPr>
            <p:ph idx="1"/>
          </p:nvPr>
        </p:nvSpPr>
        <p:spPr>
          <a:xfrm>
            <a:off x="152400" y="1219200"/>
            <a:ext cx="8763000" cy="5486400"/>
          </a:xfrm>
        </p:spPr>
        <p:txBody>
          <a:bodyPr/>
          <a:lstStyle/>
          <a:p>
            <a:pPr algn="just">
              <a:buNone/>
            </a:pPr>
            <a:r>
              <a:rPr lang="es-MX" dirty="0" smtClean="0"/>
              <a:t>	La arena más la tolva D del volquete pesan 5000lb. Si es soportado por un pin en A y un cilindro hidráulico BC. Trace el DCL de la tolva y la arena </a:t>
            </a:r>
            <a:endParaRPr lang="es-MX" dirty="0"/>
          </a:p>
        </p:txBody>
      </p:sp>
      <p:pic>
        <p:nvPicPr>
          <p:cNvPr id="56322" name="Picture 2"/>
          <p:cNvPicPr>
            <a:picLocks noChangeAspect="1" noChangeArrowheads="1"/>
          </p:cNvPicPr>
          <p:nvPr/>
        </p:nvPicPr>
        <p:blipFill>
          <a:blip r:embed="rId2" cstate="print">
            <a:lum bright="-20000" contrast="40000"/>
          </a:blip>
          <a:srcRect/>
          <a:stretch>
            <a:fillRect/>
          </a:stretch>
        </p:blipFill>
        <p:spPr bwMode="auto">
          <a:xfrm>
            <a:off x="201352" y="3124200"/>
            <a:ext cx="4904047" cy="3048000"/>
          </a:xfrm>
          <a:prstGeom prst="rect">
            <a:avLst/>
          </a:prstGeom>
          <a:noFill/>
          <a:ln w="9525">
            <a:noFill/>
            <a:miter lim="800000"/>
            <a:headEnd/>
            <a:tailEnd/>
          </a:ln>
        </p:spPr>
      </p:pic>
      <p:pic>
        <p:nvPicPr>
          <p:cNvPr id="56323" name="Picture 3"/>
          <p:cNvPicPr>
            <a:picLocks noChangeAspect="1" noChangeArrowheads="1"/>
          </p:cNvPicPr>
          <p:nvPr/>
        </p:nvPicPr>
        <p:blipFill>
          <a:blip r:embed="rId3" cstate="print">
            <a:lum bright="-20000" contrast="40000"/>
          </a:blip>
          <a:srcRect/>
          <a:stretch>
            <a:fillRect/>
          </a:stretch>
        </p:blipFill>
        <p:spPr bwMode="auto">
          <a:xfrm>
            <a:off x="5257800" y="2971800"/>
            <a:ext cx="3657600" cy="293268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56322"/>
                                        </p:tgtEl>
                                        <p:attrNameLst>
                                          <p:attrName>style.visibility</p:attrName>
                                        </p:attrNameLst>
                                      </p:cBhvr>
                                      <p:to>
                                        <p:strVal val="visible"/>
                                      </p:to>
                                    </p:set>
                                    <p:anim calcmode="lin" valueType="num">
                                      <p:cBhvr>
                                        <p:cTn id="12" dur="1000" fill="hold"/>
                                        <p:tgtEl>
                                          <p:spTgt spid="56322"/>
                                        </p:tgtEl>
                                        <p:attrNameLst>
                                          <p:attrName>ppt_w</p:attrName>
                                        </p:attrNameLst>
                                      </p:cBhvr>
                                      <p:tavLst>
                                        <p:tav tm="0">
                                          <p:val>
                                            <p:strVal val="#ppt_w*0.70"/>
                                          </p:val>
                                        </p:tav>
                                        <p:tav tm="100000">
                                          <p:val>
                                            <p:strVal val="#ppt_w"/>
                                          </p:val>
                                        </p:tav>
                                      </p:tavLst>
                                    </p:anim>
                                    <p:anim calcmode="lin" valueType="num">
                                      <p:cBhvr>
                                        <p:cTn id="13" dur="1000" fill="hold"/>
                                        <p:tgtEl>
                                          <p:spTgt spid="56322"/>
                                        </p:tgtEl>
                                        <p:attrNameLst>
                                          <p:attrName>ppt_h</p:attrName>
                                        </p:attrNameLst>
                                      </p:cBhvr>
                                      <p:tavLst>
                                        <p:tav tm="0">
                                          <p:val>
                                            <p:strVal val="#ppt_h"/>
                                          </p:val>
                                        </p:tav>
                                        <p:tav tm="100000">
                                          <p:val>
                                            <p:strVal val="#ppt_h"/>
                                          </p:val>
                                        </p:tav>
                                      </p:tavLst>
                                    </p:anim>
                                    <p:animEffect transition="in" filter="fade">
                                      <p:cBhvr>
                                        <p:cTn id="14" dur="1000"/>
                                        <p:tgtEl>
                                          <p:spTgt spid="56322"/>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56323"/>
                                        </p:tgtEl>
                                        <p:attrNameLst>
                                          <p:attrName>style.visibility</p:attrName>
                                        </p:attrNameLst>
                                      </p:cBhvr>
                                      <p:to>
                                        <p:strVal val="visible"/>
                                      </p:to>
                                    </p:set>
                                    <p:animEffect transition="in" filter="blinds(horizontal)">
                                      <p:cBhvr>
                                        <p:cTn id="19" dur="5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865187"/>
          </a:xfrm>
        </p:spPr>
        <p:txBody>
          <a:bodyPr/>
          <a:lstStyle/>
          <a:p>
            <a:pPr algn="ctr"/>
            <a:r>
              <a:rPr lang="es-MX" dirty="0" smtClean="0"/>
              <a:t/>
            </a:r>
            <a:br>
              <a:rPr lang="es-MX" dirty="0" smtClean="0"/>
            </a:br>
            <a:r>
              <a:rPr lang="es-MX" dirty="0" smtClean="0">
                <a:solidFill>
                  <a:srgbClr val="FFFF00"/>
                </a:solidFill>
              </a:rPr>
              <a:t>Ejemplo</a:t>
            </a:r>
            <a:r>
              <a:rPr lang="es-MX" dirty="0" smtClean="0"/>
              <a:t/>
            </a:r>
            <a:br>
              <a:rPr lang="es-MX" dirty="0" smtClean="0"/>
            </a:br>
            <a:endParaRPr lang="es-MX" dirty="0"/>
          </a:p>
        </p:txBody>
      </p:sp>
      <p:sp>
        <p:nvSpPr>
          <p:cNvPr id="8" name="7 Marcador de texto"/>
          <p:cNvSpPr>
            <a:spLocks noGrp="1"/>
          </p:cNvSpPr>
          <p:nvPr>
            <p:ph type="body" sz="half" idx="1"/>
          </p:nvPr>
        </p:nvSpPr>
        <p:spPr>
          <a:xfrm>
            <a:off x="4419600" y="1524000"/>
            <a:ext cx="4419600" cy="5029200"/>
          </a:xfrm>
        </p:spPr>
        <p:txBody>
          <a:bodyPr/>
          <a:lstStyle/>
          <a:p>
            <a:endParaRPr lang="en-US" dirty="0"/>
          </a:p>
        </p:txBody>
      </p:sp>
      <p:sp>
        <p:nvSpPr>
          <p:cNvPr id="3" name="2 Marcador de contenido"/>
          <p:cNvSpPr>
            <a:spLocks noGrp="1"/>
          </p:cNvSpPr>
          <p:nvPr>
            <p:ph sz="half" idx="2"/>
          </p:nvPr>
        </p:nvSpPr>
        <p:spPr>
          <a:xfrm>
            <a:off x="228600" y="1219200"/>
            <a:ext cx="4191000" cy="5216525"/>
          </a:xfrm>
        </p:spPr>
        <p:txBody>
          <a:bodyPr/>
          <a:lstStyle/>
          <a:p>
            <a:pPr algn="just">
              <a:buNone/>
            </a:pPr>
            <a:r>
              <a:rPr lang="es-MX" dirty="0" smtClean="0"/>
              <a:t>	La viga y el cable (con la polea de rozamiento despreciable) soportan una carga de 80 kg en el punto C. Trace el DL de la viga indicando cuantas fuerzas son desconocidas.</a:t>
            </a:r>
            <a:endParaRPr lang="es-MX" dirty="0"/>
          </a:p>
        </p:txBody>
      </p:sp>
      <p:pic>
        <p:nvPicPr>
          <p:cNvPr id="57347" name="Picture 3"/>
          <p:cNvPicPr>
            <a:picLocks noChangeAspect="1" noChangeArrowheads="1"/>
          </p:cNvPicPr>
          <p:nvPr/>
        </p:nvPicPr>
        <p:blipFill>
          <a:blip r:embed="rId2" cstate="print">
            <a:lum bright="-20000" contrast="40000"/>
          </a:blip>
          <a:srcRect/>
          <a:stretch>
            <a:fillRect/>
          </a:stretch>
        </p:blipFill>
        <p:spPr bwMode="auto">
          <a:xfrm>
            <a:off x="4419600" y="1676400"/>
            <a:ext cx="4475576"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28600"/>
            <a:ext cx="8305800" cy="914400"/>
          </a:xfrm>
        </p:spPr>
        <p:txBody>
          <a:bodyPr/>
          <a:lstStyle/>
          <a:p>
            <a:pPr algn="ctr"/>
            <a:r>
              <a:rPr lang="es-MX" dirty="0" smtClean="0"/>
              <a:t/>
            </a:r>
            <a:br>
              <a:rPr lang="es-MX" dirty="0" smtClean="0"/>
            </a:br>
            <a:r>
              <a:rPr lang="es-MX" dirty="0" smtClean="0">
                <a:solidFill>
                  <a:srgbClr val="FFFF00"/>
                </a:solidFill>
              </a:rPr>
              <a:t>Ejemplo</a:t>
            </a:r>
            <a:r>
              <a:rPr lang="es-MX" dirty="0" smtClean="0"/>
              <a:t/>
            </a:r>
            <a:br>
              <a:rPr lang="es-MX" dirty="0" smtClean="0"/>
            </a:br>
            <a:endParaRPr lang="es-MX" dirty="0"/>
          </a:p>
        </p:txBody>
      </p:sp>
      <p:sp>
        <p:nvSpPr>
          <p:cNvPr id="3" name="2 Marcador de contenido"/>
          <p:cNvSpPr>
            <a:spLocks noGrp="1"/>
          </p:cNvSpPr>
          <p:nvPr>
            <p:ph idx="1"/>
          </p:nvPr>
        </p:nvSpPr>
        <p:spPr>
          <a:xfrm>
            <a:off x="304800" y="1295400"/>
            <a:ext cx="8610600" cy="5334000"/>
          </a:xfrm>
        </p:spPr>
        <p:txBody>
          <a:bodyPr/>
          <a:lstStyle/>
          <a:p>
            <a:pPr algn="just">
              <a:buNone/>
            </a:pPr>
            <a:r>
              <a:rPr lang="es-MX" dirty="0" smtClean="0"/>
              <a:t>	Despreciando la fricción trace el diagrama de cuerpo libre de la viga</a:t>
            </a:r>
            <a:endParaRPr lang="es-MX" dirty="0"/>
          </a:p>
        </p:txBody>
      </p:sp>
      <p:pic>
        <p:nvPicPr>
          <p:cNvPr id="58370" name="Picture 2"/>
          <p:cNvPicPr>
            <a:picLocks noChangeAspect="1" noChangeArrowheads="1"/>
          </p:cNvPicPr>
          <p:nvPr/>
        </p:nvPicPr>
        <p:blipFill>
          <a:blip r:embed="rId2" cstate="print">
            <a:lum bright="-20000" contrast="40000"/>
          </a:blip>
          <a:srcRect/>
          <a:stretch>
            <a:fillRect/>
          </a:stretch>
        </p:blipFill>
        <p:spPr bwMode="auto">
          <a:xfrm>
            <a:off x="533400" y="2438400"/>
            <a:ext cx="80772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28600"/>
            <a:ext cx="8305800" cy="914400"/>
          </a:xfrm>
        </p:spPr>
        <p:txBody>
          <a:bodyPr/>
          <a:lstStyle/>
          <a:p>
            <a:pPr algn="ctr"/>
            <a:r>
              <a:rPr lang="es-MX" dirty="0" smtClean="0"/>
              <a:t/>
            </a:r>
            <a:br>
              <a:rPr lang="es-MX" dirty="0" smtClean="0"/>
            </a:br>
            <a:r>
              <a:rPr lang="es-MX" dirty="0" smtClean="0">
                <a:solidFill>
                  <a:srgbClr val="FFFF00"/>
                </a:solidFill>
              </a:rPr>
              <a:t>Ejemplo</a:t>
            </a:r>
            <a:r>
              <a:rPr lang="es-MX" dirty="0" smtClean="0"/>
              <a:t/>
            </a:r>
            <a:br>
              <a:rPr lang="es-MX" dirty="0" smtClean="0"/>
            </a:br>
            <a:endParaRPr lang="es-MX" dirty="0"/>
          </a:p>
        </p:txBody>
      </p:sp>
      <p:sp>
        <p:nvSpPr>
          <p:cNvPr id="3" name="2 Marcador de contenido"/>
          <p:cNvSpPr>
            <a:spLocks noGrp="1"/>
          </p:cNvSpPr>
          <p:nvPr>
            <p:ph idx="1"/>
          </p:nvPr>
        </p:nvSpPr>
        <p:spPr>
          <a:xfrm>
            <a:off x="304800" y="1295400"/>
            <a:ext cx="8610600" cy="5334000"/>
          </a:xfrm>
        </p:spPr>
        <p:txBody>
          <a:bodyPr/>
          <a:lstStyle/>
          <a:p>
            <a:pPr algn="just">
              <a:buNone/>
            </a:pPr>
            <a:r>
              <a:rPr lang="es-MX" dirty="0" smtClean="0"/>
              <a:t>	Despreciando la fricción trace el diagrama de cuerpo libre de la viga</a:t>
            </a:r>
            <a:endParaRPr lang="es-MX" dirty="0"/>
          </a:p>
        </p:txBody>
      </p:sp>
      <p:pic>
        <p:nvPicPr>
          <p:cNvPr id="59394" name="Picture 2"/>
          <p:cNvPicPr>
            <a:picLocks noChangeAspect="1" noChangeArrowheads="1"/>
          </p:cNvPicPr>
          <p:nvPr/>
        </p:nvPicPr>
        <p:blipFill>
          <a:blip r:embed="rId2" cstate="print">
            <a:lum bright="-20000" contrast="40000"/>
          </a:blip>
          <a:srcRect/>
          <a:stretch>
            <a:fillRect/>
          </a:stretch>
        </p:blipFill>
        <p:spPr bwMode="auto">
          <a:xfrm>
            <a:off x="838200" y="2285999"/>
            <a:ext cx="7391400" cy="43800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228600"/>
            <a:ext cx="8534400" cy="609600"/>
          </a:xfrm>
        </p:spPr>
        <p:txBody>
          <a:bodyPr/>
          <a:lstStyle/>
          <a:p>
            <a:pPr algn="ctr"/>
            <a:r>
              <a:rPr lang="es-MX" dirty="0" smtClean="0">
                <a:solidFill>
                  <a:srgbClr val="FFFF00"/>
                </a:solidFill>
              </a:rPr>
              <a:t>DIAGRAMS DE CUERPO LIBRE </a:t>
            </a:r>
            <a:endParaRPr lang="es-MX" dirty="0">
              <a:solidFill>
                <a:srgbClr val="FFFF00"/>
              </a:solidFill>
            </a:endParaRPr>
          </a:p>
        </p:txBody>
      </p:sp>
      <p:sp>
        <p:nvSpPr>
          <p:cNvPr id="3" name="2 Marcador de contenido"/>
          <p:cNvSpPr>
            <a:spLocks noGrp="1"/>
          </p:cNvSpPr>
          <p:nvPr>
            <p:ph idx="1"/>
          </p:nvPr>
        </p:nvSpPr>
        <p:spPr>
          <a:xfrm>
            <a:off x="457200" y="762000"/>
            <a:ext cx="8458200" cy="5867400"/>
          </a:xfrm>
        </p:spPr>
        <p:txBody>
          <a:bodyPr/>
          <a:lstStyle/>
          <a:p>
            <a:endParaRPr lang="es-MX" dirty="0"/>
          </a:p>
        </p:txBody>
      </p:sp>
      <p:pic>
        <p:nvPicPr>
          <p:cNvPr id="4" name="Picture 2"/>
          <p:cNvPicPr>
            <a:picLocks noChangeAspect="1" noChangeArrowheads="1"/>
          </p:cNvPicPr>
          <p:nvPr/>
        </p:nvPicPr>
        <p:blipFill>
          <a:blip r:embed="rId2" cstate="print">
            <a:lum bright="-20000" contrast="40000"/>
          </a:blip>
          <a:srcRect/>
          <a:stretch>
            <a:fillRect/>
          </a:stretch>
        </p:blipFill>
        <p:spPr bwMode="auto">
          <a:xfrm>
            <a:off x="2133600" y="838200"/>
            <a:ext cx="5029200" cy="59110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81000" y="304800"/>
            <a:ext cx="8534400" cy="609600"/>
          </a:xfrm>
        </p:spPr>
        <p:txBody>
          <a:bodyPr/>
          <a:lstStyle/>
          <a:p>
            <a:pPr algn="ctr"/>
            <a:r>
              <a:rPr lang="es-MX" dirty="0" smtClean="0">
                <a:solidFill>
                  <a:srgbClr val="FFFF00"/>
                </a:solidFill>
              </a:rPr>
              <a:t>EJEMPLO  01</a:t>
            </a:r>
            <a:endParaRPr lang="es-MX" dirty="0">
              <a:solidFill>
                <a:srgbClr val="FFFF00"/>
              </a:solidFill>
            </a:endParaRPr>
          </a:p>
        </p:txBody>
      </p:sp>
      <p:sp>
        <p:nvSpPr>
          <p:cNvPr id="5" name="4 Marcador de contenido"/>
          <p:cNvSpPr>
            <a:spLocks noGrp="1"/>
          </p:cNvSpPr>
          <p:nvPr>
            <p:ph sz="half" idx="1"/>
          </p:nvPr>
        </p:nvSpPr>
        <p:spPr>
          <a:xfrm>
            <a:off x="228600" y="990600"/>
            <a:ext cx="4191000" cy="5486400"/>
          </a:xfrm>
        </p:spPr>
        <p:txBody>
          <a:bodyPr/>
          <a:lstStyle/>
          <a:p>
            <a:pPr algn="just"/>
            <a:r>
              <a:rPr lang="es-MX" dirty="0" smtClean="0">
                <a:latin typeface="Arial Narrow" pitchFamily="34" charset="0"/>
              </a:rPr>
              <a:t>Una grúa tiene una masa de 1000 kg y se utiliza para elevar el cajón de 2400 kg. Esta sujeta mediante una articulación en A y un balancín en B. El centro de gravedad de la grúa esta situada en G. Determine las componentes de las reacciones en A y B.</a:t>
            </a:r>
            <a:endParaRPr lang="es-MX" dirty="0">
              <a:latin typeface="Arial Narrow" pitchFamily="34" charset="0"/>
            </a:endParaRPr>
          </a:p>
        </p:txBody>
      </p:sp>
      <p:sp>
        <p:nvSpPr>
          <p:cNvPr id="6" name="5 Marcador de contenido"/>
          <p:cNvSpPr>
            <a:spLocks noGrp="1"/>
          </p:cNvSpPr>
          <p:nvPr>
            <p:ph sz="half" idx="2"/>
          </p:nvPr>
        </p:nvSpPr>
        <p:spPr>
          <a:xfrm>
            <a:off x="4648200" y="1143000"/>
            <a:ext cx="4267200" cy="5486400"/>
          </a:xfrm>
        </p:spPr>
        <p:txBody>
          <a:bodyPr/>
          <a:lstStyle/>
          <a:p>
            <a:endParaRPr lang="es-MX" dirty="0"/>
          </a:p>
        </p:txBody>
      </p:sp>
      <p:pic>
        <p:nvPicPr>
          <p:cNvPr id="7" name="Picture 7" descr="C:\DOCUME~1\WALTOL~1\LOCALS~1\Temp\\msotw9_temp0.jpg"/>
          <p:cNvPicPr>
            <a:picLocks noChangeAspect="1" noChangeArrowheads="1"/>
          </p:cNvPicPr>
          <p:nvPr/>
        </p:nvPicPr>
        <p:blipFill>
          <a:blip r:embed="rId2" cstate="print">
            <a:lum bright="-20000" contrast="40000"/>
          </a:blip>
          <a:srcRect/>
          <a:stretch>
            <a:fillRect/>
          </a:stretch>
        </p:blipFill>
        <p:spPr bwMode="auto">
          <a:xfrm>
            <a:off x="4648199" y="1752600"/>
            <a:ext cx="4366695"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81000" y="228600"/>
            <a:ext cx="8534400" cy="609600"/>
          </a:xfrm>
        </p:spPr>
        <p:txBody>
          <a:bodyPr/>
          <a:lstStyle/>
          <a:p>
            <a:pPr algn="ctr"/>
            <a:r>
              <a:rPr lang="es-MX" dirty="0" smtClean="0">
                <a:solidFill>
                  <a:srgbClr val="FFFF00"/>
                </a:solidFill>
              </a:rPr>
              <a:t>SOLUCIÓN</a:t>
            </a:r>
            <a:endParaRPr lang="es-MX" dirty="0">
              <a:solidFill>
                <a:srgbClr val="FFFF00"/>
              </a:solidFill>
            </a:endParaRPr>
          </a:p>
        </p:txBody>
      </p:sp>
      <p:sp>
        <p:nvSpPr>
          <p:cNvPr id="5" name="4 Marcador de contenido"/>
          <p:cNvSpPr>
            <a:spLocks noGrp="1"/>
          </p:cNvSpPr>
          <p:nvPr>
            <p:ph sz="half" idx="1"/>
          </p:nvPr>
        </p:nvSpPr>
        <p:spPr>
          <a:xfrm>
            <a:off x="152400" y="762000"/>
            <a:ext cx="4572000" cy="6096000"/>
          </a:xfrm>
        </p:spPr>
        <p:txBody>
          <a:bodyPr/>
          <a:lstStyle/>
          <a:p>
            <a:pPr algn="just"/>
            <a:r>
              <a:rPr lang="es-MX" sz="2600" dirty="0" smtClean="0">
                <a:latin typeface="Arial Narrow" pitchFamily="34" charset="0"/>
              </a:rPr>
              <a:t>DCL </a:t>
            </a:r>
            <a:r>
              <a:rPr lang="es-MX" sz="2600" dirty="0" smtClean="0">
                <a:latin typeface="Arial Narrow" pitchFamily="34" charset="0"/>
              </a:rPr>
              <a:t>de la grúa.</a:t>
            </a:r>
          </a:p>
          <a:p>
            <a:pPr algn="just"/>
            <a:endParaRPr lang="es-MX" sz="2600" dirty="0" smtClean="0">
              <a:latin typeface="Arial Narrow" pitchFamily="34" charset="0"/>
            </a:endParaRPr>
          </a:p>
          <a:p>
            <a:pPr algn="just"/>
            <a:endParaRPr lang="es-MX" sz="2600" dirty="0" smtClean="0">
              <a:latin typeface="Arial Narrow" pitchFamily="34" charset="0"/>
            </a:endParaRPr>
          </a:p>
          <a:p>
            <a:pPr algn="just"/>
            <a:endParaRPr lang="es-MX" sz="2600" dirty="0" smtClean="0">
              <a:latin typeface="Arial Narrow" pitchFamily="34" charset="0"/>
            </a:endParaRPr>
          </a:p>
          <a:p>
            <a:pPr algn="just"/>
            <a:endParaRPr lang="es-MX" sz="2600" dirty="0" smtClean="0">
              <a:latin typeface="Arial Narrow" pitchFamily="34" charset="0"/>
            </a:endParaRPr>
          </a:p>
          <a:p>
            <a:pPr algn="just"/>
            <a:endParaRPr lang="es-MX" sz="2600" dirty="0" smtClean="0">
              <a:latin typeface="Arial Narrow" pitchFamily="34" charset="0"/>
            </a:endParaRPr>
          </a:p>
          <a:p>
            <a:pPr algn="just"/>
            <a:r>
              <a:rPr lang="es-MX" sz="2600" dirty="0" smtClean="0">
                <a:latin typeface="Arial Narrow" pitchFamily="34" charset="0"/>
              </a:rPr>
              <a:t>La reacción en B se determina resolviendo la ecuación de momentos en A</a:t>
            </a:r>
            <a:endParaRPr lang="es-MX" sz="2600" dirty="0">
              <a:latin typeface="Arial Narrow" pitchFamily="34" charset="0"/>
            </a:endParaRPr>
          </a:p>
        </p:txBody>
      </p:sp>
      <p:sp>
        <p:nvSpPr>
          <p:cNvPr id="6" name="5 Marcador de contenido"/>
          <p:cNvSpPr>
            <a:spLocks noGrp="1"/>
          </p:cNvSpPr>
          <p:nvPr>
            <p:ph sz="half" idx="2"/>
          </p:nvPr>
        </p:nvSpPr>
        <p:spPr>
          <a:xfrm>
            <a:off x="4953000" y="990600"/>
            <a:ext cx="3962400" cy="5562600"/>
          </a:xfrm>
        </p:spPr>
        <p:txBody>
          <a:bodyPr/>
          <a:lstStyle/>
          <a:p>
            <a:pPr algn="just"/>
            <a:r>
              <a:rPr lang="es-MX" sz="2600" dirty="0" smtClean="0">
                <a:latin typeface="Arial Narrow" pitchFamily="34" charset="0"/>
              </a:rPr>
              <a:t>La reacción en A se determina aplicando la suma de componentes horizontales y verticales.</a:t>
            </a:r>
            <a:endParaRPr lang="es-MX" sz="2600" dirty="0">
              <a:latin typeface="Arial Narrow" pitchFamily="34" charset="0"/>
            </a:endParaRPr>
          </a:p>
        </p:txBody>
      </p:sp>
      <p:pic>
        <p:nvPicPr>
          <p:cNvPr id="9" name="Picture 7" descr="C:\DOCUME~1\WALTOL~1\LOCALS~1\Temp\\msotw9_temp0.jpg"/>
          <p:cNvPicPr>
            <a:picLocks noChangeAspect="1" noChangeArrowheads="1"/>
          </p:cNvPicPr>
          <p:nvPr/>
        </p:nvPicPr>
        <p:blipFill>
          <a:blip r:embed="rId3" cstate="print">
            <a:lum bright="-20000" contrast="40000"/>
          </a:blip>
          <a:srcRect/>
          <a:stretch>
            <a:fillRect/>
          </a:stretch>
        </p:blipFill>
        <p:spPr bwMode="auto">
          <a:xfrm>
            <a:off x="457200" y="1219200"/>
            <a:ext cx="3429000" cy="2443655"/>
          </a:xfrm>
          <a:prstGeom prst="rect">
            <a:avLst/>
          </a:prstGeom>
          <a:noFill/>
          <a:ln w="9525">
            <a:noFill/>
            <a:miter lim="800000"/>
            <a:headEnd/>
            <a:tailEnd/>
          </a:ln>
        </p:spPr>
      </p:pic>
      <p:sp>
        <p:nvSpPr>
          <p:cNvPr id="10" name="9 Rectángulo"/>
          <p:cNvSpPr/>
          <p:nvPr/>
        </p:nvSpPr>
        <p:spPr bwMode="auto">
          <a:xfrm>
            <a:off x="304800" y="5257800"/>
            <a:ext cx="4343400" cy="990600"/>
          </a:xfrm>
          <a:prstGeom prst="rect">
            <a:avLst/>
          </a:prstGeom>
          <a:solidFill>
            <a:srgbClr val="FF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s-MX" sz="1800" b="0" i="0" u="none" strike="noStrike" cap="none" normalizeH="0" baseline="0" smtClean="0">
              <a:ln>
                <a:noFill/>
              </a:ln>
              <a:solidFill>
                <a:schemeClr val="tx1"/>
              </a:solidFill>
              <a:effectLst/>
              <a:latin typeface="Times New Roman" pitchFamily="18" charset="0"/>
            </a:endParaRPr>
          </a:p>
        </p:txBody>
      </p:sp>
      <p:graphicFrame>
        <p:nvGraphicFramePr>
          <p:cNvPr id="11" name="Object 13"/>
          <p:cNvGraphicFramePr>
            <a:graphicFrameLocks noChangeAspect="1"/>
          </p:cNvGraphicFramePr>
          <p:nvPr/>
        </p:nvGraphicFramePr>
        <p:xfrm>
          <a:off x="304800" y="5257800"/>
          <a:ext cx="4302760" cy="838200"/>
        </p:xfrm>
        <a:graphic>
          <a:graphicData uri="http://schemas.openxmlformats.org/presentationml/2006/ole">
            <p:oleObj spid="_x0000_s5122" name="Equation" r:id="rId4" imgW="3911400" imgH="761760" progId="Equation.3">
              <p:embed/>
            </p:oleObj>
          </a:graphicData>
        </a:graphic>
      </p:graphicFrame>
      <p:sp>
        <p:nvSpPr>
          <p:cNvPr id="12" name="11 Rectángulo"/>
          <p:cNvSpPr/>
          <p:nvPr/>
        </p:nvSpPr>
        <p:spPr bwMode="auto">
          <a:xfrm>
            <a:off x="1066800" y="6324600"/>
            <a:ext cx="2667000" cy="533400"/>
          </a:xfrm>
          <a:prstGeom prst="rect">
            <a:avLst/>
          </a:prstGeom>
          <a:solidFill>
            <a:srgbClr val="99FF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s-MX" sz="1800" b="0" i="0" u="none" strike="noStrike" cap="none" normalizeH="0" baseline="0" smtClean="0">
              <a:ln>
                <a:noFill/>
              </a:ln>
              <a:solidFill>
                <a:schemeClr val="tx1"/>
              </a:solidFill>
              <a:effectLst/>
              <a:latin typeface="Times New Roman" pitchFamily="18" charset="0"/>
            </a:endParaRPr>
          </a:p>
        </p:txBody>
      </p:sp>
      <p:graphicFrame>
        <p:nvGraphicFramePr>
          <p:cNvPr id="13" name="Object 14"/>
          <p:cNvGraphicFramePr>
            <a:graphicFrameLocks noChangeAspect="1"/>
          </p:cNvGraphicFramePr>
          <p:nvPr/>
        </p:nvGraphicFramePr>
        <p:xfrm>
          <a:off x="1066800" y="6324600"/>
          <a:ext cx="2667000" cy="533400"/>
        </p:xfrm>
        <a:graphic>
          <a:graphicData uri="http://schemas.openxmlformats.org/presentationml/2006/ole">
            <p:oleObj spid="_x0000_s5123" name="Equation" r:id="rId5" imgW="1523880" imgH="304560" progId="Equation.3">
              <p:embed/>
            </p:oleObj>
          </a:graphicData>
        </a:graphic>
      </p:graphicFrame>
      <p:sp>
        <p:nvSpPr>
          <p:cNvPr id="16" name="15 Rectángulo"/>
          <p:cNvSpPr/>
          <p:nvPr/>
        </p:nvSpPr>
        <p:spPr bwMode="auto">
          <a:xfrm>
            <a:off x="5029200" y="2667000"/>
            <a:ext cx="3886200" cy="609600"/>
          </a:xfrm>
          <a:prstGeom prst="rect">
            <a:avLst/>
          </a:prstGeom>
          <a:solidFill>
            <a:srgbClr val="FF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s-MX" sz="1800" b="0" i="0" u="none" strike="noStrike" cap="none" normalizeH="0" baseline="0" smtClean="0">
              <a:ln>
                <a:noFill/>
              </a:ln>
              <a:solidFill>
                <a:schemeClr val="tx1"/>
              </a:solidFill>
              <a:effectLst/>
              <a:latin typeface="Times New Roman" pitchFamily="18" charset="0"/>
            </a:endParaRPr>
          </a:p>
        </p:txBody>
      </p:sp>
      <p:sp>
        <p:nvSpPr>
          <p:cNvPr id="17" name="16 Rectángulo"/>
          <p:cNvSpPr/>
          <p:nvPr/>
        </p:nvSpPr>
        <p:spPr bwMode="auto">
          <a:xfrm>
            <a:off x="5257800" y="3657600"/>
            <a:ext cx="3124200" cy="533400"/>
          </a:xfrm>
          <a:prstGeom prst="rect">
            <a:avLst/>
          </a:prstGeom>
          <a:solidFill>
            <a:srgbClr val="FF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s-MX" sz="1800" b="0" i="0" u="none" strike="noStrike" cap="none" normalizeH="0" baseline="0" smtClean="0">
              <a:ln>
                <a:noFill/>
              </a:ln>
              <a:solidFill>
                <a:schemeClr val="tx1"/>
              </a:solidFill>
              <a:effectLst/>
              <a:latin typeface="Times New Roman" pitchFamily="18" charset="0"/>
            </a:endParaRPr>
          </a:p>
        </p:txBody>
      </p:sp>
      <p:sp>
        <p:nvSpPr>
          <p:cNvPr id="18" name="17 Rectángulo"/>
          <p:cNvSpPr/>
          <p:nvPr/>
        </p:nvSpPr>
        <p:spPr bwMode="auto">
          <a:xfrm>
            <a:off x="4953000" y="4572000"/>
            <a:ext cx="3962400" cy="609600"/>
          </a:xfrm>
          <a:prstGeom prst="rect">
            <a:avLst/>
          </a:prstGeom>
          <a:solidFill>
            <a:srgbClr val="FF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s-MX" sz="1800" b="0" i="0" u="none" strike="noStrike" cap="none" normalizeH="0" baseline="0" smtClean="0">
              <a:ln>
                <a:noFill/>
              </a:ln>
              <a:solidFill>
                <a:schemeClr val="tx1"/>
              </a:solidFill>
              <a:effectLst/>
              <a:latin typeface="Times New Roman" pitchFamily="18" charset="0"/>
            </a:endParaRPr>
          </a:p>
        </p:txBody>
      </p:sp>
      <p:graphicFrame>
        <p:nvGraphicFramePr>
          <p:cNvPr id="19" name="Object 15"/>
          <p:cNvGraphicFramePr>
            <a:graphicFrameLocks noChangeAspect="1"/>
          </p:cNvGraphicFramePr>
          <p:nvPr/>
        </p:nvGraphicFramePr>
        <p:xfrm>
          <a:off x="5334000" y="2743200"/>
          <a:ext cx="3253154" cy="457200"/>
        </p:xfrm>
        <a:graphic>
          <a:graphicData uri="http://schemas.openxmlformats.org/presentationml/2006/ole">
            <p:oleObj spid="_x0000_s5124" name="Equation" r:id="rId6" imgW="2349360" imgH="330120" progId="Equation.3">
              <p:embed/>
            </p:oleObj>
          </a:graphicData>
        </a:graphic>
      </p:graphicFrame>
      <p:graphicFrame>
        <p:nvGraphicFramePr>
          <p:cNvPr id="20" name="Object 16"/>
          <p:cNvGraphicFramePr>
            <a:graphicFrameLocks noChangeAspect="1"/>
          </p:cNvGraphicFramePr>
          <p:nvPr/>
        </p:nvGraphicFramePr>
        <p:xfrm>
          <a:off x="5638799" y="3733800"/>
          <a:ext cx="2268415" cy="457200"/>
        </p:xfrm>
        <a:graphic>
          <a:graphicData uri="http://schemas.openxmlformats.org/presentationml/2006/ole">
            <p:oleObj spid="_x0000_s5125" name="Equation" r:id="rId7" imgW="1638000" imgH="330120" progId="Equation.3">
              <p:embed/>
            </p:oleObj>
          </a:graphicData>
        </a:graphic>
      </p:graphicFrame>
      <p:sp>
        <p:nvSpPr>
          <p:cNvPr id="21" name="20 Rectángulo"/>
          <p:cNvSpPr/>
          <p:nvPr/>
        </p:nvSpPr>
        <p:spPr bwMode="auto">
          <a:xfrm>
            <a:off x="5638800" y="5715000"/>
            <a:ext cx="2514600" cy="685800"/>
          </a:xfrm>
          <a:prstGeom prst="rect">
            <a:avLst/>
          </a:prstGeom>
          <a:solidFill>
            <a:srgbClr val="FF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s-MX" sz="1800" b="0" i="0" u="none" strike="noStrike" cap="none" normalizeH="0" baseline="0" smtClean="0">
              <a:ln>
                <a:noFill/>
              </a:ln>
              <a:solidFill>
                <a:schemeClr val="tx1"/>
              </a:solidFill>
              <a:effectLst/>
              <a:latin typeface="Times New Roman" pitchFamily="18" charset="0"/>
            </a:endParaRPr>
          </a:p>
        </p:txBody>
      </p:sp>
      <p:graphicFrame>
        <p:nvGraphicFramePr>
          <p:cNvPr id="5126" name="Object 18"/>
          <p:cNvGraphicFramePr>
            <a:graphicFrameLocks noChangeAspect="1"/>
          </p:cNvGraphicFramePr>
          <p:nvPr/>
        </p:nvGraphicFramePr>
        <p:xfrm>
          <a:off x="4953000" y="4800600"/>
          <a:ext cx="3987800" cy="368300"/>
        </p:xfrm>
        <a:graphic>
          <a:graphicData uri="http://schemas.openxmlformats.org/presentationml/2006/ole">
            <p:oleObj spid="_x0000_s5126" name="Equation" r:id="rId8" imgW="3987720" imgH="368280" progId="Equation.3">
              <p:embed/>
            </p:oleObj>
          </a:graphicData>
        </a:graphic>
      </p:graphicFrame>
      <p:graphicFrame>
        <p:nvGraphicFramePr>
          <p:cNvPr id="5127" name="Object 19"/>
          <p:cNvGraphicFramePr>
            <a:graphicFrameLocks noChangeAspect="1"/>
          </p:cNvGraphicFramePr>
          <p:nvPr/>
        </p:nvGraphicFramePr>
        <p:xfrm>
          <a:off x="5715000" y="5791200"/>
          <a:ext cx="2133600" cy="507167"/>
        </p:xfrm>
        <a:graphic>
          <a:graphicData uri="http://schemas.openxmlformats.org/presentationml/2006/ole">
            <p:oleObj spid="_x0000_s5127" name="Equation" r:id="rId9" imgW="1549080" imgH="3682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checkerboard(across)">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i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down)">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down)">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5126"/>
                                        </p:tgtEl>
                                        <p:attrNameLst>
                                          <p:attrName>style.visibility</p:attrName>
                                        </p:attrNameLst>
                                      </p:cBhvr>
                                      <p:to>
                                        <p:strVal val="visible"/>
                                      </p:to>
                                    </p:set>
                                    <p:animEffect transition="in" filter="checkerboard(across)">
                                      <p:cBhvr>
                                        <p:cTn id="47" dur="500"/>
                                        <p:tgtEl>
                                          <p:spTgt spid="5126"/>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5127"/>
                                        </p:tgtEl>
                                        <p:attrNameLst>
                                          <p:attrName>style.visibility</p:attrName>
                                        </p:attrNameLst>
                                      </p:cBhvr>
                                      <p:to>
                                        <p:strVal val="visible"/>
                                      </p:to>
                                    </p:set>
                                    <p:animEffect transition="in" filter="box(in)">
                                      <p:cBhvr>
                                        <p:cTn id="52"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304800"/>
            <a:ext cx="8610600" cy="533400"/>
          </a:xfrm>
        </p:spPr>
        <p:txBody>
          <a:bodyPr/>
          <a:lstStyle/>
          <a:p>
            <a:pPr algn="ctr"/>
            <a:r>
              <a:rPr lang="es-MX" dirty="0" smtClean="0">
                <a:solidFill>
                  <a:srgbClr val="FFFF00"/>
                </a:solidFill>
              </a:rPr>
              <a:t>Ejemplo 02</a:t>
            </a:r>
            <a:endParaRPr lang="es-MX" dirty="0">
              <a:solidFill>
                <a:srgbClr val="FFFF00"/>
              </a:solidFill>
            </a:endParaRPr>
          </a:p>
        </p:txBody>
      </p:sp>
      <p:sp>
        <p:nvSpPr>
          <p:cNvPr id="3" name="2 Marcador de contenido"/>
          <p:cNvSpPr>
            <a:spLocks noGrp="1"/>
          </p:cNvSpPr>
          <p:nvPr>
            <p:ph sz="half" idx="1"/>
          </p:nvPr>
        </p:nvSpPr>
        <p:spPr>
          <a:xfrm>
            <a:off x="228600" y="914400"/>
            <a:ext cx="4419600" cy="5638800"/>
          </a:xfrm>
        </p:spPr>
        <p:txBody>
          <a:bodyPr/>
          <a:lstStyle/>
          <a:p>
            <a:pPr algn="just">
              <a:buNone/>
            </a:pPr>
            <a:r>
              <a:rPr lang="es-MX" dirty="0" smtClean="0">
                <a:latin typeface="Arial Narrow" pitchFamily="34" charset="0"/>
              </a:rPr>
              <a:t>	Una vagoneta se encuentra en reposo sobre una vía que forma 25° con la vertical. La masa total de la vagoneta más su carga es 5500 lb y su centro de gravedad se encuentra en el plano medio y a 30 pulgadas del carril. Determine la tensión en el cable y la reacción en cada par de ruedas</a:t>
            </a:r>
            <a:endParaRPr lang="es-MX" dirty="0">
              <a:latin typeface="Arial Narrow" pitchFamily="34" charset="0"/>
            </a:endParaRPr>
          </a:p>
        </p:txBody>
      </p:sp>
      <p:sp>
        <p:nvSpPr>
          <p:cNvPr id="4" name="3 Marcador de contenido"/>
          <p:cNvSpPr>
            <a:spLocks noGrp="1"/>
          </p:cNvSpPr>
          <p:nvPr>
            <p:ph sz="half" idx="2"/>
          </p:nvPr>
        </p:nvSpPr>
        <p:spPr>
          <a:xfrm>
            <a:off x="4953000" y="1219200"/>
            <a:ext cx="3962400" cy="5105400"/>
          </a:xfrm>
        </p:spPr>
        <p:txBody>
          <a:bodyPr/>
          <a:lstStyle/>
          <a:p>
            <a:endParaRPr lang="es-MX" dirty="0"/>
          </a:p>
        </p:txBody>
      </p:sp>
      <p:pic>
        <p:nvPicPr>
          <p:cNvPr id="5" name="Picture 5" descr="C:\DOCUME~1\WALTOL~1\LOCALS~1\Temp\\msotw9_temp0.jpg"/>
          <p:cNvPicPr>
            <a:picLocks noChangeAspect="1" noChangeArrowheads="1"/>
          </p:cNvPicPr>
          <p:nvPr/>
        </p:nvPicPr>
        <p:blipFill>
          <a:blip r:embed="rId2" cstate="print">
            <a:lum bright="-20000" contrast="40000"/>
          </a:blip>
          <a:srcRect/>
          <a:stretch>
            <a:fillRect/>
          </a:stretch>
        </p:blipFill>
        <p:spPr bwMode="auto">
          <a:xfrm>
            <a:off x="5029200" y="1447800"/>
            <a:ext cx="3505200" cy="4789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28600"/>
            <a:ext cx="8610600" cy="533400"/>
          </a:xfrm>
        </p:spPr>
        <p:txBody>
          <a:bodyPr/>
          <a:lstStyle/>
          <a:p>
            <a:pPr algn="ctr"/>
            <a:r>
              <a:rPr lang="es-MX" dirty="0" smtClean="0">
                <a:solidFill>
                  <a:srgbClr val="FFFF00"/>
                </a:solidFill>
              </a:rPr>
              <a:t>Solución</a:t>
            </a:r>
            <a:endParaRPr lang="es-MX" dirty="0">
              <a:solidFill>
                <a:srgbClr val="FFFF00"/>
              </a:solidFill>
            </a:endParaRPr>
          </a:p>
        </p:txBody>
      </p:sp>
      <p:sp>
        <p:nvSpPr>
          <p:cNvPr id="3" name="2 Marcador de contenido"/>
          <p:cNvSpPr>
            <a:spLocks noGrp="1"/>
          </p:cNvSpPr>
          <p:nvPr>
            <p:ph sz="half" idx="1"/>
          </p:nvPr>
        </p:nvSpPr>
        <p:spPr>
          <a:xfrm>
            <a:off x="304800" y="685800"/>
            <a:ext cx="4191000" cy="5943600"/>
          </a:xfrm>
        </p:spPr>
        <p:txBody>
          <a:bodyPr/>
          <a:lstStyle/>
          <a:p>
            <a:pPr algn="just"/>
            <a:r>
              <a:rPr lang="es-MX" sz="2600" dirty="0" smtClean="0">
                <a:latin typeface="Arial Narrow" pitchFamily="34" charset="0"/>
              </a:rPr>
              <a:t>DCL </a:t>
            </a:r>
            <a:r>
              <a:rPr lang="es-MX" sz="2600" dirty="0" smtClean="0">
                <a:latin typeface="Arial Narrow" pitchFamily="34" charset="0"/>
              </a:rPr>
              <a:t>de la vagoneta más su carga.</a:t>
            </a:r>
            <a:endParaRPr lang="es-MX" sz="2600" dirty="0">
              <a:latin typeface="Arial Narrow" pitchFamily="34" charset="0"/>
            </a:endParaRPr>
          </a:p>
        </p:txBody>
      </p:sp>
      <p:sp>
        <p:nvSpPr>
          <p:cNvPr id="4" name="3 Marcador de contenido"/>
          <p:cNvSpPr>
            <a:spLocks noGrp="1"/>
          </p:cNvSpPr>
          <p:nvPr>
            <p:ph sz="half" idx="2"/>
          </p:nvPr>
        </p:nvSpPr>
        <p:spPr>
          <a:xfrm>
            <a:off x="4495800" y="762000"/>
            <a:ext cx="4419600" cy="6096000"/>
          </a:xfrm>
        </p:spPr>
        <p:txBody>
          <a:bodyPr/>
          <a:lstStyle/>
          <a:p>
            <a:r>
              <a:rPr lang="es-MX" sz="2400" dirty="0" smtClean="0">
                <a:latin typeface="Arial Narrow" pitchFamily="34" charset="0"/>
              </a:rPr>
              <a:t>Las reacciones en las ruedas son</a:t>
            </a:r>
          </a:p>
          <a:p>
            <a:endParaRPr lang="es-MX" sz="2400" dirty="0" smtClean="0">
              <a:latin typeface="Arial Narrow" pitchFamily="34" charset="0"/>
            </a:endParaRPr>
          </a:p>
          <a:p>
            <a:endParaRPr lang="es-MX" sz="2400" dirty="0" smtClean="0">
              <a:latin typeface="Arial Narrow" pitchFamily="34" charset="0"/>
            </a:endParaRPr>
          </a:p>
          <a:p>
            <a:endParaRPr lang="es-MX" sz="2400" dirty="0" smtClean="0">
              <a:latin typeface="Arial Narrow" pitchFamily="34" charset="0"/>
            </a:endParaRPr>
          </a:p>
          <a:p>
            <a:endParaRPr lang="es-MX" sz="2400" dirty="0" smtClean="0">
              <a:latin typeface="Arial Narrow" pitchFamily="34" charset="0"/>
            </a:endParaRPr>
          </a:p>
          <a:p>
            <a:endParaRPr lang="es-MX" sz="2400" dirty="0" smtClean="0">
              <a:latin typeface="Arial Narrow" pitchFamily="34" charset="0"/>
            </a:endParaRPr>
          </a:p>
          <a:p>
            <a:endParaRPr lang="es-MX" sz="2400" dirty="0" smtClean="0">
              <a:latin typeface="Arial Narrow" pitchFamily="34" charset="0"/>
            </a:endParaRPr>
          </a:p>
          <a:p>
            <a:endParaRPr lang="es-MX" sz="2400" dirty="0" smtClean="0">
              <a:latin typeface="Arial Narrow" pitchFamily="34" charset="0"/>
            </a:endParaRPr>
          </a:p>
          <a:p>
            <a:endParaRPr lang="es-MX" sz="2400" dirty="0" smtClean="0">
              <a:latin typeface="Arial Narrow" pitchFamily="34" charset="0"/>
            </a:endParaRPr>
          </a:p>
          <a:p>
            <a:endParaRPr lang="es-MX" sz="2400" dirty="0" smtClean="0">
              <a:latin typeface="Arial Narrow" pitchFamily="34" charset="0"/>
            </a:endParaRPr>
          </a:p>
          <a:p>
            <a:r>
              <a:rPr lang="es-MX" sz="2400" dirty="0" smtClean="0">
                <a:latin typeface="Arial Narrow" pitchFamily="34" charset="0"/>
              </a:rPr>
              <a:t>La tensión en cable es</a:t>
            </a:r>
            <a:endParaRPr lang="es-MX" sz="2400" dirty="0">
              <a:latin typeface="Arial Narrow" pitchFamily="34" charset="0"/>
            </a:endParaRPr>
          </a:p>
        </p:txBody>
      </p:sp>
      <p:pic>
        <p:nvPicPr>
          <p:cNvPr id="5" name="Picture 5" descr="C:\DOCUME~1\WALTOL~1\LOCALS~1\Temp\\msotw9_temp0.jpg"/>
          <p:cNvPicPr>
            <a:picLocks noChangeAspect="1" noChangeArrowheads="1"/>
          </p:cNvPicPr>
          <p:nvPr/>
        </p:nvPicPr>
        <p:blipFill>
          <a:blip r:embed="rId3" cstate="print">
            <a:lum bright="-20000" contrast="40000"/>
          </a:blip>
          <a:srcRect/>
          <a:stretch>
            <a:fillRect/>
          </a:stretch>
        </p:blipFill>
        <p:spPr bwMode="auto">
          <a:xfrm>
            <a:off x="1524000" y="1524000"/>
            <a:ext cx="2493963" cy="3278188"/>
          </a:xfrm>
          <a:prstGeom prst="rect">
            <a:avLst/>
          </a:prstGeom>
          <a:noFill/>
          <a:ln w="9525">
            <a:noFill/>
            <a:miter lim="800000"/>
            <a:headEnd/>
            <a:tailEnd/>
          </a:ln>
        </p:spPr>
      </p:pic>
      <p:sp>
        <p:nvSpPr>
          <p:cNvPr id="7" name="6 Rectángulo"/>
          <p:cNvSpPr/>
          <p:nvPr/>
        </p:nvSpPr>
        <p:spPr bwMode="auto">
          <a:xfrm>
            <a:off x="685800" y="4953000"/>
            <a:ext cx="3276600" cy="1752600"/>
          </a:xfrm>
          <a:prstGeom prst="rect">
            <a:avLst/>
          </a:prstGeom>
          <a:solidFill>
            <a:srgbClr val="99FF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s-MX" sz="1800" b="0" i="0" u="none" strike="noStrike" cap="none" normalizeH="0" baseline="0" smtClean="0">
              <a:ln>
                <a:noFill/>
              </a:ln>
              <a:solidFill>
                <a:schemeClr val="tx1"/>
              </a:solidFill>
              <a:effectLst/>
              <a:latin typeface="Times New Roman" pitchFamily="18" charset="0"/>
            </a:endParaRPr>
          </a:p>
        </p:txBody>
      </p:sp>
      <p:graphicFrame>
        <p:nvGraphicFramePr>
          <p:cNvPr id="7171" name="Object 10"/>
          <p:cNvGraphicFramePr>
            <a:graphicFrameLocks noChangeAspect="1"/>
          </p:cNvGraphicFramePr>
          <p:nvPr/>
        </p:nvGraphicFramePr>
        <p:xfrm>
          <a:off x="914400" y="4876800"/>
          <a:ext cx="2425700" cy="1803400"/>
        </p:xfrm>
        <a:graphic>
          <a:graphicData uri="http://schemas.openxmlformats.org/presentationml/2006/ole">
            <p:oleObj spid="_x0000_s7171" name="Equation" r:id="rId4" imgW="2425680" imgH="1803240" progId="Equation.3">
              <p:embed/>
            </p:oleObj>
          </a:graphicData>
        </a:graphic>
      </p:graphicFrame>
      <p:sp>
        <p:nvSpPr>
          <p:cNvPr id="9" name="8 Rectángulo"/>
          <p:cNvSpPr/>
          <p:nvPr/>
        </p:nvSpPr>
        <p:spPr bwMode="auto">
          <a:xfrm>
            <a:off x="4572000" y="2590800"/>
            <a:ext cx="4191000" cy="609600"/>
          </a:xfrm>
          <a:prstGeom prst="rect">
            <a:avLst/>
          </a:prstGeom>
          <a:solidFill>
            <a:srgbClr val="FF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s-MX" sz="1800" b="0" i="0" u="none" strike="noStrike" cap="none" normalizeH="0" baseline="0" smtClean="0">
              <a:ln>
                <a:noFill/>
              </a:ln>
              <a:solidFill>
                <a:schemeClr val="tx1"/>
              </a:solidFill>
              <a:effectLst/>
              <a:latin typeface="Times New Roman" pitchFamily="18" charset="0"/>
            </a:endParaRPr>
          </a:p>
        </p:txBody>
      </p:sp>
      <p:sp>
        <p:nvSpPr>
          <p:cNvPr id="10" name="9 Rectángulo"/>
          <p:cNvSpPr/>
          <p:nvPr/>
        </p:nvSpPr>
        <p:spPr bwMode="auto">
          <a:xfrm>
            <a:off x="4495800" y="1295400"/>
            <a:ext cx="4648200" cy="1143000"/>
          </a:xfrm>
          <a:prstGeom prst="rect">
            <a:avLst/>
          </a:prstGeom>
          <a:solidFill>
            <a:srgbClr val="FF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s-MX" sz="1800" b="0" i="0" u="none" strike="noStrike" cap="none" normalizeH="0" baseline="0" smtClean="0">
              <a:ln>
                <a:noFill/>
              </a:ln>
              <a:solidFill>
                <a:schemeClr val="tx1"/>
              </a:solidFill>
              <a:effectLst/>
              <a:latin typeface="Times New Roman" pitchFamily="18" charset="0"/>
            </a:endParaRPr>
          </a:p>
        </p:txBody>
      </p:sp>
      <p:graphicFrame>
        <p:nvGraphicFramePr>
          <p:cNvPr id="11" name="Object 11"/>
          <p:cNvGraphicFramePr>
            <a:graphicFrameLocks noChangeAspect="1"/>
          </p:cNvGraphicFramePr>
          <p:nvPr/>
        </p:nvGraphicFramePr>
        <p:xfrm>
          <a:off x="4597400" y="1524000"/>
          <a:ext cx="4546600" cy="762000"/>
        </p:xfrm>
        <a:graphic>
          <a:graphicData uri="http://schemas.openxmlformats.org/presentationml/2006/ole">
            <p:oleObj spid="_x0000_s7172" name="Equation" r:id="rId5" imgW="4546440" imgH="761760" progId="Equation.3">
              <p:embed/>
            </p:oleObj>
          </a:graphicData>
        </a:graphic>
      </p:graphicFrame>
      <p:graphicFrame>
        <p:nvGraphicFramePr>
          <p:cNvPr id="12" name="Object 12"/>
          <p:cNvGraphicFramePr>
            <a:graphicFrameLocks noChangeAspect="1"/>
          </p:cNvGraphicFramePr>
          <p:nvPr/>
        </p:nvGraphicFramePr>
        <p:xfrm>
          <a:off x="4876800" y="2666999"/>
          <a:ext cx="1905000" cy="457933"/>
        </p:xfrm>
        <a:graphic>
          <a:graphicData uri="http://schemas.openxmlformats.org/presentationml/2006/ole">
            <p:oleObj spid="_x0000_s7173" name="Equation" r:id="rId6" imgW="1320480" imgH="317160" progId="Equation.3">
              <p:embed/>
            </p:oleObj>
          </a:graphicData>
        </a:graphic>
      </p:graphicFrame>
      <p:sp>
        <p:nvSpPr>
          <p:cNvPr id="13" name="12 Rectángulo"/>
          <p:cNvSpPr/>
          <p:nvPr/>
        </p:nvSpPr>
        <p:spPr bwMode="auto">
          <a:xfrm>
            <a:off x="4495800" y="3352800"/>
            <a:ext cx="4648200" cy="914400"/>
          </a:xfrm>
          <a:prstGeom prst="rect">
            <a:avLst/>
          </a:prstGeom>
          <a:solidFill>
            <a:srgbClr val="FF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s-MX" sz="1800" b="0" i="0" u="none" strike="noStrike" cap="none" normalizeH="0" baseline="0" smtClean="0">
              <a:ln>
                <a:noFill/>
              </a:ln>
              <a:solidFill>
                <a:schemeClr val="tx1"/>
              </a:solidFill>
              <a:effectLst/>
              <a:latin typeface="Times New Roman" pitchFamily="18" charset="0"/>
            </a:endParaRPr>
          </a:p>
        </p:txBody>
      </p:sp>
      <p:sp>
        <p:nvSpPr>
          <p:cNvPr id="14" name="13 Rectángulo"/>
          <p:cNvSpPr/>
          <p:nvPr/>
        </p:nvSpPr>
        <p:spPr bwMode="auto">
          <a:xfrm>
            <a:off x="4648200" y="4419600"/>
            <a:ext cx="4191000" cy="609600"/>
          </a:xfrm>
          <a:prstGeom prst="rect">
            <a:avLst/>
          </a:prstGeom>
          <a:solidFill>
            <a:srgbClr val="FF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s-MX" sz="1800" b="0" i="0" u="none" strike="noStrike" cap="none" normalizeH="0" baseline="0" smtClean="0">
              <a:ln>
                <a:noFill/>
              </a:ln>
              <a:solidFill>
                <a:schemeClr val="tx1"/>
              </a:solidFill>
              <a:effectLst/>
              <a:latin typeface="Times New Roman" pitchFamily="18" charset="0"/>
            </a:endParaRPr>
          </a:p>
        </p:txBody>
      </p:sp>
      <p:graphicFrame>
        <p:nvGraphicFramePr>
          <p:cNvPr id="7174" name="Object 13"/>
          <p:cNvGraphicFramePr>
            <a:graphicFrameLocks noChangeAspect="1"/>
          </p:cNvGraphicFramePr>
          <p:nvPr/>
        </p:nvGraphicFramePr>
        <p:xfrm>
          <a:off x="4584700" y="3352800"/>
          <a:ext cx="4559300" cy="762000"/>
        </p:xfrm>
        <a:graphic>
          <a:graphicData uri="http://schemas.openxmlformats.org/presentationml/2006/ole">
            <p:oleObj spid="_x0000_s7174" name="Equation" r:id="rId7" imgW="4559040" imgH="761760" progId="Equation.3">
              <p:embed/>
            </p:oleObj>
          </a:graphicData>
        </a:graphic>
      </p:graphicFrame>
      <p:graphicFrame>
        <p:nvGraphicFramePr>
          <p:cNvPr id="7175" name="Object 14"/>
          <p:cNvGraphicFramePr>
            <a:graphicFrameLocks noChangeAspect="1"/>
          </p:cNvGraphicFramePr>
          <p:nvPr/>
        </p:nvGraphicFramePr>
        <p:xfrm>
          <a:off x="5410200" y="4495800"/>
          <a:ext cx="1752600" cy="471129"/>
        </p:xfrm>
        <a:graphic>
          <a:graphicData uri="http://schemas.openxmlformats.org/presentationml/2006/ole">
            <p:oleObj spid="_x0000_s7175" name="Equation" r:id="rId8" imgW="1180800" imgH="317160" progId="Equation.3">
              <p:embed/>
            </p:oleObj>
          </a:graphicData>
        </a:graphic>
      </p:graphicFrame>
      <p:sp>
        <p:nvSpPr>
          <p:cNvPr id="17" name="16 Rectángulo"/>
          <p:cNvSpPr/>
          <p:nvPr/>
        </p:nvSpPr>
        <p:spPr bwMode="auto">
          <a:xfrm>
            <a:off x="4343400" y="5715000"/>
            <a:ext cx="4495800" cy="990600"/>
          </a:xfrm>
          <a:prstGeom prst="rect">
            <a:avLst/>
          </a:prstGeom>
          <a:solidFill>
            <a:srgbClr val="FF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s-MX" sz="1800" b="0" i="0" u="none" strike="noStrike" cap="none" normalizeH="0" baseline="0" smtClean="0">
              <a:ln>
                <a:noFill/>
              </a:ln>
              <a:solidFill>
                <a:schemeClr val="tx1"/>
              </a:solidFill>
              <a:effectLst/>
              <a:latin typeface="Times New Roman" pitchFamily="18" charset="0"/>
            </a:endParaRPr>
          </a:p>
        </p:txBody>
      </p:sp>
      <p:graphicFrame>
        <p:nvGraphicFramePr>
          <p:cNvPr id="18" name="Object 17"/>
          <p:cNvGraphicFramePr>
            <a:graphicFrameLocks noChangeAspect="1"/>
          </p:cNvGraphicFramePr>
          <p:nvPr/>
        </p:nvGraphicFramePr>
        <p:xfrm>
          <a:off x="4572000" y="5715000"/>
          <a:ext cx="3505200" cy="387809"/>
        </p:xfrm>
        <a:graphic>
          <a:graphicData uri="http://schemas.openxmlformats.org/presentationml/2006/ole">
            <p:oleObj spid="_x0000_s7176" name="Equation" r:id="rId9" imgW="2984400" imgH="330120" progId="Equation.3">
              <p:embed/>
            </p:oleObj>
          </a:graphicData>
        </a:graphic>
      </p:graphicFrame>
      <p:graphicFrame>
        <p:nvGraphicFramePr>
          <p:cNvPr id="19" name="Object 18"/>
          <p:cNvGraphicFramePr>
            <a:graphicFrameLocks noChangeAspect="1"/>
          </p:cNvGraphicFramePr>
          <p:nvPr/>
        </p:nvGraphicFramePr>
        <p:xfrm>
          <a:off x="5334000" y="6096000"/>
          <a:ext cx="2423160" cy="457200"/>
        </p:xfrm>
        <a:graphic>
          <a:graphicData uri="http://schemas.openxmlformats.org/presentationml/2006/ole">
            <p:oleObj spid="_x0000_s7177" name="Equation" r:id="rId10" imgW="1346040" imgH="253800" progId="Equation.3">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28600"/>
            <a:ext cx="8610600" cy="533400"/>
          </a:xfrm>
        </p:spPr>
        <p:txBody>
          <a:bodyPr/>
          <a:lstStyle/>
          <a:p>
            <a:pPr algn="ctr"/>
            <a:r>
              <a:rPr lang="es-MX" sz="3200" dirty="0" smtClean="0">
                <a:solidFill>
                  <a:srgbClr val="FFFF00"/>
                </a:solidFill>
              </a:rPr>
              <a:t>EQUILIBRIO DE UN CUERPO SOMETIDO A DOS FUERZAS</a:t>
            </a:r>
            <a:endParaRPr lang="es-MX" sz="3200" dirty="0">
              <a:solidFill>
                <a:srgbClr val="FFFF00"/>
              </a:solidFill>
            </a:endParaRPr>
          </a:p>
        </p:txBody>
      </p:sp>
      <p:sp>
        <p:nvSpPr>
          <p:cNvPr id="3" name="2 Marcador de contenido"/>
          <p:cNvSpPr>
            <a:spLocks noGrp="1"/>
          </p:cNvSpPr>
          <p:nvPr>
            <p:ph sz="half" idx="1"/>
          </p:nvPr>
        </p:nvSpPr>
        <p:spPr>
          <a:xfrm>
            <a:off x="152400" y="685800"/>
            <a:ext cx="4114800" cy="5943600"/>
          </a:xfrm>
        </p:spPr>
        <p:txBody>
          <a:bodyPr/>
          <a:lstStyle/>
          <a:p>
            <a:pPr algn="just"/>
            <a:r>
              <a:rPr lang="es-MX" sz="2400" dirty="0" smtClean="0">
                <a:latin typeface="Arial Narrow" pitchFamily="34" charset="0"/>
              </a:rPr>
              <a:t>Si dos fuerzas actúan sobre un cuerpo, para el equilibrio estas deben ser </a:t>
            </a:r>
            <a:r>
              <a:rPr lang="es-MX" sz="2400" dirty="0" err="1" smtClean="0">
                <a:latin typeface="Arial Narrow" pitchFamily="34" charset="0"/>
              </a:rPr>
              <a:t>colineales</a:t>
            </a:r>
            <a:r>
              <a:rPr lang="es-MX" sz="2400" dirty="0" smtClean="0">
                <a:latin typeface="Arial Narrow" pitchFamily="34" charset="0"/>
              </a:rPr>
              <a:t> </a:t>
            </a:r>
            <a:endParaRPr lang="es-MX" sz="2400" dirty="0">
              <a:latin typeface="Arial Narrow" pitchFamily="34" charset="0"/>
            </a:endParaRPr>
          </a:p>
        </p:txBody>
      </p:sp>
      <p:sp>
        <p:nvSpPr>
          <p:cNvPr id="4" name="3 Marcador de contenido"/>
          <p:cNvSpPr>
            <a:spLocks noGrp="1"/>
          </p:cNvSpPr>
          <p:nvPr>
            <p:ph sz="half" idx="2"/>
          </p:nvPr>
        </p:nvSpPr>
        <p:spPr>
          <a:xfrm>
            <a:off x="4343400" y="609600"/>
            <a:ext cx="4572000" cy="6096000"/>
          </a:xfrm>
        </p:spPr>
        <p:txBody>
          <a:bodyPr/>
          <a:lstStyle/>
          <a:p>
            <a:pPr algn="just"/>
            <a:r>
              <a:rPr lang="es-MX" sz="2400" dirty="0" smtClean="0">
                <a:latin typeface="Arial Narrow" pitchFamily="34" charset="0"/>
              </a:rPr>
              <a:t>Considere a una placa sometida a dos fuerzas.</a:t>
            </a:r>
          </a:p>
          <a:p>
            <a:pPr algn="just"/>
            <a:r>
              <a:rPr lang="es-MX" sz="2400" dirty="0" smtClean="0">
                <a:latin typeface="Arial Narrow" pitchFamily="34" charset="0"/>
              </a:rPr>
              <a:t>Para que la placa se encuentre en equilibrio estático, la suma de momentos alrededor de A debe ser cero. El momento de F</a:t>
            </a:r>
            <a:r>
              <a:rPr lang="es-MX" sz="1600" dirty="0" smtClean="0">
                <a:latin typeface="Arial Narrow" pitchFamily="34" charset="0"/>
              </a:rPr>
              <a:t>2</a:t>
            </a:r>
            <a:r>
              <a:rPr lang="es-MX" sz="2400" dirty="0" smtClean="0">
                <a:latin typeface="Arial Narrow" pitchFamily="34" charset="0"/>
              </a:rPr>
              <a:t> será cero si su línea de acción pasa por A.</a:t>
            </a:r>
          </a:p>
          <a:p>
            <a:pPr algn="just"/>
            <a:r>
              <a:rPr lang="es-MX" sz="2400" dirty="0" smtClean="0">
                <a:latin typeface="Arial Narrow" pitchFamily="34" charset="0"/>
              </a:rPr>
              <a:t>Similarmente la línea de acción de F</a:t>
            </a:r>
            <a:r>
              <a:rPr lang="es-MX" sz="1600" dirty="0" smtClean="0">
                <a:latin typeface="Arial Narrow" pitchFamily="34" charset="0"/>
              </a:rPr>
              <a:t>1</a:t>
            </a:r>
            <a:r>
              <a:rPr lang="es-MX" sz="2400" dirty="0" smtClean="0">
                <a:latin typeface="Arial Narrow" pitchFamily="34" charset="0"/>
              </a:rPr>
              <a:t> debe pasar por B para que la suma de momentos respecto a B sea nulo.</a:t>
            </a:r>
          </a:p>
          <a:p>
            <a:pPr algn="just"/>
            <a:r>
              <a:rPr lang="es-MX" sz="2400" dirty="0" smtClean="0">
                <a:latin typeface="Arial Narrow" pitchFamily="34" charset="0"/>
              </a:rPr>
              <a:t>Por tanto para que un cuerpo sometido  dos fuerzas se encuentre en equilibrio, las fuerzas deben ser de igual módulo, y de sentido opuesto. </a:t>
            </a:r>
          </a:p>
        </p:txBody>
      </p:sp>
      <p:pic>
        <p:nvPicPr>
          <p:cNvPr id="20" name="Picture 4" descr="C:\DOCUME~1\WALTOL~1\LOCALS~1\Temp\\msotw9_temp0.jpg"/>
          <p:cNvPicPr>
            <a:picLocks noChangeAspect="1" noChangeArrowheads="1"/>
          </p:cNvPicPr>
          <p:nvPr/>
        </p:nvPicPr>
        <p:blipFill>
          <a:blip r:embed="rId2" cstate="print">
            <a:lum bright="-20000" contrast="40000"/>
          </a:blip>
          <a:srcRect/>
          <a:stretch>
            <a:fillRect/>
          </a:stretch>
        </p:blipFill>
        <p:spPr bwMode="auto">
          <a:xfrm>
            <a:off x="990600" y="1981200"/>
            <a:ext cx="2128345" cy="1440703"/>
          </a:xfrm>
          <a:prstGeom prst="rect">
            <a:avLst/>
          </a:prstGeom>
          <a:noFill/>
          <a:ln w="9525">
            <a:noFill/>
            <a:miter lim="800000"/>
            <a:headEnd/>
            <a:tailEnd/>
          </a:ln>
        </p:spPr>
      </p:pic>
      <p:pic>
        <p:nvPicPr>
          <p:cNvPr id="21" name="Picture 7" descr="C:\DOCUME~1\WALTOL~1\LOCALS~1\Temp\\msotw9_temp0.jpg"/>
          <p:cNvPicPr>
            <a:picLocks noChangeAspect="1" noChangeArrowheads="1"/>
          </p:cNvPicPr>
          <p:nvPr/>
        </p:nvPicPr>
        <p:blipFill>
          <a:blip r:embed="rId3" cstate="print">
            <a:lum bright="-20000" contrast="40000"/>
          </a:blip>
          <a:srcRect/>
          <a:stretch>
            <a:fillRect/>
          </a:stretch>
        </p:blipFill>
        <p:spPr bwMode="auto">
          <a:xfrm>
            <a:off x="914400" y="3505200"/>
            <a:ext cx="2346960" cy="1562351"/>
          </a:xfrm>
          <a:prstGeom prst="rect">
            <a:avLst/>
          </a:prstGeom>
          <a:noFill/>
          <a:ln w="9525">
            <a:noFill/>
            <a:miter lim="800000"/>
            <a:headEnd/>
            <a:tailEnd/>
          </a:ln>
        </p:spPr>
      </p:pic>
      <p:pic>
        <p:nvPicPr>
          <p:cNvPr id="22" name="Picture 12" descr="C:\DOCUME~1\WALTOL~1\LOCALS~1\Temp\\msotw9_temp0.jpg"/>
          <p:cNvPicPr>
            <a:picLocks noChangeAspect="1" noChangeArrowheads="1"/>
          </p:cNvPicPr>
          <p:nvPr/>
        </p:nvPicPr>
        <p:blipFill>
          <a:blip r:embed="rId4" cstate="print">
            <a:lum bright="-20000" contrast="40000"/>
          </a:blip>
          <a:srcRect/>
          <a:stretch>
            <a:fillRect/>
          </a:stretch>
        </p:blipFill>
        <p:spPr bwMode="auto">
          <a:xfrm>
            <a:off x="914400" y="5105400"/>
            <a:ext cx="2372497" cy="15829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533400" y="304800"/>
            <a:ext cx="8382000" cy="685800"/>
          </a:xfrm>
        </p:spPr>
        <p:txBody>
          <a:bodyPr/>
          <a:lstStyle/>
          <a:p>
            <a:pPr algn="ctr"/>
            <a:r>
              <a:rPr lang="es-MX" sz="3600" dirty="0" smtClean="0">
                <a:solidFill>
                  <a:srgbClr val="FFFF00"/>
                </a:solidFill>
              </a:rPr>
              <a:t>INTRODUCCIÓN</a:t>
            </a:r>
            <a:endParaRPr lang="es-MX" sz="3600" dirty="0">
              <a:solidFill>
                <a:srgbClr val="FFFF00"/>
              </a:solidFill>
            </a:endParaRPr>
          </a:p>
        </p:txBody>
      </p:sp>
      <p:sp>
        <p:nvSpPr>
          <p:cNvPr id="6" name="5 Marcador de contenido"/>
          <p:cNvSpPr>
            <a:spLocks noGrp="1"/>
          </p:cNvSpPr>
          <p:nvPr>
            <p:ph idx="1"/>
          </p:nvPr>
        </p:nvSpPr>
        <p:spPr>
          <a:xfrm>
            <a:off x="304800" y="762000"/>
            <a:ext cx="8610600" cy="5943600"/>
          </a:xfrm>
        </p:spPr>
        <p:txBody>
          <a:bodyPr/>
          <a:lstStyle/>
          <a:p>
            <a:pPr algn="just"/>
            <a:r>
              <a:rPr lang="es-MX" dirty="0" smtClean="0">
                <a:latin typeface="Arial Narrow" pitchFamily="34" charset="0"/>
              </a:rPr>
              <a:t>En los acápites anteriores </a:t>
            </a:r>
            <a:r>
              <a:rPr lang="es-MX" dirty="0" smtClean="0">
                <a:latin typeface="Arial Narrow" pitchFamily="34" charset="0"/>
              </a:rPr>
              <a:t>se estudiaron a </a:t>
            </a:r>
            <a:r>
              <a:rPr lang="es-MX" dirty="0" smtClean="0">
                <a:latin typeface="Arial Narrow" pitchFamily="34" charset="0"/>
              </a:rPr>
              <a:t>las fuerzas  y momentos sobre partículas y cuerpos rígidos, evaluando su resultante de cualquier sistema </a:t>
            </a:r>
          </a:p>
          <a:p>
            <a:pPr algn="just"/>
            <a:r>
              <a:rPr lang="es-MX" dirty="0" smtClean="0">
                <a:latin typeface="Arial Narrow" pitchFamily="34" charset="0"/>
              </a:rPr>
              <a:t>En esta sección se estudiará el equilibrio mecánico .</a:t>
            </a:r>
          </a:p>
          <a:p>
            <a:pPr algn="just"/>
            <a:r>
              <a:rPr lang="es-MX" dirty="0" smtClean="0">
                <a:latin typeface="Arial Narrow" pitchFamily="34" charset="0"/>
              </a:rPr>
              <a:t>El equilibrio es una situación estacionaria en la que se cumplen una de estas dos condiciones </a:t>
            </a:r>
            <a:r>
              <a:rPr lang="es-MX" dirty="0" smtClean="0">
                <a:latin typeface="Arial Narrow" pitchFamily="34" charset="0"/>
              </a:rPr>
              <a:t>:</a:t>
            </a:r>
          </a:p>
          <a:p>
            <a:pPr algn="just">
              <a:buNone/>
            </a:pPr>
            <a:endParaRPr lang="es-MX" dirty="0" smtClean="0">
              <a:latin typeface="Arial Narrow" pitchFamily="34" charset="0"/>
            </a:endParaRPr>
          </a:p>
          <a:p>
            <a:pPr marL="514350" indent="-514350" algn="just">
              <a:buNone/>
            </a:pPr>
            <a:r>
              <a:rPr lang="es-MX" dirty="0" smtClean="0">
                <a:latin typeface="Arial Narrow" pitchFamily="34" charset="0"/>
              </a:rPr>
              <a:t>	1.	Un sistema esta en equilibrio mecánico cuando </a:t>
            </a:r>
            <a:r>
              <a:rPr lang="es-MX" dirty="0" smtClean="0">
                <a:solidFill>
                  <a:srgbClr val="FFFF00"/>
                </a:solidFill>
                <a:latin typeface="Arial Narrow" pitchFamily="34" charset="0"/>
              </a:rPr>
              <a:t>la suma 	de fuerzas y momentos</a:t>
            </a:r>
            <a:r>
              <a:rPr lang="es-MX" dirty="0" smtClean="0">
                <a:latin typeface="Arial Narrow" pitchFamily="34" charset="0"/>
              </a:rPr>
              <a:t>  sobre cada partícula del 	sistema </a:t>
            </a:r>
            <a:r>
              <a:rPr lang="es-MX" dirty="0" smtClean="0">
                <a:latin typeface="Arial Narrow" pitchFamily="34" charset="0"/>
              </a:rPr>
              <a:t>	es </a:t>
            </a:r>
            <a:r>
              <a:rPr lang="es-MX" dirty="0" smtClean="0">
                <a:latin typeface="Arial Narrow" pitchFamily="34" charset="0"/>
              </a:rPr>
              <a:t>nulo.</a:t>
            </a:r>
          </a:p>
          <a:p>
            <a:pPr marL="514350" indent="-514350" algn="just">
              <a:buNone/>
            </a:pPr>
            <a:r>
              <a:rPr lang="es-MX" dirty="0" smtClean="0">
                <a:latin typeface="Arial Narrow" pitchFamily="34" charset="0"/>
              </a:rPr>
              <a:t>	2.	Un sistema está en equilibrio mecánico </a:t>
            </a:r>
            <a:r>
              <a:rPr lang="es-MX" dirty="0" smtClean="0">
                <a:solidFill>
                  <a:srgbClr val="FFFF00"/>
                </a:solidFill>
                <a:latin typeface="Arial Narrow" pitchFamily="34" charset="0"/>
              </a:rPr>
              <a:t>si su posición en 	el espacio de configuración</a:t>
            </a:r>
            <a:r>
              <a:rPr lang="es-MX" dirty="0" smtClean="0">
                <a:latin typeface="Arial Narrow" pitchFamily="34" charset="0"/>
              </a:rPr>
              <a:t> es  un punto en el que el 	gradiente de energía potencial es cero</a:t>
            </a:r>
            <a:endParaRPr lang="es-MX"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down)">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blinds(horizontal)">
                                      <p:cBhvr>
                                        <p:cTn id="18" dur="500"/>
                                        <p:tgtEl>
                                          <p:spTgt spid="6">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 calcmode="lin" valueType="num">
                                      <p:cBhvr>
                                        <p:cTn id="23" dur="1000" fill="hold"/>
                                        <p:tgtEl>
                                          <p:spTgt spid="6">
                                            <p:txEl>
                                              <p:pRg st="5" end="5"/>
                                            </p:txEl>
                                          </p:spTgt>
                                        </p:tgtEl>
                                        <p:attrNameLst>
                                          <p:attrName>ppt_w</p:attrName>
                                        </p:attrNameLst>
                                      </p:cBhvr>
                                      <p:tavLst>
                                        <p:tav tm="0">
                                          <p:val>
                                            <p:strVal val="#ppt_w*0.70"/>
                                          </p:val>
                                        </p:tav>
                                        <p:tav tm="100000">
                                          <p:val>
                                            <p:strVal val="#ppt_w"/>
                                          </p:val>
                                        </p:tav>
                                      </p:tavLst>
                                    </p:anim>
                                    <p:anim calcmode="lin" valueType="num">
                                      <p:cBhvr>
                                        <p:cTn id="24" dur="1000" fill="hold"/>
                                        <p:tgtEl>
                                          <p:spTgt spid="6">
                                            <p:txEl>
                                              <p:pRg st="5" end="5"/>
                                            </p:txEl>
                                          </p:spTgt>
                                        </p:tgtEl>
                                        <p:attrNameLst>
                                          <p:attrName>ppt_h</p:attrName>
                                        </p:attrNameLst>
                                      </p:cBhvr>
                                      <p:tavLst>
                                        <p:tav tm="0">
                                          <p:val>
                                            <p:strVal val="#ppt_h"/>
                                          </p:val>
                                        </p:tav>
                                        <p:tav tm="100000">
                                          <p:val>
                                            <p:strVal val="#ppt_h"/>
                                          </p:val>
                                        </p:tav>
                                      </p:tavLst>
                                    </p:anim>
                                    <p:animEffect transition="in" filter="fade">
                                      <p:cBhvr>
                                        <p:cTn id="25"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28600"/>
            <a:ext cx="8610600" cy="533400"/>
          </a:xfrm>
        </p:spPr>
        <p:txBody>
          <a:bodyPr/>
          <a:lstStyle/>
          <a:p>
            <a:pPr algn="ctr"/>
            <a:r>
              <a:rPr lang="es-MX" sz="3200" dirty="0" smtClean="0">
                <a:solidFill>
                  <a:srgbClr val="FFFF00"/>
                </a:solidFill>
              </a:rPr>
              <a:t>EQUILIBRIO DE UN CUERPO SOMETIDO A DOS FUERZAS</a:t>
            </a:r>
            <a:endParaRPr lang="es-MX" sz="3200" dirty="0">
              <a:solidFill>
                <a:srgbClr val="FFFF00"/>
              </a:solidFill>
            </a:endParaRPr>
          </a:p>
        </p:txBody>
      </p:sp>
      <p:sp>
        <p:nvSpPr>
          <p:cNvPr id="3" name="2 Marcador de contenido"/>
          <p:cNvSpPr>
            <a:spLocks noGrp="1"/>
          </p:cNvSpPr>
          <p:nvPr>
            <p:ph sz="half" idx="1"/>
          </p:nvPr>
        </p:nvSpPr>
        <p:spPr>
          <a:xfrm>
            <a:off x="152400" y="685800"/>
            <a:ext cx="2971800" cy="5943600"/>
          </a:xfrm>
        </p:spPr>
        <p:txBody>
          <a:bodyPr/>
          <a:lstStyle/>
          <a:p>
            <a:pPr algn="just"/>
            <a:endParaRPr lang="es-MX" sz="2400" dirty="0">
              <a:latin typeface="Arial Narrow" pitchFamily="34" charset="0"/>
            </a:endParaRPr>
          </a:p>
        </p:txBody>
      </p:sp>
      <p:sp>
        <p:nvSpPr>
          <p:cNvPr id="4" name="3 Marcador de contenido"/>
          <p:cNvSpPr>
            <a:spLocks noGrp="1"/>
          </p:cNvSpPr>
          <p:nvPr>
            <p:ph sz="half" idx="2"/>
          </p:nvPr>
        </p:nvSpPr>
        <p:spPr>
          <a:xfrm>
            <a:off x="3352800" y="762000"/>
            <a:ext cx="5638800" cy="5943600"/>
          </a:xfrm>
        </p:spPr>
        <p:txBody>
          <a:bodyPr/>
          <a:lstStyle/>
          <a:p>
            <a:pPr algn="just"/>
            <a:r>
              <a:rPr lang="es-MX" dirty="0" smtClean="0">
                <a:latin typeface="Arial Narrow" pitchFamily="34" charset="0"/>
              </a:rPr>
              <a:t>Considere a un cuerpo sometido a tres fuerzas actuando en A, B y C.</a:t>
            </a:r>
          </a:p>
          <a:p>
            <a:pPr algn="just"/>
            <a:r>
              <a:rPr lang="es-MX" dirty="0" smtClean="0">
                <a:latin typeface="Arial Narrow" pitchFamily="34" charset="0"/>
              </a:rPr>
              <a:t>Asumiendo que sus líneas de acción se intersecan el momento de F1 y F2 respecto al punto D es nulo. </a:t>
            </a:r>
          </a:p>
          <a:p>
            <a:pPr algn="just"/>
            <a:r>
              <a:rPr lang="es-MX" dirty="0" smtClean="0">
                <a:latin typeface="Arial Narrow" pitchFamily="34" charset="0"/>
              </a:rPr>
              <a:t>Puesto que el cuerpo rígido esta en equilibrio la suma de los momentos de F</a:t>
            </a:r>
            <a:r>
              <a:rPr lang="es-MX" sz="1600" dirty="0" smtClean="0">
                <a:latin typeface="Arial Narrow" pitchFamily="34" charset="0"/>
              </a:rPr>
              <a:t>1</a:t>
            </a:r>
            <a:r>
              <a:rPr lang="es-MX" dirty="0" smtClean="0">
                <a:latin typeface="Arial Narrow" pitchFamily="34" charset="0"/>
              </a:rPr>
              <a:t>, F</a:t>
            </a:r>
            <a:r>
              <a:rPr lang="es-MX" sz="1600" dirty="0" smtClean="0">
                <a:latin typeface="Arial Narrow" pitchFamily="34" charset="0"/>
              </a:rPr>
              <a:t>2 </a:t>
            </a:r>
            <a:r>
              <a:rPr lang="es-MX" dirty="0" smtClean="0">
                <a:latin typeface="Arial Narrow" pitchFamily="34" charset="0"/>
              </a:rPr>
              <a:t>y F</a:t>
            </a:r>
            <a:r>
              <a:rPr lang="es-MX" sz="1800" dirty="0" smtClean="0">
                <a:latin typeface="Arial Narrow" pitchFamily="34" charset="0"/>
              </a:rPr>
              <a:t>3</a:t>
            </a:r>
            <a:r>
              <a:rPr lang="es-MX" dirty="0" smtClean="0">
                <a:latin typeface="Arial Narrow" pitchFamily="34" charset="0"/>
              </a:rPr>
              <a:t>  alrededor de cualquier eje puede ser cero. Es decir la línea de acción de F</a:t>
            </a:r>
            <a:r>
              <a:rPr lang="es-MX" sz="1600" dirty="0" smtClean="0">
                <a:latin typeface="Arial Narrow" pitchFamily="34" charset="0"/>
              </a:rPr>
              <a:t>3</a:t>
            </a:r>
            <a:r>
              <a:rPr lang="es-MX" dirty="0" smtClean="0">
                <a:latin typeface="Arial Narrow" pitchFamily="34" charset="0"/>
              </a:rPr>
              <a:t> también debe pasar por D.</a:t>
            </a:r>
          </a:p>
          <a:p>
            <a:pPr algn="just"/>
            <a:r>
              <a:rPr lang="es-MX" dirty="0" smtClean="0">
                <a:latin typeface="Arial Narrow" pitchFamily="34" charset="0"/>
              </a:rPr>
              <a:t>Por tanto las líneas de acción de las tres fuerzas deben ser concurrentes</a:t>
            </a:r>
          </a:p>
          <a:p>
            <a:pPr algn="just"/>
            <a:endParaRPr lang="es-MX" sz="2400" dirty="0" smtClean="0">
              <a:latin typeface="Arial Narrow" pitchFamily="34" charset="0"/>
            </a:endParaRPr>
          </a:p>
        </p:txBody>
      </p:sp>
      <p:pic>
        <p:nvPicPr>
          <p:cNvPr id="8" name="Picture 3" descr="C:\DOCUME~1\WALTOL~1\LOCALS~1\Temp\\msotw9_temp0.jpg"/>
          <p:cNvPicPr>
            <a:picLocks noChangeAspect="1" noChangeArrowheads="1"/>
          </p:cNvPicPr>
          <p:nvPr/>
        </p:nvPicPr>
        <p:blipFill>
          <a:blip r:embed="rId2" cstate="print">
            <a:lum bright="-20000" contrast="40000"/>
          </a:blip>
          <a:srcRect/>
          <a:stretch>
            <a:fillRect/>
          </a:stretch>
        </p:blipFill>
        <p:spPr bwMode="auto">
          <a:xfrm>
            <a:off x="533400" y="1143000"/>
            <a:ext cx="2133600" cy="1800225"/>
          </a:xfrm>
          <a:prstGeom prst="rect">
            <a:avLst/>
          </a:prstGeom>
          <a:noFill/>
          <a:ln w="9525">
            <a:noFill/>
            <a:miter lim="800000"/>
            <a:headEnd/>
            <a:tailEnd/>
          </a:ln>
        </p:spPr>
      </p:pic>
      <p:pic>
        <p:nvPicPr>
          <p:cNvPr id="9" name="Picture 4" descr="C:\DOCUME~1\WALTOL~1\LOCALS~1\Temp\\msotw9_temp0.jpg"/>
          <p:cNvPicPr>
            <a:picLocks noChangeAspect="1" noChangeArrowheads="1"/>
          </p:cNvPicPr>
          <p:nvPr/>
        </p:nvPicPr>
        <p:blipFill>
          <a:blip r:embed="rId3" cstate="print">
            <a:lum bright="-20000" contrast="40000"/>
          </a:blip>
          <a:srcRect/>
          <a:stretch>
            <a:fillRect/>
          </a:stretch>
        </p:blipFill>
        <p:spPr bwMode="auto">
          <a:xfrm>
            <a:off x="533400" y="3048000"/>
            <a:ext cx="2209800" cy="1812925"/>
          </a:xfrm>
          <a:prstGeom prst="rect">
            <a:avLst/>
          </a:prstGeom>
          <a:noFill/>
          <a:ln w="9525">
            <a:noFill/>
            <a:miter lim="800000"/>
            <a:headEnd/>
            <a:tailEnd/>
          </a:ln>
        </p:spPr>
      </p:pic>
      <p:pic>
        <p:nvPicPr>
          <p:cNvPr id="10" name="Picture 5" descr="C:\DOCUME~1\WALTOL~1\LOCALS~1\Temp\\msotw9_temp0.jpg"/>
          <p:cNvPicPr>
            <a:picLocks noChangeAspect="1" noChangeArrowheads="1"/>
          </p:cNvPicPr>
          <p:nvPr/>
        </p:nvPicPr>
        <p:blipFill>
          <a:blip r:embed="rId4" cstate="print">
            <a:lum bright="-20000" contrast="40000"/>
          </a:blip>
          <a:srcRect/>
          <a:stretch>
            <a:fillRect/>
          </a:stretch>
        </p:blipFill>
        <p:spPr bwMode="auto">
          <a:xfrm>
            <a:off x="533400" y="4876800"/>
            <a:ext cx="2133600" cy="1751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304800"/>
            <a:ext cx="8534400" cy="914400"/>
          </a:xfrm>
        </p:spPr>
        <p:txBody>
          <a:bodyPr/>
          <a:lstStyle/>
          <a:p>
            <a:pPr algn="ctr"/>
            <a:r>
              <a:rPr lang="es-MX" dirty="0" smtClean="0">
                <a:solidFill>
                  <a:srgbClr val="FFFF00"/>
                </a:solidFill>
              </a:rPr>
              <a:t>Ejemplo</a:t>
            </a:r>
            <a:endParaRPr lang="es-MX" dirty="0">
              <a:solidFill>
                <a:srgbClr val="FFFF00"/>
              </a:solidFill>
            </a:endParaRPr>
          </a:p>
        </p:txBody>
      </p:sp>
      <p:sp>
        <p:nvSpPr>
          <p:cNvPr id="3" name="2 Marcador de contenido"/>
          <p:cNvSpPr>
            <a:spLocks noGrp="1"/>
          </p:cNvSpPr>
          <p:nvPr>
            <p:ph sz="half" idx="1"/>
          </p:nvPr>
        </p:nvSpPr>
        <p:spPr>
          <a:xfrm>
            <a:off x="304800" y="1524000"/>
            <a:ext cx="4191000" cy="4876800"/>
          </a:xfrm>
        </p:spPr>
        <p:txBody>
          <a:bodyPr/>
          <a:lstStyle/>
          <a:p>
            <a:pPr algn="just"/>
            <a:r>
              <a:rPr lang="es-MX" dirty="0" smtClean="0">
                <a:latin typeface="Arial Narrow" pitchFamily="34" charset="0"/>
              </a:rPr>
              <a:t>Un hombre levanta una vigueta de 10 kg y 4 m de longitud, tirando de una cuerda. Determine: (a) la tensión en la cuerda y (b) la fuerza de reacción en A.</a:t>
            </a:r>
            <a:endParaRPr lang="es-MX" dirty="0">
              <a:latin typeface="Arial Narrow" pitchFamily="34" charset="0"/>
            </a:endParaRPr>
          </a:p>
        </p:txBody>
      </p:sp>
      <p:sp>
        <p:nvSpPr>
          <p:cNvPr id="4" name="3 Marcador de contenido"/>
          <p:cNvSpPr>
            <a:spLocks noGrp="1"/>
          </p:cNvSpPr>
          <p:nvPr>
            <p:ph sz="half" idx="2"/>
          </p:nvPr>
        </p:nvSpPr>
        <p:spPr>
          <a:xfrm>
            <a:off x="4572000" y="1676400"/>
            <a:ext cx="4343400" cy="4648200"/>
          </a:xfrm>
        </p:spPr>
        <p:txBody>
          <a:bodyPr/>
          <a:lstStyle/>
          <a:p>
            <a:endParaRPr lang="es-MX" dirty="0"/>
          </a:p>
        </p:txBody>
      </p:sp>
      <p:pic>
        <p:nvPicPr>
          <p:cNvPr id="5" name="Picture 3" descr="C:\DOCUME~1\WALTOL~1\LOCALS~1\Temp\\msotw9_temp0.jpg"/>
          <p:cNvPicPr>
            <a:picLocks noChangeAspect="1" noChangeArrowheads="1"/>
          </p:cNvPicPr>
          <p:nvPr/>
        </p:nvPicPr>
        <p:blipFill>
          <a:blip r:embed="rId2" cstate="print">
            <a:lum bright="-20000" contrast="40000"/>
          </a:blip>
          <a:srcRect/>
          <a:stretch>
            <a:fillRect/>
          </a:stretch>
        </p:blipFill>
        <p:spPr bwMode="auto">
          <a:xfrm>
            <a:off x="4648200" y="2057400"/>
            <a:ext cx="4206649"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152400"/>
            <a:ext cx="8534400" cy="533400"/>
          </a:xfrm>
        </p:spPr>
        <p:txBody>
          <a:bodyPr/>
          <a:lstStyle/>
          <a:p>
            <a:pPr algn="ctr"/>
            <a:r>
              <a:rPr lang="es-MX" dirty="0" smtClean="0">
                <a:solidFill>
                  <a:srgbClr val="FFFF00"/>
                </a:solidFill>
              </a:rPr>
              <a:t>Ejemplo</a:t>
            </a:r>
            <a:endParaRPr lang="es-MX" dirty="0">
              <a:solidFill>
                <a:srgbClr val="FFFF00"/>
              </a:solidFill>
            </a:endParaRPr>
          </a:p>
        </p:txBody>
      </p:sp>
      <p:sp>
        <p:nvSpPr>
          <p:cNvPr id="3" name="2 Marcador de contenido"/>
          <p:cNvSpPr>
            <a:spLocks noGrp="1"/>
          </p:cNvSpPr>
          <p:nvPr>
            <p:ph sz="half" idx="1"/>
          </p:nvPr>
        </p:nvSpPr>
        <p:spPr>
          <a:xfrm>
            <a:off x="304800" y="685800"/>
            <a:ext cx="3352800" cy="6019800"/>
          </a:xfrm>
        </p:spPr>
        <p:txBody>
          <a:bodyPr/>
          <a:lstStyle/>
          <a:p>
            <a:pPr algn="just"/>
            <a:r>
              <a:rPr lang="es-MX" dirty="0" smtClean="0">
                <a:latin typeface="Arial Narrow" pitchFamily="34" charset="0"/>
              </a:rPr>
              <a:t>En la figura se muestra el DCL de la viga</a:t>
            </a:r>
            <a:endParaRPr lang="es-MX" dirty="0">
              <a:latin typeface="Arial Narrow" pitchFamily="34" charset="0"/>
            </a:endParaRPr>
          </a:p>
        </p:txBody>
      </p:sp>
      <p:sp>
        <p:nvSpPr>
          <p:cNvPr id="4" name="3 Marcador de contenido"/>
          <p:cNvSpPr>
            <a:spLocks noGrp="1"/>
          </p:cNvSpPr>
          <p:nvPr>
            <p:ph sz="half" idx="2"/>
          </p:nvPr>
        </p:nvSpPr>
        <p:spPr>
          <a:xfrm>
            <a:off x="3886200" y="838200"/>
            <a:ext cx="5029200" cy="5638800"/>
          </a:xfrm>
        </p:spPr>
        <p:txBody>
          <a:bodyPr/>
          <a:lstStyle/>
          <a:p>
            <a:pPr algn="just"/>
            <a:r>
              <a:rPr lang="es-MX" sz="2600" dirty="0" smtClean="0"/>
              <a:t>Se determina la dirección de R</a:t>
            </a:r>
            <a:endParaRPr lang="es-MX" sz="2600" dirty="0"/>
          </a:p>
        </p:txBody>
      </p:sp>
      <p:pic>
        <p:nvPicPr>
          <p:cNvPr id="6" name="Picture 3" descr="C:\DOCUME~1\WALTOL~1\LOCALS~1\Temp\\msotw9_temp0.jpg"/>
          <p:cNvPicPr>
            <a:picLocks noChangeAspect="1" noChangeArrowheads="1"/>
          </p:cNvPicPr>
          <p:nvPr/>
        </p:nvPicPr>
        <p:blipFill>
          <a:blip r:embed="rId3" cstate="print">
            <a:lum bright="-20000" contrast="40000"/>
          </a:blip>
          <a:srcRect/>
          <a:stretch>
            <a:fillRect/>
          </a:stretch>
        </p:blipFill>
        <p:spPr bwMode="auto">
          <a:xfrm>
            <a:off x="838200" y="1981200"/>
            <a:ext cx="2312988" cy="2362200"/>
          </a:xfrm>
          <a:prstGeom prst="rect">
            <a:avLst/>
          </a:prstGeom>
          <a:noFill/>
          <a:ln w="9525">
            <a:noFill/>
            <a:miter lim="800000"/>
            <a:headEnd/>
            <a:tailEnd/>
          </a:ln>
        </p:spPr>
      </p:pic>
      <p:pic>
        <p:nvPicPr>
          <p:cNvPr id="7" name="Picture 4" descr="C:\DOCUME~1\WALTOL~1\LOCALS~1\Temp\\msotw9_temp0.jpg"/>
          <p:cNvPicPr>
            <a:picLocks noChangeAspect="1" noChangeArrowheads="1"/>
          </p:cNvPicPr>
          <p:nvPr/>
        </p:nvPicPr>
        <p:blipFill>
          <a:blip r:embed="rId4" cstate="print">
            <a:lum bright="-20000" contrast="40000"/>
          </a:blip>
          <a:srcRect/>
          <a:stretch>
            <a:fillRect/>
          </a:stretch>
        </p:blipFill>
        <p:spPr bwMode="auto">
          <a:xfrm>
            <a:off x="838200" y="4419600"/>
            <a:ext cx="2209800" cy="2209800"/>
          </a:xfrm>
          <a:prstGeom prst="rect">
            <a:avLst/>
          </a:prstGeom>
          <a:noFill/>
          <a:ln w="9525">
            <a:noFill/>
            <a:miter lim="800000"/>
            <a:headEnd/>
            <a:tailEnd/>
          </a:ln>
        </p:spPr>
      </p:pic>
      <p:sp>
        <p:nvSpPr>
          <p:cNvPr id="8" name="7 Rectángulo"/>
          <p:cNvSpPr/>
          <p:nvPr/>
        </p:nvSpPr>
        <p:spPr bwMode="auto">
          <a:xfrm>
            <a:off x="3429000" y="1828800"/>
            <a:ext cx="5562600" cy="3429000"/>
          </a:xfrm>
          <a:prstGeom prst="rect">
            <a:avLst/>
          </a:prstGeom>
          <a:solidFill>
            <a:srgbClr val="FF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s-MX" sz="1800" b="0" i="0" u="none" strike="noStrike" cap="none" normalizeH="0" baseline="0" smtClean="0">
              <a:ln>
                <a:noFill/>
              </a:ln>
              <a:solidFill>
                <a:schemeClr val="tx1"/>
              </a:solidFill>
              <a:effectLst/>
              <a:latin typeface="Times New Roman" pitchFamily="18" charset="0"/>
            </a:endParaRPr>
          </a:p>
        </p:txBody>
      </p:sp>
      <p:graphicFrame>
        <p:nvGraphicFramePr>
          <p:cNvPr id="9" name="Object 9"/>
          <p:cNvGraphicFramePr>
            <a:graphicFrameLocks noChangeAspect="1"/>
          </p:cNvGraphicFramePr>
          <p:nvPr/>
        </p:nvGraphicFramePr>
        <p:xfrm>
          <a:off x="3505199" y="1905000"/>
          <a:ext cx="5537071" cy="2667000"/>
        </p:xfrm>
        <a:graphic>
          <a:graphicData uri="http://schemas.openxmlformats.org/presentationml/2006/ole">
            <p:oleObj spid="_x0000_s9218" name="Equation" r:id="rId5" imgW="5194080" imgH="2501640" progId="Equation.3">
              <p:embed/>
            </p:oleObj>
          </a:graphicData>
        </a:graphic>
      </p:graphicFrame>
      <p:sp>
        <p:nvSpPr>
          <p:cNvPr id="10" name="9 Rectángulo"/>
          <p:cNvSpPr/>
          <p:nvPr/>
        </p:nvSpPr>
        <p:spPr bwMode="auto">
          <a:xfrm>
            <a:off x="3733800" y="5410200"/>
            <a:ext cx="4191000" cy="762000"/>
          </a:xfrm>
          <a:prstGeom prst="rect">
            <a:avLst/>
          </a:prstGeom>
          <a:solidFill>
            <a:srgbClr val="99FF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s-MX" sz="1800" b="0" i="0" u="none" strike="noStrike" cap="none" normalizeH="0" baseline="0" smtClean="0">
              <a:ln>
                <a:noFill/>
              </a:ln>
              <a:solidFill>
                <a:schemeClr val="tx1"/>
              </a:solidFill>
              <a:effectLst/>
              <a:latin typeface="Times New Roman" pitchFamily="18" charset="0"/>
            </a:endParaRPr>
          </a:p>
        </p:txBody>
      </p:sp>
      <p:graphicFrame>
        <p:nvGraphicFramePr>
          <p:cNvPr id="11" name="Object 11"/>
          <p:cNvGraphicFramePr>
            <a:graphicFrameLocks noChangeAspect="1"/>
          </p:cNvGraphicFramePr>
          <p:nvPr/>
        </p:nvGraphicFramePr>
        <p:xfrm>
          <a:off x="4267200" y="5562600"/>
          <a:ext cx="1600200" cy="546904"/>
        </p:xfrm>
        <a:graphic>
          <a:graphicData uri="http://schemas.openxmlformats.org/presentationml/2006/ole">
            <p:oleObj spid="_x0000_s9219" name="Equation" r:id="rId6" imgW="1002960" imgH="342720" progId="Equation.3">
              <p:embed/>
            </p:oleObj>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152400"/>
            <a:ext cx="8534400" cy="533400"/>
          </a:xfrm>
        </p:spPr>
        <p:txBody>
          <a:bodyPr/>
          <a:lstStyle/>
          <a:p>
            <a:pPr algn="ctr"/>
            <a:r>
              <a:rPr lang="es-MX" dirty="0" smtClean="0">
                <a:solidFill>
                  <a:srgbClr val="FFFF00"/>
                </a:solidFill>
              </a:rPr>
              <a:t>Ejemplo</a:t>
            </a:r>
            <a:endParaRPr lang="es-MX" dirty="0">
              <a:solidFill>
                <a:srgbClr val="FFFF00"/>
              </a:solidFill>
            </a:endParaRPr>
          </a:p>
        </p:txBody>
      </p:sp>
      <p:sp>
        <p:nvSpPr>
          <p:cNvPr id="3" name="2 Marcador de contenido"/>
          <p:cNvSpPr>
            <a:spLocks noGrp="1"/>
          </p:cNvSpPr>
          <p:nvPr>
            <p:ph sz="half" idx="1"/>
          </p:nvPr>
        </p:nvSpPr>
        <p:spPr>
          <a:xfrm>
            <a:off x="304800" y="685800"/>
            <a:ext cx="3352800" cy="6019800"/>
          </a:xfrm>
        </p:spPr>
        <p:txBody>
          <a:bodyPr/>
          <a:lstStyle/>
          <a:p>
            <a:pPr algn="just"/>
            <a:endParaRPr lang="es-MX" dirty="0">
              <a:latin typeface="Arial Narrow" pitchFamily="34" charset="0"/>
            </a:endParaRPr>
          </a:p>
        </p:txBody>
      </p:sp>
      <p:sp>
        <p:nvSpPr>
          <p:cNvPr id="4" name="3 Marcador de contenido"/>
          <p:cNvSpPr>
            <a:spLocks noGrp="1"/>
          </p:cNvSpPr>
          <p:nvPr>
            <p:ph sz="half" idx="2"/>
          </p:nvPr>
        </p:nvSpPr>
        <p:spPr>
          <a:xfrm>
            <a:off x="3886200" y="838200"/>
            <a:ext cx="5029200" cy="5638800"/>
          </a:xfrm>
        </p:spPr>
        <p:txBody>
          <a:bodyPr/>
          <a:lstStyle/>
          <a:p>
            <a:pPr algn="just"/>
            <a:r>
              <a:rPr lang="es-MX" sz="2600" dirty="0" smtClean="0"/>
              <a:t>Aplicando la ley de senos al triangulo de fuerzas se tiene</a:t>
            </a:r>
          </a:p>
          <a:p>
            <a:pPr algn="just"/>
            <a:endParaRPr lang="es-MX" sz="2600" dirty="0" smtClean="0"/>
          </a:p>
          <a:p>
            <a:pPr algn="just"/>
            <a:endParaRPr lang="es-MX" sz="2600" dirty="0" smtClean="0"/>
          </a:p>
          <a:p>
            <a:pPr algn="just"/>
            <a:endParaRPr lang="es-MX" sz="2600" dirty="0" smtClean="0"/>
          </a:p>
          <a:p>
            <a:pPr algn="just"/>
            <a:endParaRPr lang="es-MX" sz="2600" dirty="0" smtClean="0"/>
          </a:p>
          <a:p>
            <a:pPr algn="just"/>
            <a:r>
              <a:rPr lang="es-MX" sz="2600" dirty="0" smtClean="0"/>
              <a:t>Entonces las fuerzas desconocidas son</a:t>
            </a:r>
            <a:endParaRPr lang="es-MX" sz="2600" dirty="0"/>
          </a:p>
        </p:txBody>
      </p:sp>
      <p:sp>
        <p:nvSpPr>
          <p:cNvPr id="10" name="9 Rectángulo"/>
          <p:cNvSpPr/>
          <p:nvPr/>
        </p:nvSpPr>
        <p:spPr bwMode="auto">
          <a:xfrm>
            <a:off x="3962400" y="1981200"/>
            <a:ext cx="5029200" cy="1295400"/>
          </a:xfrm>
          <a:prstGeom prst="rect">
            <a:avLst/>
          </a:prstGeom>
          <a:solidFill>
            <a:srgbClr val="99FF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s-MX" sz="1800" b="0" i="0" u="none" strike="noStrike" cap="none" normalizeH="0" baseline="0" smtClean="0">
              <a:ln>
                <a:noFill/>
              </a:ln>
              <a:solidFill>
                <a:schemeClr val="tx1"/>
              </a:solidFill>
              <a:effectLst/>
              <a:latin typeface="Times New Roman" pitchFamily="18" charset="0"/>
            </a:endParaRPr>
          </a:p>
        </p:txBody>
      </p:sp>
      <p:pic>
        <p:nvPicPr>
          <p:cNvPr id="12" name="Picture 5" descr="C:\DOCUME~1\WALTOL~1\LOCALS~1\Temp\\msotw9_temp0.jpg"/>
          <p:cNvPicPr>
            <a:picLocks noChangeAspect="1" noChangeArrowheads="1"/>
          </p:cNvPicPr>
          <p:nvPr/>
        </p:nvPicPr>
        <p:blipFill>
          <a:blip r:embed="rId3" cstate="print">
            <a:lum bright="-20000" contrast="40000"/>
          </a:blip>
          <a:srcRect/>
          <a:stretch>
            <a:fillRect/>
          </a:stretch>
        </p:blipFill>
        <p:spPr bwMode="auto">
          <a:xfrm>
            <a:off x="533400" y="1143000"/>
            <a:ext cx="3092075" cy="3649662"/>
          </a:xfrm>
          <a:prstGeom prst="rect">
            <a:avLst/>
          </a:prstGeom>
          <a:noFill/>
          <a:ln w="9525">
            <a:noFill/>
            <a:miter lim="800000"/>
            <a:headEnd/>
            <a:tailEnd/>
          </a:ln>
        </p:spPr>
      </p:pic>
      <p:graphicFrame>
        <p:nvGraphicFramePr>
          <p:cNvPr id="10244" name="Object 10"/>
          <p:cNvGraphicFramePr>
            <a:graphicFrameLocks noChangeAspect="1"/>
          </p:cNvGraphicFramePr>
          <p:nvPr/>
        </p:nvGraphicFramePr>
        <p:xfrm>
          <a:off x="4114800" y="2057400"/>
          <a:ext cx="4857750" cy="1066800"/>
        </p:xfrm>
        <a:graphic>
          <a:graphicData uri="http://schemas.openxmlformats.org/presentationml/2006/ole">
            <p:oleObj spid="_x0000_s10244" name="Equation" r:id="rId4" imgW="3238200" imgH="711000" progId="Equation.3">
              <p:embed/>
            </p:oleObj>
          </a:graphicData>
        </a:graphic>
      </p:graphicFrame>
      <p:sp>
        <p:nvSpPr>
          <p:cNvPr id="13" name="12 Rectángulo"/>
          <p:cNvSpPr/>
          <p:nvPr/>
        </p:nvSpPr>
        <p:spPr bwMode="auto">
          <a:xfrm>
            <a:off x="3886200" y="4648200"/>
            <a:ext cx="5029200" cy="1295400"/>
          </a:xfrm>
          <a:prstGeom prst="rect">
            <a:avLst/>
          </a:prstGeom>
          <a:solidFill>
            <a:srgbClr val="99FF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s-MX" sz="1800" b="0" i="0" u="none" strike="noStrike" cap="none" normalizeH="0" baseline="0" smtClean="0">
              <a:ln>
                <a:noFill/>
              </a:ln>
              <a:solidFill>
                <a:schemeClr val="tx1"/>
              </a:solidFill>
              <a:effectLst/>
              <a:latin typeface="Times New Roman" pitchFamily="18" charset="0"/>
            </a:endParaRPr>
          </a:p>
        </p:txBody>
      </p:sp>
      <p:graphicFrame>
        <p:nvGraphicFramePr>
          <p:cNvPr id="10245" name="Object 11"/>
          <p:cNvGraphicFramePr>
            <a:graphicFrameLocks noChangeAspect="1"/>
          </p:cNvGraphicFramePr>
          <p:nvPr/>
        </p:nvGraphicFramePr>
        <p:xfrm>
          <a:off x="5105400" y="4648200"/>
          <a:ext cx="2209800" cy="1205345"/>
        </p:xfrm>
        <a:graphic>
          <a:graphicData uri="http://schemas.openxmlformats.org/presentationml/2006/ole">
            <p:oleObj spid="_x0000_s10245" name="Equation" r:id="rId5" imgW="1257120" imgH="685800" progId="Equation.3">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304800"/>
            <a:ext cx="8610600" cy="914400"/>
          </a:xfrm>
        </p:spPr>
        <p:txBody>
          <a:bodyPr/>
          <a:lstStyle/>
          <a:p>
            <a:pPr algn="ctr"/>
            <a:r>
              <a:rPr lang="es-MX" sz="3200" dirty="0" smtClean="0">
                <a:solidFill>
                  <a:srgbClr val="FFFF00"/>
                </a:solidFill>
              </a:rPr>
              <a:t>EQUILIBRIO DE UN CUERO RIGIDO EN TRES DIMENSIONES </a:t>
            </a:r>
            <a:endParaRPr lang="es-MX" sz="3200" dirty="0">
              <a:solidFill>
                <a:srgbClr val="FFFF00"/>
              </a:solidFill>
            </a:endParaRPr>
          </a:p>
        </p:txBody>
      </p:sp>
      <p:sp>
        <p:nvSpPr>
          <p:cNvPr id="5" name="4 Marcador de contenido"/>
          <p:cNvSpPr>
            <a:spLocks noGrp="1"/>
          </p:cNvSpPr>
          <p:nvPr>
            <p:ph idx="1"/>
          </p:nvPr>
        </p:nvSpPr>
        <p:spPr>
          <a:xfrm>
            <a:off x="457200" y="1295400"/>
            <a:ext cx="8458200" cy="5334000"/>
          </a:xfrm>
        </p:spPr>
        <p:txBody>
          <a:bodyPr/>
          <a:lstStyle/>
          <a:p>
            <a:pPr algn="just"/>
            <a:r>
              <a:rPr lang="es-MX" sz="2600" dirty="0" smtClean="0">
                <a:latin typeface="Arial Narrow" pitchFamily="34" charset="0"/>
              </a:rPr>
              <a:t>Para mostrar el equilibrio de un CR en el espacio es necesario del conocimiento de seis ecuaciones escalares. Es decir,</a:t>
            </a:r>
          </a:p>
          <a:p>
            <a:pPr algn="just"/>
            <a:endParaRPr lang="es-MX" sz="2600" dirty="0" smtClean="0">
              <a:latin typeface="Arial Narrow" pitchFamily="34" charset="0"/>
            </a:endParaRPr>
          </a:p>
          <a:p>
            <a:pPr algn="just"/>
            <a:endParaRPr lang="es-MX" sz="2600" dirty="0" smtClean="0">
              <a:latin typeface="Arial Narrow" pitchFamily="34" charset="0"/>
            </a:endParaRPr>
          </a:p>
          <a:p>
            <a:pPr algn="just"/>
            <a:endParaRPr lang="es-MX" sz="2600" dirty="0" smtClean="0">
              <a:latin typeface="Arial Narrow" pitchFamily="34" charset="0"/>
            </a:endParaRPr>
          </a:p>
          <a:p>
            <a:pPr algn="just"/>
            <a:r>
              <a:rPr lang="es-MX" sz="2600" dirty="0" smtClean="0">
                <a:latin typeface="Arial Narrow" pitchFamily="34" charset="0"/>
              </a:rPr>
              <a:t>Estas ecuaciones son resueltas para determinar seis cantidades desconocidas que pueden ser las reacciones en lo soportes.</a:t>
            </a:r>
          </a:p>
          <a:p>
            <a:pPr algn="just"/>
            <a:r>
              <a:rPr lang="es-MX" sz="2600" dirty="0" smtClean="0">
                <a:latin typeface="Arial Narrow" pitchFamily="34" charset="0"/>
              </a:rPr>
              <a:t>A veces es más útil aplicar la forma vectorial de las ecuaciones esto es.</a:t>
            </a:r>
            <a:endParaRPr lang="es-MX" sz="2600" dirty="0">
              <a:latin typeface="Arial Narrow" pitchFamily="34" charset="0"/>
            </a:endParaRPr>
          </a:p>
        </p:txBody>
      </p:sp>
      <p:sp>
        <p:nvSpPr>
          <p:cNvPr id="6" name="5 Rectángulo"/>
          <p:cNvSpPr/>
          <p:nvPr/>
        </p:nvSpPr>
        <p:spPr bwMode="auto">
          <a:xfrm>
            <a:off x="1143000" y="2133600"/>
            <a:ext cx="7315200" cy="1371600"/>
          </a:xfrm>
          <a:prstGeom prst="rect">
            <a:avLst/>
          </a:prstGeom>
          <a:solidFill>
            <a:srgbClr val="99FF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s-MX" sz="1800" b="0" i="0" u="none" strike="noStrike" cap="none" normalizeH="0" baseline="0" smtClean="0">
              <a:ln>
                <a:noFill/>
              </a:ln>
              <a:solidFill>
                <a:schemeClr val="tx1"/>
              </a:solidFill>
              <a:effectLst/>
              <a:latin typeface="Times New Roman" pitchFamily="18" charset="0"/>
            </a:endParaRPr>
          </a:p>
        </p:txBody>
      </p:sp>
      <p:graphicFrame>
        <p:nvGraphicFramePr>
          <p:cNvPr id="7" name="Object 4"/>
          <p:cNvGraphicFramePr>
            <a:graphicFrameLocks noChangeAspect="1"/>
          </p:cNvGraphicFramePr>
          <p:nvPr/>
        </p:nvGraphicFramePr>
        <p:xfrm>
          <a:off x="1676400" y="2209800"/>
          <a:ext cx="5867400" cy="1237488"/>
        </p:xfrm>
        <a:graphic>
          <a:graphicData uri="http://schemas.openxmlformats.org/presentationml/2006/ole">
            <p:oleObj spid="_x0000_s11266" name="Equation" r:id="rId3" imgW="3492360" imgH="736560" progId="Equation.3">
              <p:embed/>
            </p:oleObj>
          </a:graphicData>
        </a:graphic>
      </p:graphicFrame>
      <p:sp>
        <p:nvSpPr>
          <p:cNvPr id="8" name="7 Rectángulo"/>
          <p:cNvSpPr/>
          <p:nvPr/>
        </p:nvSpPr>
        <p:spPr bwMode="auto">
          <a:xfrm>
            <a:off x="1219200" y="5334000"/>
            <a:ext cx="7315200" cy="1371600"/>
          </a:xfrm>
          <a:prstGeom prst="rect">
            <a:avLst/>
          </a:prstGeom>
          <a:solidFill>
            <a:srgbClr val="99FF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s-MX" sz="1800" b="0" i="0" u="none" strike="noStrike" cap="none" normalizeH="0" baseline="0" smtClean="0">
              <a:ln>
                <a:noFill/>
              </a:ln>
              <a:solidFill>
                <a:schemeClr val="tx1"/>
              </a:solidFill>
              <a:effectLst/>
              <a:latin typeface="Times New Roman" pitchFamily="18" charset="0"/>
            </a:endParaRPr>
          </a:p>
        </p:txBody>
      </p:sp>
      <p:graphicFrame>
        <p:nvGraphicFramePr>
          <p:cNvPr id="9" name="Object 7"/>
          <p:cNvGraphicFramePr>
            <a:graphicFrameLocks noChangeAspect="1"/>
          </p:cNvGraphicFramePr>
          <p:nvPr/>
        </p:nvGraphicFramePr>
        <p:xfrm>
          <a:off x="1905000" y="5715000"/>
          <a:ext cx="6270171" cy="685800"/>
        </p:xfrm>
        <a:graphic>
          <a:graphicData uri="http://schemas.openxmlformats.org/presentationml/2006/ole">
            <p:oleObj spid="_x0000_s11267" name="Equation" r:id="rId4" imgW="3251160" imgH="355320" progId="Equation.3">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304800" y="228600"/>
            <a:ext cx="8458200" cy="685800"/>
          </a:xfrm>
        </p:spPr>
        <p:txBody>
          <a:bodyPr/>
          <a:lstStyle/>
          <a:p>
            <a:pPr algn="ctr"/>
            <a:r>
              <a:rPr lang="es-MX" dirty="0" smtClean="0">
                <a:solidFill>
                  <a:srgbClr val="FFFF00"/>
                </a:solidFill>
              </a:rPr>
              <a:t>Reacciones en los soportes.</a:t>
            </a:r>
            <a:endParaRPr lang="es-MX" dirty="0">
              <a:solidFill>
                <a:srgbClr val="FFFF00"/>
              </a:solidFill>
            </a:endParaRPr>
          </a:p>
        </p:txBody>
      </p:sp>
      <p:sp>
        <p:nvSpPr>
          <p:cNvPr id="8" name="7 Marcador de contenido"/>
          <p:cNvSpPr>
            <a:spLocks noGrp="1"/>
          </p:cNvSpPr>
          <p:nvPr>
            <p:ph idx="1"/>
          </p:nvPr>
        </p:nvSpPr>
        <p:spPr/>
        <p:txBody>
          <a:bodyPr/>
          <a:lstStyle/>
          <a:p>
            <a:endParaRPr lang="es-MX"/>
          </a:p>
        </p:txBody>
      </p:sp>
      <p:pic>
        <p:nvPicPr>
          <p:cNvPr id="9" name="Picture 3" descr="C:\DOCUME~1\WALTOL~1\LOCALS~1\Temp\\msotw9_temp0.jpg"/>
          <p:cNvPicPr>
            <a:picLocks noChangeAspect="1" noChangeArrowheads="1"/>
          </p:cNvPicPr>
          <p:nvPr/>
        </p:nvPicPr>
        <p:blipFill>
          <a:blip r:embed="rId2" cstate="print">
            <a:lum bright="-20000" contrast="40000"/>
          </a:blip>
          <a:srcRect/>
          <a:stretch>
            <a:fillRect/>
          </a:stretch>
        </p:blipFill>
        <p:spPr bwMode="auto">
          <a:xfrm>
            <a:off x="533400" y="750814"/>
            <a:ext cx="7543800" cy="59904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304800" y="228600"/>
            <a:ext cx="8458200" cy="685800"/>
          </a:xfrm>
        </p:spPr>
        <p:txBody>
          <a:bodyPr/>
          <a:lstStyle/>
          <a:p>
            <a:pPr algn="ctr"/>
            <a:r>
              <a:rPr lang="es-MX" dirty="0" smtClean="0">
                <a:solidFill>
                  <a:srgbClr val="FFFF00"/>
                </a:solidFill>
              </a:rPr>
              <a:t>Reacciones en los soportes.</a:t>
            </a:r>
            <a:endParaRPr lang="es-MX" dirty="0">
              <a:solidFill>
                <a:srgbClr val="FFFF00"/>
              </a:solidFill>
            </a:endParaRPr>
          </a:p>
        </p:txBody>
      </p:sp>
      <p:sp>
        <p:nvSpPr>
          <p:cNvPr id="8" name="7 Marcador de contenido"/>
          <p:cNvSpPr>
            <a:spLocks noGrp="1"/>
          </p:cNvSpPr>
          <p:nvPr>
            <p:ph idx="1"/>
          </p:nvPr>
        </p:nvSpPr>
        <p:spPr/>
        <p:txBody>
          <a:bodyPr/>
          <a:lstStyle/>
          <a:p>
            <a:endParaRPr lang="es-MX"/>
          </a:p>
        </p:txBody>
      </p:sp>
      <p:pic>
        <p:nvPicPr>
          <p:cNvPr id="5" name="Picture 3" descr="C:\DOCUME~1\WALTOL~1\LOCALS~1\Temp\\msotw9_temp0.jpg"/>
          <p:cNvPicPr>
            <a:picLocks noChangeAspect="1" noChangeArrowheads="1"/>
          </p:cNvPicPr>
          <p:nvPr/>
        </p:nvPicPr>
        <p:blipFill>
          <a:blip r:embed="rId2" cstate="print">
            <a:lum bright="-20000" contrast="40000"/>
          </a:blip>
          <a:srcRect/>
          <a:stretch>
            <a:fillRect/>
          </a:stretch>
        </p:blipFill>
        <p:spPr bwMode="auto">
          <a:xfrm>
            <a:off x="609600" y="914399"/>
            <a:ext cx="7543800" cy="58963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838200" y="228600"/>
            <a:ext cx="7620000" cy="1143000"/>
          </a:xfrm>
        </p:spPr>
        <p:txBody>
          <a:bodyPr/>
          <a:lstStyle/>
          <a:p>
            <a:pPr algn="ctr"/>
            <a:r>
              <a:rPr lang="es-MX" dirty="0" smtClean="0">
                <a:solidFill>
                  <a:srgbClr val="FFFF00"/>
                </a:solidFill>
              </a:rPr>
              <a:t>Ejemplo</a:t>
            </a:r>
            <a:endParaRPr lang="es-MX" dirty="0">
              <a:solidFill>
                <a:srgbClr val="FFFF00"/>
              </a:solidFill>
            </a:endParaRPr>
          </a:p>
        </p:txBody>
      </p:sp>
      <p:sp>
        <p:nvSpPr>
          <p:cNvPr id="5" name="4 Marcador de contenido"/>
          <p:cNvSpPr>
            <a:spLocks noGrp="1"/>
          </p:cNvSpPr>
          <p:nvPr>
            <p:ph sz="half" idx="1"/>
          </p:nvPr>
        </p:nvSpPr>
        <p:spPr>
          <a:xfrm>
            <a:off x="304800" y="1600200"/>
            <a:ext cx="4343400" cy="5029200"/>
          </a:xfrm>
        </p:spPr>
        <p:txBody>
          <a:bodyPr/>
          <a:lstStyle/>
          <a:p>
            <a:pPr algn="just"/>
            <a:r>
              <a:rPr lang="es-MX" dirty="0" smtClean="0">
                <a:latin typeface="Arial Narrow" pitchFamily="34" charset="0"/>
              </a:rPr>
              <a:t>El letrero de densidad uniforme de 5 pie por 8 pie pesa 270 lb y esta soportado por una rótula en A y por dos cables . Determine la tensión en los cables y la reacción en A</a:t>
            </a:r>
            <a:endParaRPr lang="es-MX" dirty="0">
              <a:latin typeface="Arial Narrow" pitchFamily="34" charset="0"/>
            </a:endParaRPr>
          </a:p>
        </p:txBody>
      </p:sp>
      <p:sp>
        <p:nvSpPr>
          <p:cNvPr id="6" name="5 Marcador de contenido"/>
          <p:cNvSpPr>
            <a:spLocks noGrp="1"/>
          </p:cNvSpPr>
          <p:nvPr>
            <p:ph sz="half" idx="2"/>
          </p:nvPr>
        </p:nvSpPr>
        <p:spPr>
          <a:xfrm>
            <a:off x="4953000" y="1828800"/>
            <a:ext cx="3733800" cy="4648200"/>
          </a:xfrm>
        </p:spPr>
        <p:txBody>
          <a:bodyPr/>
          <a:lstStyle/>
          <a:p>
            <a:endParaRPr lang="es-MX" dirty="0"/>
          </a:p>
        </p:txBody>
      </p:sp>
      <p:pic>
        <p:nvPicPr>
          <p:cNvPr id="7" name="Picture 3" descr="C:\DOCUME~1\WALTOL~1\LOCALS~1\Temp\\msotw9_temp0.jpg"/>
          <p:cNvPicPr>
            <a:picLocks noChangeAspect="1" noChangeArrowheads="1"/>
          </p:cNvPicPr>
          <p:nvPr/>
        </p:nvPicPr>
        <p:blipFill>
          <a:blip r:embed="rId2" cstate="print">
            <a:lum bright="-20000" contrast="40000"/>
          </a:blip>
          <a:srcRect/>
          <a:stretch>
            <a:fillRect/>
          </a:stretch>
        </p:blipFill>
        <p:spPr bwMode="auto">
          <a:xfrm>
            <a:off x="5029200" y="1905000"/>
            <a:ext cx="355795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85800" y="228600"/>
            <a:ext cx="8229600" cy="609600"/>
          </a:xfrm>
        </p:spPr>
        <p:txBody>
          <a:bodyPr/>
          <a:lstStyle/>
          <a:p>
            <a:pPr algn="ctr"/>
            <a:r>
              <a:rPr lang="es-MX" dirty="0" smtClean="0">
                <a:solidFill>
                  <a:srgbClr val="FFFF00"/>
                </a:solidFill>
              </a:rPr>
              <a:t>Solución</a:t>
            </a:r>
            <a:endParaRPr lang="es-MX" dirty="0">
              <a:solidFill>
                <a:srgbClr val="FFFF00"/>
              </a:solidFill>
            </a:endParaRPr>
          </a:p>
        </p:txBody>
      </p:sp>
      <p:sp>
        <p:nvSpPr>
          <p:cNvPr id="5" name="4 Marcador de contenido"/>
          <p:cNvSpPr>
            <a:spLocks noGrp="1"/>
          </p:cNvSpPr>
          <p:nvPr>
            <p:ph idx="1"/>
          </p:nvPr>
        </p:nvSpPr>
        <p:spPr/>
        <p:txBody>
          <a:bodyPr/>
          <a:lstStyle/>
          <a:p>
            <a:pPr algn="just"/>
            <a:endParaRPr lang="es-MX" dirty="0" smtClean="0">
              <a:latin typeface="Arial Narrow" pitchFamily="34" charset="0"/>
            </a:endParaRPr>
          </a:p>
          <a:p>
            <a:pPr algn="just"/>
            <a:endParaRPr lang="es-MX" dirty="0" smtClean="0">
              <a:latin typeface="Arial Narrow" pitchFamily="34" charset="0"/>
            </a:endParaRPr>
          </a:p>
          <a:p>
            <a:pPr algn="just"/>
            <a:endParaRPr lang="es-MX" dirty="0" smtClean="0">
              <a:latin typeface="Arial Narrow" pitchFamily="34" charset="0"/>
            </a:endParaRPr>
          </a:p>
          <a:p>
            <a:pPr algn="just"/>
            <a:endParaRPr lang="es-MX" dirty="0" smtClean="0">
              <a:latin typeface="Arial Narrow" pitchFamily="34" charset="0"/>
            </a:endParaRPr>
          </a:p>
          <a:p>
            <a:pPr algn="just"/>
            <a:endParaRPr lang="es-MX" dirty="0" smtClean="0">
              <a:latin typeface="Arial Narrow" pitchFamily="34" charset="0"/>
            </a:endParaRPr>
          </a:p>
          <a:p>
            <a:pPr algn="just"/>
            <a:endParaRPr lang="es-MX" dirty="0" smtClean="0">
              <a:latin typeface="Arial Narrow" pitchFamily="34" charset="0"/>
            </a:endParaRPr>
          </a:p>
          <a:p>
            <a:pPr algn="just"/>
            <a:endParaRPr lang="es-MX" dirty="0" smtClean="0">
              <a:latin typeface="Arial Narrow" pitchFamily="34" charset="0"/>
            </a:endParaRPr>
          </a:p>
          <a:p>
            <a:pPr algn="just">
              <a:buNone/>
            </a:pPr>
            <a:endParaRPr lang="es-MX" dirty="0" smtClean="0">
              <a:latin typeface="Arial Narrow" pitchFamily="34" charset="0"/>
            </a:endParaRPr>
          </a:p>
          <a:p>
            <a:pPr algn="just"/>
            <a:endParaRPr lang="es-MX" dirty="0" smtClean="0">
              <a:latin typeface="Arial Narrow" pitchFamily="34" charset="0"/>
            </a:endParaRPr>
          </a:p>
        </p:txBody>
      </p:sp>
      <p:pic>
        <p:nvPicPr>
          <p:cNvPr id="8" name="Picture 3" descr="C:\DOCUME~1\WALTOL~1\LOCALS~1\Temp\\msotw9_temp0.jpg"/>
          <p:cNvPicPr>
            <a:picLocks noChangeAspect="1" noChangeArrowheads="1"/>
          </p:cNvPicPr>
          <p:nvPr/>
        </p:nvPicPr>
        <p:blipFill>
          <a:blip r:embed="rId3" cstate="print">
            <a:lum bright="-20000" contrast="40000"/>
          </a:blip>
          <a:srcRect/>
          <a:stretch>
            <a:fillRect/>
          </a:stretch>
        </p:blipFill>
        <p:spPr bwMode="auto">
          <a:xfrm>
            <a:off x="152401" y="1524000"/>
            <a:ext cx="3071092" cy="3276600"/>
          </a:xfrm>
          <a:prstGeom prst="rect">
            <a:avLst/>
          </a:prstGeom>
          <a:noFill/>
          <a:ln w="9525">
            <a:noFill/>
            <a:miter lim="800000"/>
            <a:headEnd/>
            <a:tailEnd/>
          </a:ln>
        </p:spPr>
      </p:pic>
      <p:sp>
        <p:nvSpPr>
          <p:cNvPr id="9" name="8 Rectángulo"/>
          <p:cNvSpPr/>
          <p:nvPr/>
        </p:nvSpPr>
        <p:spPr bwMode="auto">
          <a:xfrm>
            <a:off x="3276600" y="838200"/>
            <a:ext cx="5715000" cy="4038600"/>
          </a:xfrm>
          <a:prstGeom prst="rect">
            <a:avLst/>
          </a:prstGeom>
          <a:solidFill>
            <a:srgbClr val="FF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s-MX" sz="1800" b="0" i="0" u="none" strike="noStrike" cap="none" normalizeH="0" baseline="0" smtClean="0">
              <a:ln>
                <a:noFill/>
              </a:ln>
              <a:solidFill>
                <a:schemeClr val="tx1"/>
              </a:solidFill>
              <a:effectLst/>
              <a:latin typeface="Times New Roman" pitchFamily="18" charset="0"/>
            </a:endParaRPr>
          </a:p>
        </p:txBody>
      </p:sp>
      <p:graphicFrame>
        <p:nvGraphicFramePr>
          <p:cNvPr id="12292" name="Object 6"/>
          <p:cNvGraphicFramePr>
            <a:graphicFrameLocks noChangeAspect="1"/>
          </p:cNvGraphicFramePr>
          <p:nvPr/>
        </p:nvGraphicFramePr>
        <p:xfrm>
          <a:off x="3514725" y="1123950"/>
          <a:ext cx="5486400" cy="3467100"/>
        </p:xfrm>
        <a:graphic>
          <a:graphicData uri="http://schemas.openxmlformats.org/presentationml/2006/ole">
            <p:oleObj spid="_x0000_s12292" name="Equation" r:id="rId4" imgW="5486400" imgH="3466800" progId="Equation.3">
              <p:embed/>
            </p:oleObj>
          </a:graphicData>
        </a:graphic>
      </p:graphicFrame>
      <p:sp>
        <p:nvSpPr>
          <p:cNvPr id="11" name="10 Rectángulo"/>
          <p:cNvSpPr/>
          <p:nvPr/>
        </p:nvSpPr>
        <p:spPr bwMode="auto">
          <a:xfrm>
            <a:off x="3505200" y="5181600"/>
            <a:ext cx="5181600" cy="1219200"/>
          </a:xfrm>
          <a:prstGeom prst="rect">
            <a:avLst/>
          </a:prstGeom>
          <a:solidFill>
            <a:srgbClr val="99FF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s-MX" sz="1800" b="0" i="0" u="none" strike="noStrike" cap="none" normalizeH="0" baseline="0" smtClean="0">
              <a:ln>
                <a:noFill/>
              </a:ln>
              <a:solidFill>
                <a:schemeClr val="tx1"/>
              </a:solidFill>
              <a:effectLst/>
              <a:latin typeface="Times New Roman" pitchFamily="18" charset="0"/>
            </a:endParaRPr>
          </a:p>
        </p:txBody>
      </p:sp>
      <p:graphicFrame>
        <p:nvGraphicFramePr>
          <p:cNvPr id="12293" name="Object 7"/>
          <p:cNvGraphicFramePr>
            <a:graphicFrameLocks noChangeAspect="1"/>
          </p:cNvGraphicFramePr>
          <p:nvPr/>
        </p:nvGraphicFramePr>
        <p:xfrm>
          <a:off x="3762374" y="5257800"/>
          <a:ext cx="4683251" cy="976313"/>
        </p:xfrm>
        <a:graphic>
          <a:graphicData uri="http://schemas.openxmlformats.org/presentationml/2006/ole">
            <p:oleObj spid="_x0000_s12293" name="Equation" r:id="rId5" imgW="3898800" imgH="812520" progId="Equation.3">
              <p:embed/>
            </p:oleObj>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304800"/>
            <a:ext cx="8534400" cy="685800"/>
          </a:xfrm>
        </p:spPr>
        <p:txBody>
          <a:bodyPr/>
          <a:lstStyle/>
          <a:p>
            <a:pPr algn="ctr"/>
            <a:r>
              <a:rPr lang="es-MX" dirty="0" smtClean="0">
                <a:solidFill>
                  <a:srgbClr val="FFFF00"/>
                </a:solidFill>
              </a:rPr>
              <a:t>PROBLEMA 01</a:t>
            </a:r>
            <a:endParaRPr lang="es-MX" dirty="0">
              <a:solidFill>
                <a:srgbClr val="FFFF00"/>
              </a:solidFill>
            </a:endParaRPr>
          </a:p>
        </p:txBody>
      </p:sp>
      <p:sp>
        <p:nvSpPr>
          <p:cNvPr id="3" name="2 Marcador de contenido"/>
          <p:cNvSpPr>
            <a:spLocks noGrp="1"/>
          </p:cNvSpPr>
          <p:nvPr>
            <p:ph idx="1"/>
          </p:nvPr>
        </p:nvSpPr>
        <p:spPr>
          <a:xfrm>
            <a:off x="228600" y="1066800"/>
            <a:ext cx="8686800" cy="5486400"/>
          </a:xfrm>
        </p:spPr>
        <p:txBody>
          <a:bodyPr/>
          <a:lstStyle/>
          <a:p>
            <a:pPr algn="just">
              <a:buNone/>
            </a:pPr>
            <a:r>
              <a:rPr lang="es-MX" dirty="0" smtClean="0"/>
              <a:t>	Los cilindros lisos A y B tienen masas de 100 y 30 kg, respectivamente. (a) calcule todas las fuerzas que actúan sobre A cuando la magnitud de  la fuerza P = 2000 N, (b) Calcule el valor máximo de la magnitud de la fuerza P que no separa al cuerpo A del suelo.</a:t>
            </a:r>
            <a:endParaRPr lang="es-MX" dirty="0"/>
          </a:p>
        </p:txBody>
      </p:sp>
      <p:pic>
        <p:nvPicPr>
          <p:cNvPr id="107522" name="Picture 2"/>
          <p:cNvPicPr>
            <a:picLocks noChangeAspect="1" noChangeArrowheads="1"/>
          </p:cNvPicPr>
          <p:nvPr/>
        </p:nvPicPr>
        <p:blipFill>
          <a:blip r:embed="rId2" cstate="print">
            <a:lum bright="-20000" contrast="40000"/>
          </a:blip>
          <a:srcRect/>
          <a:stretch>
            <a:fillRect/>
          </a:stretch>
        </p:blipFill>
        <p:spPr bwMode="auto">
          <a:xfrm>
            <a:off x="2971800" y="3429000"/>
            <a:ext cx="5257800" cy="33505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533400" y="152400"/>
            <a:ext cx="8382000" cy="533400"/>
          </a:xfrm>
        </p:spPr>
        <p:txBody>
          <a:bodyPr/>
          <a:lstStyle/>
          <a:p>
            <a:pPr algn="ctr"/>
            <a:r>
              <a:rPr lang="es-MX" sz="3600" dirty="0" smtClean="0">
                <a:solidFill>
                  <a:srgbClr val="FFFF00"/>
                </a:solidFill>
              </a:rPr>
              <a:t>ESTATICA</a:t>
            </a:r>
            <a:endParaRPr lang="es-MX" sz="3600" dirty="0">
              <a:solidFill>
                <a:srgbClr val="FFFF00"/>
              </a:solidFill>
            </a:endParaRPr>
          </a:p>
        </p:txBody>
      </p:sp>
      <p:sp>
        <p:nvSpPr>
          <p:cNvPr id="6" name="5 Marcador de contenido"/>
          <p:cNvSpPr>
            <a:spLocks noGrp="1"/>
          </p:cNvSpPr>
          <p:nvPr>
            <p:ph idx="1"/>
          </p:nvPr>
        </p:nvSpPr>
        <p:spPr>
          <a:xfrm>
            <a:off x="228600" y="762000"/>
            <a:ext cx="8686800" cy="5943600"/>
          </a:xfrm>
        </p:spPr>
        <p:txBody>
          <a:bodyPr/>
          <a:lstStyle/>
          <a:p>
            <a:pPr algn="just"/>
            <a:r>
              <a:rPr lang="es-MX" dirty="0" smtClean="0">
                <a:latin typeface="Arial Narrow" pitchFamily="34" charset="0"/>
              </a:rPr>
              <a:t>La estática es un parte de la mecánica que estudia el equilibrio de fuerzas, sobre un cuerpo en reposo.</a:t>
            </a:r>
          </a:p>
          <a:p>
            <a:pPr algn="just"/>
            <a:r>
              <a:rPr lang="es-MX" dirty="0" smtClean="0">
                <a:latin typeface="Arial Narrow" pitchFamily="34" charset="0"/>
              </a:rPr>
              <a:t>La estática analiza las cargas (fuerzas, y momentos) en los sistemas físicos en equilibrio estático, es decir, en un estado en el que las posiciones relativas de los subsistemas no varían con el tiempo. Por la primera ley de Newton, esta situación implica que la red de la fuerza y el par o momento neto de cada organismo en el sistema es igual a cero.</a:t>
            </a:r>
          </a:p>
          <a:p>
            <a:pPr algn="just"/>
            <a:r>
              <a:rPr lang="es-MX" dirty="0" smtClean="0">
                <a:latin typeface="Arial Narrow" pitchFamily="34" charset="0"/>
              </a:rPr>
              <a:t>De esta limitación, las cantidades como la carga o la presión pueden ser derivadas. La red de fuerzas igual a cero se conoce como la </a:t>
            </a:r>
            <a:r>
              <a:rPr lang="es-MX" dirty="0" smtClean="0">
                <a:solidFill>
                  <a:srgbClr val="FFFF00"/>
                </a:solidFill>
                <a:latin typeface="Arial Narrow" pitchFamily="34" charset="0"/>
              </a:rPr>
              <a:t>primera condición de equilibrio</a:t>
            </a:r>
            <a:r>
              <a:rPr lang="es-MX" dirty="0" smtClean="0">
                <a:latin typeface="Arial Narrow" pitchFamily="34" charset="0"/>
              </a:rPr>
              <a:t>, y el par neto igual a cero se conoce como la </a:t>
            </a:r>
            <a:r>
              <a:rPr lang="es-MX" dirty="0" smtClean="0">
                <a:solidFill>
                  <a:srgbClr val="FFFF00"/>
                </a:solidFill>
                <a:latin typeface="Arial Narrow" pitchFamily="34" charset="0"/>
              </a:rPr>
              <a:t>segunda condición de equilibrio</a:t>
            </a:r>
            <a:endParaRPr lang="es-MX" dirty="0">
              <a:solidFill>
                <a:srgbClr val="FFFF00"/>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p:cTn id="12"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diamond(in)">
                                      <p:cBhvr>
                                        <p:cTn id="19"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304800"/>
            <a:ext cx="8534400" cy="685800"/>
          </a:xfrm>
        </p:spPr>
        <p:txBody>
          <a:bodyPr/>
          <a:lstStyle/>
          <a:p>
            <a:pPr algn="ctr"/>
            <a:r>
              <a:rPr lang="es-MX" dirty="0" smtClean="0">
                <a:solidFill>
                  <a:srgbClr val="FFFF00"/>
                </a:solidFill>
              </a:rPr>
              <a:t>PROBLEMA </a:t>
            </a:r>
            <a:r>
              <a:rPr lang="es-MX" dirty="0" smtClean="0">
                <a:solidFill>
                  <a:srgbClr val="FFFF00"/>
                </a:solidFill>
              </a:rPr>
              <a:t>02</a:t>
            </a:r>
            <a:endParaRPr lang="es-MX" dirty="0">
              <a:solidFill>
                <a:srgbClr val="FFFF00"/>
              </a:solidFill>
            </a:endParaRPr>
          </a:p>
        </p:txBody>
      </p:sp>
      <p:sp>
        <p:nvSpPr>
          <p:cNvPr id="3" name="2 Marcador de contenido"/>
          <p:cNvSpPr>
            <a:spLocks noGrp="1"/>
          </p:cNvSpPr>
          <p:nvPr>
            <p:ph idx="1"/>
          </p:nvPr>
        </p:nvSpPr>
        <p:spPr>
          <a:xfrm>
            <a:off x="228600" y="914400"/>
            <a:ext cx="8686800" cy="5638800"/>
          </a:xfrm>
        </p:spPr>
        <p:txBody>
          <a:bodyPr/>
          <a:lstStyle/>
          <a:p>
            <a:pPr algn="just">
              <a:buNone/>
            </a:pPr>
            <a:r>
              <a:rPr lang="es-MX" dirty="0" smtClean="0"/>
              <a:t>	</a:t>
            </a:r>
            <a:r>
              <a:rPr lang="es-MX" dirty="0" smtClean="0">
                <a:latin typeface="Arial Narrow" pitchFamily="34" charset="0"/>
              </a:rPr>
              <a:t>Tres cilindros homogéneos lisos A, B y C están apilados dentro de una caja como se ve en la figura. Cada cilindro tiene un diámetro de 250 mm y una masa de 245 kg. Determine: (a) la fuerza que el cilindro B ejerce sobre el cilindro A; (b) Las fuerzas que sobre el cilindro B ejercen, en D y E, las superficies horizontal y vertical</a:t>
            </a:r>
            <a:endParaRPr lang="es-MX" dirty="0"/>
          </a:p>
        </p:txBody>
      </p:sp>
      <p:pic>
        <p:nvPicPr>
          <p:cNvPr id="109570" name="Picture 2"/>
          <p:cNvPicPr>
            <a:picLocks noChangeAspect="1" noChangeArrowheads="1"/>
          </p:cNvPicPr>
          <p:nvPr/>
        </p:nvPicPr>
        <p:blipFill>
          <a:blip r:embed="rId2" cstate="print">
            <a:lum bright="-20000" contrast="40000"/>
          </a:blip>
          <a:srcRect/>
          <a:stretch>
            <a:fillRect/>
          </a:stretch>
        </p:blipFill>
        <p:spPr bwMode="auto">
          <a:xfrm>
            <a:off x="1905000" y="3581400"/>
            <a:ext cx="4572000" cy="29766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152400"/>
            <a:ext cx="8534400" cy="533400"/>
          </a:xfrm>
        </p:spPr>
        <p:txBody>
          <a:bodyPr/>
          <a:lstStyle/>
          <a:p>
            <a:pPr algn="ctr"/>
            <a:r>
              <a:rPr lang="es-MX" dirty="0" smtClean="0">
                <a:solidFill>
                  <a:srgbClr val="FFFF00"/>
                </a:solidFill>
              </a:rPr>
              <a:t>PROBLEMA </a:t>
            </a:r>
            <a:r>
              <a:rPr lang="es-MX" dirty="0" smtClean="0">
                <a:solidFill>
                  <a:srgbClr val="FFFF00"/>
                </a:solidFill>
              </a:rPr>
              <a:t>03</a:t>
            </a:r>
            <a:endParaRPr lang="es-MX" dirty="0">
              <a:solidFill>
                <a:srgbClr val="FFFF00"/>
              </a:solidFill>
            </a:endParaRPr>
          </a:p>
        </p:txBody>
      </p:sp>
      <p:sp>
        <p:nvSpPr>
          <p:cNvPr id="3" name="2 Marcador de contenido"/>
          <p:cNvSpPr>
            <a:spLocks noGrp="1"/>
          </p:cNvSpPr>
          <p:nvPr>
            <p:ph idx="1"/>
          </p:nvPr>
        </p:nvSpPr>
        <p:spPr>
          <a:xfrm>
            <a:off x="228600" y="685800"/>
            <a:ext cx="8686800" cy="5867400"/>
          </a:xfrm>
        </p:spPr>
        <p:txBody>
          <a:bodyPr/>
          <a:lstStyle/>
          <a:p>
            <a:pPr algn="just">
              <a:buNone/>
            </a:pPr>
            <a:r>
              <a:rPr lang="es-MX" dirty="0" smtClean="0"/>
              <a:t>	</a:t>
            </a:r>
            <a:r>
              <a:rPr lang="es-MX" dirty="0" smtClean="0">
                <a:latin typeface="Arial Narrow" pitchFamily="34" charset="0"/>
              </a:rPr>
              <a:t>Se utiliza un cable continuo para soportar los bloques A y B como se indica en la figura. El bloque A pende de una ruedita que puede girar libremente sobre el cable. Determine el desplazamiento </a:t>
            </a:r>
            <a:r>
              <a:rPr lang="es-MX" i="1" dirty="0" smtClean="0">
                <a:solidFill>
                  <a:srgbClr val="FFFF00"/>
                </a:solidFill>
                <a:latin typeface="Arial Narrow" pitchFamily="34" charset="0"/>
              </a:rPr>
              <a:t>y</a:t>
            </a:r>
            <a:r>
              <a:rPr lang="es-MX" i="1" dirty="0" smtClean="0">
                <a:latin typeface="Arial Narrow" pitchFamily="34" charset="0"/>
              </a:rPr>
              <a:t> </a:t>
            </a:r>
            <a:r>
              <a:rPr lang="es-MX" dirty="0" smtClean="0">
                <a:latin typeface="Arial Narrow" pitchFamily="34" charset="0"/>
              </a:rPr>
              <a:t> del bloque A en el equilibrio si los bloques A y B pesan 250 </a:t>
            </a:r>
            <a:r>
              <a:rPr lang="es-MX" dirty="0" err="1" smtClean="0">
                <a:latin typeface="Arial Narrow" pitchFamily="34" charset="0"/>
              </a:rPr>
              <a:t>N.y</a:t>
            </a:r>
            <a:r>
              <a:rPr lang="es-MX" dirty="0" smtClean="0">
                <a:latin typeface="Arial Narrow" pitchFamily="34" charset="0"/>
              </a:rPr>
              <a:t> 375 N, respectivamente </a:t>
            </a:r>
            <a:endParaRPr lang="es-MX" dirty="0">
              <a:latin typeface="Arial Narrow" pitchFamily="34" charset="0"/>
            </a:endParaRPr>
          </a:p>
        </p:txBody>
      </p:sp>
      <p:pic>
        <p:nvPicPr>
          <p:cNvPr id="108546" name="Picture 2"/>
          <p:cNvPicPr>
            <a:picLocks noChangeAspect="1" noChangeArrowheads="1"/>
          </p:cNvPicPr>
          <p:nvPr/>
        </p:nvPicPr>
        <p:blipFill>
          <a:blip r:embed="rId2" cstate="print">
            <a:lum bright="-20000" contrast="40000"/>
          </a:blip>
          <a:srcRect/>
          <a:stretch>
            <a:fillRect/>
          </a:stretch>
        </p:blipFill>
        <p:spPr bwMode="auto">
          <a:xfrm>
            <a:off x="1752600" y="3048000"/>
            <a:ext cx="5257800" cy="35568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152400"/>
            <a:ext cx="8534400" cy="533400"/>
          </a:xfrm>
        </p:spPr>
        <p:txBody>
          <a:bodyPr/>
          <a:lstStyle/>
          <a:p>
            <a:pPr algn="ctr"/>
            <a:r>
              <a:rPr lang="es-MX" dirty="0" smtClean="0">
                <a:solidFill>
                  <a:srgbClr val="FFFF00"/>
                </a:solidFill>
              </a:rPr>
              <a:t>PROBLEMA </a:t>
            </a:r>
            <a:r>
              <a:rPr lang="es-MX" dirty="0" smtClean="0">
                <a:solidFill>
                  <a:srgbClr val="FFFF00"/>
                </a:solidFill>
              </a:rPr>
              <a:t>04</a:t>
            </a:r>
            <a:endParaRPr lang="es-MX" dirty="0">
              <a:solidFill>
                <a:srgbClr val="FFFF00"/>
              </a:solidFill>
            </a:endParaRPr>
          </a:p>
        </p:txBody>
      </p:sp>
      <p:sp>
        <p:nvSpPr>
          <p:cNvPr id="3" name="2 Marcador de contenido"/>
          <p:cNvSpPr>
            <a:spLocks noGrp="1"/>
          </p:cNvSpPr>
          <p:nvPr>
            <p:ph idx="1"/>
          </p:nvPr>
        </p:nvSpPr>
        <p:spPr>
          <a:xfrm>
            <a:off x="228600" y="685800"/>
            <a:ext cx="8686800" cy="5867400"/>
          </a:xfrm>
        </p:spPr>
        <p:txBody>
          <a:bodyPr/>
          <a:lstStyle/>
          <a:p>
            <a:pPr algn="just">
              <a:buNone/>
            </a:pPr>
            <a:r>
              <a:rPr lang="es-MX" dirty="0" smtClean="0"/>
              <a:t>	Considere que en el sistema mostrado en la figura se desprecia el rozamiento. Determine la fuerza necesaria para sostener al peso </a:t>
            </a:r>
            <a:endParaRPr lang="es-MX" dirty="0">
              <a:latin typeface="Arial Narrow" pitchFamily="34" charset="0"/>
            </a:endParaRPr>
          </a:p>
        </p:txBody>
      </p:sp>
      <p:pic>
        <p:nvPicPr>
          <p:cNvPr id="96259" name="Picture 3"/>
          <p:cNvPicPr>
            <a:picLocks noChangeAspect="1" noChangeArrowheads="1"/>
          </p:cNvPicPr>
          <p:nvPr/>
        </p:nvPicPr>
        <p:blipFill>
          <a:blip r:embed="rId2" cstate="print">
            <a:lum bright="-20000" contrast="40000"/>
          </a:blip>
          <a:srcRect/>
          <a:stretch>
            <a:fillRect/>
          </a:stretch>
        </p:blipFill>
        <p:spPr bwMode="auto">
          <a:xfrm>
            <a:off x="2971800" y="2133599"/>
            <a:ext cx="2971800" cy="3169189"/>
          </a:xfrm>
          <a:prstGeom prst="rect">
            <a:avLst/>
          </a:prstGeom>
          <a:noFill/>
          <a:ln w="9525">
            <a:noFill/>
            <a:miter lim="800000"/>
            <a:headEnd/>
            <a:tailEnd/>
          </a:ln>
        </p:spPr>
      </p:pic>
      <p:pic>
        <p:nvPicPr>
          <p:cNvPr id="96260" name="Picture 4"/>
          <p:cNvPicPr>
            <a:picLocks noChangeAspect="1" noChangeArrowheads="1"/>
          </p:cNvPicPr>
          <p:nvPr/>
        </p:nvPicPr>
        <p:blipFill>
          <a:blip r:embed="rId3" cstate="print">
            <a:lum bright="-20000" contrast="40000"/>
          </a:blip>
          <a:srcRect/>
          <a:stretch>
            <a:fillRect/>
          </a:stretch>
        </p:blipFill>
        <p:spPr bwMode="auto">
          <a:xfrm>
            <a:off x="304800" y="2133599"/>
            <a:ext cx="2475470" cy="3247957"/>
          </a:xfrm>
          <a:prstGeom prst="rect">
            <a:avLst/>
          </a:prstGeom>
          <a:noFill/>
          <a:ln w="9525">
            <a:noFill/>
            <a:miter lim="800000"/>
            <a:headEnd/>
            <a:tailEnd/>
          </a:ln>
        </p:spPr>
      </p:pic>
      <p:pic>
        <p:nvPicPr>
          <p:cNvPr id="96261" name="Picture 5"/>
          <p:cNvPicPr>
            <a:picLocks noChangeAspect="1" noChangeArrowheads="1"/>
          </p:cNvPicPr>
          <p:nvPr/>
        </p:nvPicPr>
        <p:blipFill>
          <a:blip r:embed="rId4" cstate="print">
            <a:lum bright="-20000" contrast="40000"/>
          </a:blip>
          <a:srcRect/>
          <a:stretch>
            <a:fillRect/>
          </a:stretch>
        </p:blipFill>
        <p:spPr bwMode="auto">
          <a:xfrm>
            <a:off x="6172200" y="2057400"/>
            <a:ext cx="2609850" cy="3295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304800"/>
            <a:ext cx="8534400" cy="685800"/>
          </a:xfrm>
        </p:spPr>
        <p:txBody>
          <a:bodyPr/>
          <a:lstStyle/>
          <a:p>
            <a:pPr algn="ctr"/>
            <a:r>
              <a:rPr lang="es-MX" dirty="0" smtClean="0">
                <a:solidFill>
                  <a:srgbClr val="FFFF00"/>
                </a:solidFill>
              </a:rPr>
              <a:t>PROBLEMA </a:t>
            </a:r>
            <a:r>
              <a:rPr lang="es-MX" dirty="0" smtClean="0">
                <a:solidFill>
                  <a:srgbClr val="FFFF00"/>
                </a:solidFill>
              </a:rPr>
              <a:t>05</a:t>
            </a:r>
            <a:endParaRPr lang="es-MX" dirty="0">
              <a:solidFill>
                <a:srgbClr val="FFFF00"/>
              </a:solidFill>
            </a:endParaRPr>
          </a:p>
        </p:txBody>
      </p:sp>
      <p:sp>
        <p:nvSpPr>
          <p:cNvPr id="3" name="2 Marcador de contenido"/>
          <p:cNvSpPr>
            <a:spLocks noGrp="1"/>
          </p:cNvSpPr>
          <p:nvPr>
            <p:ph idx="1"/>
          </p:nvPr>
        </p:nvSpPr>
        <p:spPr>
          <a:xfrm>
            <a:off x="228600" y="1066800"/>
            <a:ext cx="8686800" cy="5486400"/>
          </a:xfrm>
        </p:spPr>
        <p:txBody>
          <a:bodyPr/>
          <a:lstStyle/>
          <a:p>
            <a:pPr algn="just"/>
            <a:r>
              <a:rPr lang="es-MX" dirty="0" smtClean="0"/>
              <a:t>Una viga es mantenida en la posición mostrada en la figura mediante la acción de las fuerzas y momentos. Determine la reacción en el soporte A</a:t>
            </a:r>
            <a:endParaRPr lang="es-MX" dirty="0"/>
          </a:p>
        </p:txBody>
      </p:sp>
      <p:pic>
        <p:nvPicPr>
          <p:cNvPr id="13314" name="Picture 2"/>
          <p:cNvPicPr>
            <a:picLocks noChangeAspect="1" noChangeArrowheads="1"/>
          </p:cNvPicPr>
          <p:nvPr/>
        </p:nvPicPr>
        <p:blipFill>
          <a:blip r:embed="rId2" cstate="print">
            <a:lum bright="-20000" contrast="40000"/>
          </a:blip>
          <a:srcRect/>
          <a:stretch>
            <a:fillRect/>
          </a:stretch>
        </p:blipFill>
        <p:spPr bwMode="auto">
          <a:xfrm>
            <a:off x="381000" y="2743200"/>
            <a:ext cx="8277224"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304800"/>
            <a:ext cx="8534400" cy="685800"/>
          </a:xfrm>
        </p:spPr>
        <p:txBody>
          <a:bodyPr/>
          <a:lstStyle/>
          <a:p>
            <a:pPr algn="ctr"/>
            <a:r>
              <a:rPr lang="es-MX" dirty="0" smtClean="0">
                <a:solidFill>
                  <a:srgbClr val="FFFF00"/>
                </a:solidFill>
              </a:rPr>
              <a:t>PROBLEMA </a:t>
            </a:r>
            <a:r>
              <a:rPr lang="es-MX" dirty="0" smtClean="0">
                <a:solidFill>
                  <a:srgbClr val="FFFF00"/>
                </a:solidFill>
              </a:rPr>
              <a:t>06</a:t>
            </a:r>
            <a:endParaRPr lang="es-MX" dirty="0">
              <a:solidFill>
                <a:srgbClr val="FFFF00"/>
              </a:solidFill>
            </a:endParaRPr>
          </a:p>
        </p:txBody>
      </p:sp>
      <p:sp>
        <p:nvSpPr>
          <p:cNvPr id="3" name="2 Marcador de contenido"/>
          <p:cNvSpPr>
            <a:spLocks noGrp="1"/>
          </p:cNvSpPr>
          <p:nvPr>
            <p:ph idx="1"/>
          </p:nvPr>
        </p:nvSpPr>
        <p:spPr>
          <a:xfrm>
            <a:off x="228600" y="914400"/>
            <a:ext cx="8686800" cy="5638800"/>
          </a:xfrm>
        </p:spPr>
        <p:txBody>
          <a:bodyPr/>
          <a:lstStyle/>
          <a:p>
            <a:pPr algn="just"/>
            <a:r>
              <a:rPr lang="es-MX" dirty="0" smtClean="0"/>
              <a:t>Una viga es sometida a la carga F = 400N y es mantenida en posición horizontal mediante el cable y las superficies lisa A y B. Determine las magnitudes de las reacciones en a y B</a:t>
            </a:r>
            <a:endParaRPr lang="es-MX" dirty="0"/>
          </a:p>
        </p:txBody>
      </p:sp>
      <p:pic>
        <p:nvPicPr>
          <p:cNvPr id="14338" name="Picture 2"/>
          <p:cNvPicPr>
            <a:picLocks noChangeAspect="1" noChangeArrowheads="1"/>
          </p:cNvPicPr>
          <p:nvPr/>
        </p:nvPicPr>
        <p:blipFill>
          <a:blip r:embed="rId2" cstate="print">
            <a:lum bright="-20000" contrast="40000"/>
          </a:blip>
          <a:srcRect/>
          <a:stretch>
            <a:fillRect/>
          </a:stretch>
        </p:blipFill>
        <p:spPr bwMode="auto">
          <a:xfrm>
            <a:off x="1981200" y="2895599"/>
            <a:ext cx="5334000" cy="39009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28600"/>
            <a:ext cx="8305800" cy="914400"/>
          </a:xfrm>
        </p:spPr>
        <p:txBody>
          <a:bodyPr/>
          <a:lstStyle/>
          <a:p>
            <a:pPr algn="ctr"/>
            <a:r>
              <a:rPr lang="es-MX" dirty="0" smtClean="0">
                <a:solidFill>
                  <a:srgbClr val="FFFF00"/>
                </a:solidFill>
              </a:rPr>
              <a:t>Problema </a:t>
            </a:r>
            <a:r>
              <a:rPr lang="es-MX" dirty="0" smtClean="0">
                <a:solidFill>
                  <a:srgbClr val="FFFF00"/>
                </a:solidFill>
              </a:rPr>
              <a:t>07 </a:t>
            </a:r>
            <a:endParaRPr lang="es-MX" dirty="0">
              <a:solidFill>
                <a:srgbClr val="FFFF00"/>
              </a:solidFill>
            </a:endParaRPr>
          </a:p>
        </p:txBody>
      </p:sp>
      <p:sp>
        <p:nvSpPr>
          <p:cNvPr id="3" name="2 Marcador de contenido"/>
          <p:cNvSpPr>
            <a:spLocks noGrp="1"/>
          </p:cNvSpPr>
          <p:nvPr>
            <p:ph sz="half" idx="1"/>
          </p:nvPr>
        </p:nvSpPr>
        <p:spPr>
          <a:xfrm>
            <a:off x="228600" y="1143000"/>
            <a:ext cx="4572000" cy="5486400"/>
          </a:xfrm>
        </p:spPr>
        <p:txBody>
          <a:bodyPr/>
          <a:lstStyle/>
          <a:p>
            <a:pPr lvl="0" algn="just">
              <a:buNone/>
            </a:pPr>
            <a:r>
              <a:rPr lang="es-PE" dirty="0" smtClean="0"/>
              <a:t>	</a:t>
            </a:r>
            <a:r>
              <a:rPr lang="es-PE" dirty="0" smtClean="0">
                <a:latin typeface="Arial Narrow" pitchFamily="34" charset="0"/>
              </a:rPr>
              <a:t>Un cilindro está sostenido por una barra de masa depreciable y un cable, tal como se muestra en la figura. El cilindro tiene una masa de </a:t>
            </a:r>
            <a:r>
              <a:rPr lang="es-PE" i="1" dirty="0" smtClean="0">
                <a:latin typeface="Arial Narrow" pitchFamily="34" charset="0"/>
              </a:rPr>
              <a:t>75 kg</a:t>
            </a:r>
            <a:r>
              <a:rPr lang="es-PE" dirty="0" smtClean="0">
                <a:latin typeface="Arial Narrow" pitchFamily="34" charset="0"/>
              </a:rPr>
              <a:t> y un radio de </a:t>
            </a:r>
            <a:r>
              <a:rPr lang="es-PE" i="1" dirty="0" smtClean="0">
                <a:latin typeface="Arial Narrow" pitchFamily="34" charset="0"/>
              </a:rPr>
              <a:t>100 mm</a:t>
            </a:r>
            <a:r>
              <a:rPr lang="es-PE" dirty="0" smtClean="0">
                <a:latin typeface="Arial Narrow" pitchFamily="34" charset="0"/>
              </a:rPr>
              <a:t>. Determine</a:t>
            </a:r>
            <a:r>
              <a:rPr lang="es-PE" b="1" i="1" dirty="0" smtClean="0">
                <a:latin typeface="Arial Narrow" pitchFamily="34" charset="0"/>
              </a:rPr>
              <a:t>: (a) </a:t>
            </a:r>
            <a:r>
              <a:rPr lang="es-PE" dirty="0" smtClean="0">
                <a:latin typeface="Arial Narrow" pitchFamily="34" charset="0"/>
              </a:rPr>
              <a:t>la tensión en el cable</a:t>
            </a:r>
            <a:r>
              <a:rPr lang="es-PE" b="1" dirty="0" smtClean="0">
                <a:latin typeface="Arial Narrow" pitchFamily="34" charset="0"/>
              </a:rPr>
              <a:t>; </a:t>
            </a:r>
            <a:r>
              <a:rPr lang="es-PE" b="1" i="1" dirty="0" smtClean="0">
                <a:latin typeface="Arial Narrow" pitchFamily="34" charset="0"/>
              </a:rPr>
              <a:t>(b) </a:t>
            </a:r>
            <a:r>
              <a:rPr lang="es-PE" dirty="0" smtClean="0">
                <a:latin typeface="Arial Narrow" pitchFamily="34" charset="0"/>
              </a:rPr>
              <a:t>Las reacciones en A y B</a:t>
            </a:r>
            <a:endParaRPr lang="es-MX" dirty="0" smtClean="0">
              <a:latin typeface="Arial Narrow" pitchFamily="34" charset="0"/>
            </a:endParaRPr>
          </a:p>
          <a:p>
            <a:pPr>
              <a:buNone/>
            </a:pPr>
            <a:endParaRPr lang="es-MX" dirty="0" smtClean="0"/>
          </a:p>
          <a:p>
            <a:pPr>
              <a:buNone/>
            </a:pPr>
            <a:r>
              <a:rPr lang="es-PE" dirty="0" smtClean="0"/>
              <a:t> </a:t>
            </a:r>
            <a:endParaRPr lang="es-MX" dirty="0" smtClean="0"/>
          </a:p>
          <a:p>
            <a:pPr>
              <a:buNone/>
            </a:pPr>
            <a:endParaRPr lang="es-MX" dirty="0"/>
          </a:p>
        </p:txBody>
      </p:sp>
      <p:sp>
        <p:nvSpPr>
          <p:cNvPr id="5" name="4 Marcador de contenido"/>
          <p:cNvSpPr>
            <a:spLocks noGrp="1"/>
          </p:cNvSpPr>
          <p:nvPr>
            <p:ph sz="half" idx="2"/>
          </p:nvPr>
        </p:nvSpPr>
        <p:spPr>
          <a:xfrm>
            <a:off x="5029200" y="1447800"/>
            <a:ext cx="3886200" cy="5105400"/>
          </a:xfrm>
        </p:spPr>
        <p:txBody>
          <a:bodyPr/>
          <a:lstStyle/>
          <a:p>
            <a:endParaRPr lang="es-MX" dirty="0"/>
          </a:p>
        </p:txBody>
      </p:sp>
      <p:pic>
        <p:nvPicPr>
          <p:cNvPr id="6" name="5 Imagen"/>
          <p:cNvPicPr/>
          <p:nvPr/>
        </p:nvPicPr>
        <p:blipFill>
          <a:blip r:embed="rId2" cstate="print">
            <a:grayscl/>
            <a:lum bright="-20000" contrast="40000"/>
          </a:blip>
          <a:srcRect/>
          <a:stretch>
            <a:fillRect/>
          </a:stretch>
        </p:blipFill>
        <p:spPr bwMode="auto">
          <a:xfrm>
            <a:off x="5105400" y="1676400"/>
            <a:ext cx="38100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304800"/>
            <a:ext cx="8534400" cy="685800"/>
          </a:xfrm>
        </p:spPr>
        <p:txBody>
          <a:bodyPr/>
          <a:lstStyle/>
          <a:p>
            <a:pPr algn="ctr"/>
            <a:r>
              <a:rPr lang="es-MX" dirty="0" smtClean="0">
                <a:solidFill>
                  <a:srgbClr val="FFFF00"/>
                </a:solidFill>
              </a:rPr>
              <a:t>PROBLEMA </a:t>
            </a:r>
            <a:r>
              <a:rPr lang="es-MX" dirty="0" smtClean="0">
                <a:solidFill>
                  <a:srgbClr val="FFFF00"/>
                </a:solidFill>
              </a:rPr>
              <a:t>08</a:t>
            </a:r>
            <a:endParaRPr lang="es-MX" dirty="0">
              <a:solidFill>
                <a:srgbClr val="FFFF00"/>
              </a:solidFill>
            </a:endParaRPr>
          </a:p>
        </p:txBody>
      </p:sp>
      <p:sp>
        <p:nvSpPr>
          <p:cNvPr id="3" name="2 Marcador de contenido"/>
          <p:cNvSpPr>
            <a:spLocks noGrp="1"/>
          </p:cNvSpPr>
          <p:nvPr>
            <p:ph idx="1"/>
          </p:nvPr>
        </p:nvSpPr>
        <p:spPr>
          <a:xfrm>
            <a:off x="228600" y="1066800"/>
            <a:ext cx="8686800" cy="5486400"/>
          </a:xfrm>
        </p:spPr>
        <p:txBody>
          <a:bodyPr/>
          <a:lstStyle/>
          <a:p>
            <a:pPr algn="just"/>
            <a:r>
              <a:rPr lang="es-MX" dirty="0" smtClean="0"/>
              <a:t>Determine las reacciones en los soportes A y D para que la estructura se mantenga en equilibrio</a:t>
            </a:r>
            <a:endParaRPr lang="es-MX" dirty="0"/>
          </a:p>
        </p:txBody>
      </p:sp>
      <p:pic>
        <p:nvPicPr>
          <p:cNvPr id="15362" name="Picture 2"/>
          <p:cNvPicPr>
            <a:picLocks noChangeAspect="1" noChangeArrowheads="1"/>
          </p:cNvPicPr>
          <p:nvPr/>
        </p:nvPicPr>
        <p:blipFill>
          <a:blip r:embed="rId2" cstate="print">
            <a:lum bright="-20000" contrast="40000"/>
          </a:blip>
          <a:srcRect/>
          <a:stretch>
            <a:fillRect/>
          </a:stretch>
        </p:blipFill>
        <p:spPr bwMode="auto">
          <a:xfrm>
            <a:off x="2590800" y="2286000"/>
            <a:ext cx="4191000" cy="43093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228600"/>
            <a:ext cx="6553200" cy="609600"/>
          </a:xfrm>
        </p:spPr>
        <p:txBody>
          <a:bodyPr/>
          <a:lstStyle/>
          <a:p>
            <a:pPr algn="ctr"/>
            <a:r>
              <a:rPr lang="es-MX" sz="4000" dirty="0" smtClean="0">
                <a:solidFill>
                  <a:srgbClr val="FFFF00"/>
                </a:solidFill>
              </a:rPr>
              <a:t>PROBLEMA </a:t>
            </a:r>
            <a:r>
              <a:rPr lang="es-MX" sz="4000" dirty="0" smtClean="0">
                <a:solidFill>
                  <a:srgbClr val="FFFF00"/>
                </a:solidFill>
              </a:rPr>
              <a:t>09 </a:t>
            </a:r>
            <a:endParaRPr lang="es-MX" sz="4000" dirty="0">
              <a:solidFill>
                <a:srgbClr val="FFFF00"/>
              </a:solidFill>
            </a:endParaRPr>
          </a:p>
        </p:txBody>
      </p:sp>
      <p:sp>
        <p:nvSpPr>
          <p:cNvPr id="3" name="2 Marcador de contenido"/>
          <p:cNvSpPr>
            <a:spLocks noGrp="1"/>
          </p:cNvSpPr>
          <p:nvPr>
            <p:ph idx="1"/>
          </p:nvPr>
        </p:nvSpPr>
        <p:spPr>
          <a:xfrm>
            <a:off x="381000" y="838200"/>
            <a:ext cx="8534400" cy="5791200"/>
          </a:xfrm>
        </p:spPr>
        <p:txBody>
          <a:bodyPr/>
          <a:lstStyle/>
          <a:p>
            <a:pPr algn="just">
              <a:buNone/>
            </a:pPr>
            <a:r>
              <a:rPr lang="es-MX" dirty="0" smtClean="0"/>
              <a:t>	</a:t>
            </a:r>
            <a:r>
              <a:rPr lang="es-MX" dirty="0" smtClean="0">
                <a:latin typeface="Arial Narrow" pitchFamily="34" charset="0"/>
              </a:rPr>
              <a:t>Una viga de mas m = 6 kg y longitud L = 20 m sometida a una carga distribuida y a una tensión como se indica en la figura. La distribución de carga es lineal con un máximo de 24 N/m. Determine: (a) la reacción en A, (b) la tensión en el cable. </a:t>
            </a:r>
            <a:endParaRPr lang="es-MX" dirty="0">
              <a:latin typeface="Arial Narrow" pitchFamily="34" charset="0"/>
            </a:endParaRPr>
          </a:p>
        </p:txBody>
      </p:sp>
      <p:pic>
        <p:nvPicPr>
          <p:cNvPr id="97283" name="Picture 3"/>
          <p:cNvPicPr>
            <a:picLocks noChangeAspect="1" noChangeArrowheads="1"/>
          </p:cNvPicPr>
          <p:nvPr/>
        </p:nvPicPr>
        <p:blipFill>
          <a:blip r:embed="rId2" cstate="print">
            <a:lum bright="-20000" contrast="40000"/>
          </a:blip>
          <a:srcRect/>
          <a:stretch>
            <a:fillRect/>
          </a:stretch>
        </p:blipFill>
        <p:spPr bwMode="auto">
          <a:xfrm>
            <a:off x="533400" y="3048000"/>
            <a:ext cx="8291384"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228600"/>
            <a:ext cx="6553200" cy="609600"/>
          </a:xfrm>
        </p:spPr>
        <p:txBody>
          <a:bodyPr/>
          <a:lstStyle/>
          <a:p>
            <a:pPr algn="ctr"/>
            <a:r>
              <a:rPr lang="es-MX" sz="4000" dirty="0" smtClean="0">
                <a:solidFill>
                  <a:srgbClr val="FFFF00"/>
                </a:solidFill>
              </a:rPr>
              <a:t>PROBLEMA </a:t>
            </a:r>
            <a:r>
              <a:rPr lang="es-MX" sz="4000" dirty="0" smtClean="0">
                <a:solidFill>
                  <a:srgbClr val="FFFF00"/>
                </a:solidFill>
              </a:rPr>
              <a:t>10 </a:t>
            </a:r>
            <a:endParaRPr lang="es-MX" sz="4000" dirty="0">
              <a:solidFill>
                <a:srgbClr val="FFFF00"/>
              </a:solidFill>
            </a:endParaRPr>
          </a:p>
        </p:txBody>
      </p:sp>
      <p:sp>
        <p:nvSpPr>
          <p:cNvPr id="3" name="2 Marcador de contenido"/>
          <p:cNvSpPr>
            <a:spLocks noGrp="1"/>
          </p:cNvSpPr>
          <p:nvPr>
            <p:ph idx="1"/>
          </p:nvPr>
        </p:nvSpPr>
        <p:spPr>
          <a:xfrm>
            <a:off x="304800" y="838200"/>
            <a:ext cx="8610600" cy="5791200"/>
          </a:xfrm>
        </p:spPr>
        <p:txBody>
          <a:bodyPr/>
          <a:lstStyle/>
          <a:p>
            <a:pPr algn="just">
              <a:buNone/>
            </a:pPr>
            <a:r>
              <a:rPr lang="es-MX" dirty="0" smtClean="0"/>
              <a:t>	</a:t>
            </a:r>
            <a:r>
              <a:rPr lang="es-MX" dirty="0" smtClean="0">
                <a:latin typeface="Arial Narrow" pitchFamily="34" charset="0"/>
              </a:rPr>
              <a:t>Una viga de masa despreciable y longitud L = 8 m es sometida a una carga distribuida y a una cable como se indica en la figura. La distribución de carga es lineal con un máximo de 100 N/m. Determine: (a) la reacción en A, (b) la masa del bloque m. </a:t>
            </a:r>
            <a:endParaRPr lang="es-MX" dirty="0">
              <a:latin typeface="Arial Narrow" pitchFamily="34" charset="0"/>
            </a:endParaRPr>
          </a:p>
        </p:txBody>
      </p:sp>
      <p:pic>
        <p:nvPicPr>
          <p:cNvPr id="98306" name="Picture 2"/>
          <p:cNvPicPr>
            <a:picLocks noChangeAspect="1" noChangeArrowheads="1"/>
          </p:cNvPicPr>
          <p:nvPr/>
        </p:nvPicPr>
        <p:blipFill>
          <a:blip r:embed="rId2" cstate="print">
            <a:lum bright="-20000" contrast="40000"/>
          </a:blip>
          <a:srcRect/>
          <a:stretch>
            <a:fillRect/>
          </a:stretch>
        </p:blipFill>
        <p:spPr bwMode="auto">
          <a:xfrm>
            <a:off x="2133600" y="2971800"/>
            <a:ext cx="5867400" cy="36773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228600"/>
            <a:ext cx="6553200" cy="609600"/>
          </a:xfrm>
        </p:spPr>
        <p:txBody>
          <a:bodyPr/>
          <a:lstStyle/>
          <a:p>
            <a:pPr algn="ctr"/>
            <a:r>
              <a:rPr lang="es-MX" sz="4000" dirty="0" smtClean="0">
                <a:solidFill>
                  <a:srgbClr val="FFFF00"/>
                </a:solidFill>
              </a:rPr>
              <a:t>PROBLEMA </a:t>
            </a:r>
            <a:r>
              <a:rPr lang="es-MX" sz="4000" dirty="0" smtClean="0">
                <a:solidFill>
                  <a:srgbClr val="FFFF00"/>
                </a:solidFill>
              </a:rPr>
              <a:t>11 </a:t>
            </a:r>
            <a:endParaRPr lang="es-MX" sz="4000" dirty="0">
              <a:solidFill>
                <a:srgbClr val="FFFF00"/>
              </a:solidFill>
            </a:endParaRPr>
          </a:p>
        </p:txBody>
      </p:sp>
      <p:sp>
        <p:nvSpPr>
          <p:cNvPr id="3" name="2 Marcador de contenido"/>
          <p:cNvSpPr>
            <a:spLocks noGrp="1"/>
          </p:cNvSpPr>
          <p:nvPr>
            <p:ph idx="1"/>
          </p:nvPr>
        </p:nvSpPr>
        <p:spPr>
          <a:xfrm>
            <a:off x="304800" y="838200"/>
            <a:ext cx="8610600" cy="5791200"/>
          </a:xfrm>
        </p:spPr>
        <p:txBody>
          <a:bodyPr/>
          <a:lstStyle/>
          <a:p>
            <a:pPr algn="just">
              <a:buNone/>
            </a:pPr>
            <a:r>
              <a:rPr lang="es-MX" dirty="0" smtClean="0"/>
              <a:t>	</a:t>
            </a:r>
            <a:r>
              <a:rPr lang="es-MX" dirty="0" smtClean="0">
                <a:latin typeface="Arial Narrow" pitchFamily="34" charset="0"/>
              </a:rPr>
              <a:t>La carga de 100 lb es soportada por una varilla doblada, la cual se encuentra apoyada sobre una superficie lisa inclinada en B y por un collar en A. Si el collar es libre de deslizar sobre la otra barra fija, determine: (a) la reacción en A y (b) la reacción en B</a:t>
            </a:r>
            <a:endParaRPr lang="es-MX" dirty="0">
              <a:latin typeface="Arial Narrow" pitchFamily="34" charset="0"/>
            </a:endParaRPr>
          </a:p>
        </p:txBody>
      </p:sp>
      <p:pic>
        <p:nvPicPr>
          <p:cNvPr id="99332" name="Picture 4"/>
          <p:cNvPicPr>
            <a:picLocks noChangeAspect="1" noChangeArrowheads="1"/>
          </p:cNvPicPr>
          <p:nvPr/>
        </p:nvPicPr>
        <p:blipFill>
          <a:blip r:embed="rId2" cstate="print">
            <a:lum bright="-20000" contrast="40000"/>
          </a:blip>
          <a:srcRect/>
          <a:stretch>
            <a:fillRect/>
          </a:stretch>
        </p:blipFill>
        <p:spPr bwMode="auto">
          <a:xfrm>
            <a:off x="1447349" y="3075776"/>
            <a:ext cx="6629851" cy="3614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533400" y="152400"/>
            <a:ext cx="8382000" cy="533400"/>
          </a:xfrm>
        </p:spPr>
        <p:txBody>
          <a:bodyPr/>
          <a:lstStyle/>
          <a:p>
            <a:pPr algn="ctr"/>
            <a:r>
              <a:rPr lang="es-MX" sz="3600" dirty="0" smtClean="0">
                <a:solidFill>
                  <a:srgbClr val="FFFF00"/>
                </a:solidFill>
              </a:rPr>
              <a:t>APLICACIONES DE LA ESTATICA</a:t>
            </a:r>
            <a:endParaRPr lang="es-MX" sz="3600" dirty="0">
              <a:solidFill>
                <a:srgbClr val="FFFF00"/>
              </a:solidFill>
            </a:endParaRPr>
          </a:p>
        </p:txBody>
      </p:sp>
      <p:sp>
        <p:nvSpPr>
          <p:cNvPr id="6" name="5 Marcador de contenido"/>
          <p:cNvSpPr>
            <a:spLocks noGrp="1"/>
          </p:cNvSpPr>
          <p:nvPr>
            <p:ph idx="1"/>
          </p:nvPr>
        </p:nvSpPr>
        <p:spPr>
          <a:xfrm>
            <a:off x="228600" y="609600"/>
            <a:ext cx="8686800" cy="6096000"/>
          </a:xfrm>
        </p:spPr>
        <p:txBody>
          <a:bodyPr/>
          <a:lstStyle/>
          <a:p>
            <a:pPr algn="just"/>
            <a:r>
              <a:rPr lang="es-MX" sz="2600" dirty="0" smtClean="0">
                <a:latin typeface="+mj-lt"/>
              </a:rPr>
              <a:t>La estática abarca el estudio del equilibrio tanto del conjunto del cuerpo así como de sus partes constituyentes, incluyendo las porciones elementales de material.</a:t>
            </a:r>
          </a:p>
          <a:p>
            <a:pPr algn="just"/>
            <a:r>
              <a:rPr lang="es-MX" sz="2600" dirty="0" smtClean="0">
                <a:latin typeface="+mj-lt"/>
              </a:rPr>
              <a:t>Uno de los principales objetivos de la estática es la obtención de:  esfuerzos cortantes, normales, de torsión y momentos flectores a lo largo de una pieza, que puede ser desde una viga de un puente o los pilares de un rascacielos. </a:t>
            </a:r>
          </a:p>
          <a:p>
            <a:pPr algn="just">
              <a:buNone/>
            </a:pPr>
            <a:endParaRPr lang="es-MX" dirty="0">
              <a:latin typeface="Arial Narrow" pitchFamily="34" charset="0"/>
            </a:endParaRPr>
          </a:p>
        </p:txBody>
      </p:sp>
      <p:pic>
        <p:nvPicPr>
          <p:cNvPr id="43012" name="Picture 4" descr="http://sites.google.com/site/estaciondecadiz/_/rsrc/1228046975774/otras-estructuras-de-hierro-en-sevilla/Puente%20triana_02.jpg"/>
          <p:cNvPicPr>
            <a:picLocks noChangeAspect="1" noChangeArrowheads="1"/>
          </p:cNvPicPr>
          <p:nvPr/>
        </p:nvPicPr>
        <p:blipFill>
          <a:blip r:embed="rId2" cstate="print"/>
          <a:srcRect/>
          <a:stretch>
            <a:fillRect/>
          </a:stretch>
        </p:blipFill>
        <p:spPr bwMode="auto">
          <a:xfrm>
            <a:off x="228600" y="3505200"/>
            <a:ext cx="4737100" cy="3158067"/>
          </a:xfrm>
          <a:prstGeom prst="rect">
            <a:avLst/>
          </a:prstGeom>
          <a:noFill/>
        </p:spPr>
      </p:pic>
      <p:pic>
        <p:nvPicPr>
          <p:cNvPr id="43014" name="Picture 6" descr="http://www.terra.com.pe/addon/img/noticias/1bc0fb95-jin-mao-rascacielos-p.jpg"/>
          <p:cNvPicPr>
            <a:picLocks noChangeAspect="1" noChangeArrowheads="1"/>
          </p:cNvPicPr>
          <p:nvPr/>
        </p:nvPicPr>
        <p:blipFill>
          <a:blip r:embed="rId3" cstate="print"/>
          <a:srcRect/>
          <a:stretch>
            <a:fillRect/>
          </a:stretch>
        </p:blipFill>
        <p:spPr bwMode="auto">
          <a:xfrm>
            <a:off x="5638801" y="3165518"/>
            <a:ext cx="2362200" cy="354008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3012"/>
                                        </p:tgtEl>
                                        <p:attrNameLst>
                                          <p:attrName>style.visibility</p:attrName>
                                        </p:attrNameLst>
                                      </p:cBhvr>
                                      <p:to>
                                        <p:strVal val="visible"/>
                                      </p:to>
                                    </p:set>
                                    <p:animEffect transition="in" filter="wipe(down)">
                                      <p:cBhvr>
                                        <p:cTn id="17" dur="500"/>
                                        <p:tgtEl>
                                          <p:spTgt spid="4301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3014"/>
                                        </p:tgtEl>
                                        <p:attrNameLst>
                                          <p:attrName>style.visibility</p:attrName>
                                        </p:attrNameLst>
                                      </p:cBhvr>
                                      <p:to>
                                        <p:strVal val="visible"/>
                                      </p:to>
                                    </p:set>
                                    <p:animEffect transition="in" filter="box(in)">
                                      <p:cBhvr>
                                        <p:cTn id="22" dur="500"/>
                                        <p:tgtEl>
                                          <p:spTgt spid="43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57400" y="228600"/>
            <a:ext cx="6096000" cy="838200"/>
          </a:xfrm>
        </p:spPr>
        <p:txBody>
          <a:bodyPr/>
          <a:lstStyle/>
          <a:p>
            <a:pPr algn="ctr"/>
            <a:r>
              <a:rPr lang="es-MX" dirty="0" smtClean="0"/>
              <a:t>Solución</a:t>
            </a:r>
            <a:endParaRPr lang="es-MX" dirty="0"/>
          </a:p>
        </p:txBody>
      </p:sp>
      <p:sp>
        <p:nvSpPr>
          <p:cNvPr id="3" name="2 Marcador de contenido"/>
          <p:cNvSpPr>
            <a:spLocks noGrp="1"/>
          </p:cNvSpPr>
          <p:nvPr>
            <p:ph idx="1"/>
          </p:nvPr>
        </p:nvSpPr>
        <p:spPr>
          <a:xfrm>
            <a:off x="381000" y="990600"/>
            <a:ext cx="8534400" cy="5638800"/>
          </a:xfrm>
        </p:spPr>
        <p:txBody>
          <a:bodyPr/>
          <a:lstStyle/>
          <a:p>
            <a:endParaRPr lang="es-MX" dirty="0"/>
          </a:p>
        </p:txBody>
      </p:sp>
      <p:pic>
        <p:nvPicPr>
          <p:cNvPr id="100354" name="Picture 2"/>
          <p:cNvPicPr>
            <a:picLocks noChangeAspect="1" noChangeArrowheads="1"/>
          </p:cNvPicPr>
          <p:nvPr/>
        </p:nvPicPr>
        <p:blipFill>
          <a:blip r:embed="rId2" cstate="print">
            <a:lum bright="-20000" contrast="40000"/>
          </a:blip>
          <a:srcRect/>
          <a:stretch>
            <a:fillRect/>
          </a:stretch>
        </p:blipFill>
        <p:spPr bwMode="auto">
          <a:xfrm>
            <a:off x="457199" y="1066800"/>
            <a:ext cx="8482751" cy="5257800"/>
          </a:xfrm>
          <a:prstGeom prst="rect">
            <a:avLst/>
          </a:prstGeom>
          <a:noFill/>
          <a:ln w="9525">
            <a:noFill/>
            <a:miter lim="800000"/>
            <a:headEnd/>
            <a:tailEnd/>
          </a:ln>
        </p:spPr>
      </p:pic>
      <p:sp>
        <p:nvSpPr>
          <p:cNvPr id="5" name="4 Rectángulo"/>
          <p:cNvSpPr/>
          <p:nvPr/>
        </p:nvSpPr>
        <p:spPr bwMode="auto">
          <a:xfrm>
            <a:off x="5334000" y="2819400"/>
            <a:ext cx="2438400" cy="762000"/>
          </a:xfrm>
          <a:prstGeom prst="rect">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s-MX" sz="2400" b="0" i="0" u="none" strike="noStrike" cap="none" normalizeH="0" baseline="0" dirty="0" smtClean="0">
                <a:ln>
                  <a:noFill/>
                </a:ln>
                <a:solidFill>
                  <a:schemeClr val="tx1"/>
                </a:solidFill>
                <a:effectLst/>
                <a:latin typeface="Times New Roman" pitchFamily="18" charset="0"/>
              </a:rPr>
              <a:t>En la figura se muestra el DCL</a:t>
            </a:r>
          </a:p>
        </p:txBody>
      </p:sp>
      <p:sp>
        <p:nvSpPr>
          <p:cNvPr id="6" name="5 Rectángulo"/>
          <p:cNvSpPr/>
          <p:nvPr/>
        </p:nvSpPr>
        <p:spPr bwMode="auto">
          <a:xfrm>
            <a:off x="762000" y="4495800"/>
            <a:ext cx="5638800" cy="457200"/>
          </a:xfrm>
          <a:prstGeom prst="rect">
            <a:avLst/>
          </a:prstGeom>
          <a:solidFill>
            <a:schemeClr val="tx2">
              <a:lumMod val="1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s-MX" sz="2800" b="0" i="0" u="none" strike="noStrike" cap="none" normalizeH="0" baseline="0" dirty="0" smtClean="0">
                <a:ln>
                  <a:noFill/>
                </a:ln>
                <a:solidFill>
                  <a:schemeClr val="tx1"/>
                </a:solidFill>
                <a:effectLst/>
                <a:latin typeface="Times New Roman" pitchFamily="18" charset="0"/>
              </a:rPr>
              <a:t>Resolviendo estas ecuaciones,</a:t>
            </a:r>
            <a:r>
              <a:rPr kumimoji="1" lang="es-MX" sz="2800" b="0" i="0" u="none" strike="noStrike" cap="none" normalizeH="0" dirty="0" smtClean="0">
                <a:ln>
                  <a:noFill/>
                </a:ln>
                <a:solidFill>
                  <a:schemeClr val="tx1"/>
                </a:solidFill>
                <a:effectLst/>
                <a:latin typeface="Times New Roman" pitchFamily="18" charset="0"/>
              </a:rPr>
              <a:t> se tiene</a:t>
            </a:r>
            <a:endParaRPr kumimoji="1" lang="es-MX" sz="28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600200" y="228600"/>
            <a:ext cx="6096000" cy="609600"/>
          </a:xfrm>
        </p:spPr>
        <p:txBody>
          <a:bodyPr/>
          <a:lstStyle/>
          <a:p>
            <a:pPr algn="ctr"/>
            <a:r>
              <a:rPr lang="es-MX" sz="4000" dirty="0" smtClean="0">
                <a:solidFill>
                  <a:srgbClr val="FFFF00"/>
                </a:solidFill>
              </a:rPr>
              <a:t>PROBLEMA </a:t>
            </a:r>
            <a:r>
              <a:rPr lang="es-MX" sz="4000" dirty="0" smtClean="0">
                <a:solidFill>
                  <a:srgbClr val="FFFF00"/>
                </a:solidFill>
              </a:rPr>
              <a:t>12</a:t>
            </a:r>
            <a:endParaRPr lang="es-MX" sz="4000" dirty="0">
              <a:solidFill>
                <a:srgbClr val="FFFF00"/>
              </a:solidFill>
            </a:endParaRPr>
          </a:p>
        </p:txBody>
      </p:sp>
      <p:sp>
        <p:nvSpPr>
          <p:cNvPr id="5" name="4 Marcador de contenido"/>
          <p:cNvSpPr>
            <a:spLocks noGrp="1"/>
          </p:cNvSpPr>
          <p:nvPr>
            <p:ph sz="half" idx="1"/>
          </p:nvPr>
        </p:nvSpPr>
        <p:spPr>
          <a:xfrm>
            <a:off x="228600" y="1219200"/>
            <a:ext cx="3962400" cy="5105400"/>
          </a:xfrm>
        </p:spPr>
        <p:txBody>
          <a:bodyPr/>
          <a:lstStyle/>
          <a:p>
            <a:pPr algn="just">
              <a:buNone/>
            </a:pPr>
            <a:r>
              <a:rPr lang="es-MX" dirty="0" smtClean="0"/>
              <a:t>	En la estructura determine las fuerzas de </a:t>
            </a:r>
            <a:r>
              <a:rPr lang="es-MX" dirty="0" smtClean="0"/>
              <a:t>reacción </a:t>
            </a:r>
            <a:r>
              <a:rPr lang="es-MX" dirty="0" smtClean="0"/>
              <a:t>en los puntos A y F si el peso del rodillo es 75 lb y los pesos de las varillas son despreciables </a:t>
            </a:r>
            <a:endParaRPr lang="es-MX" dirty="0"/>
          </a:p>
        </p:txBody>
      </p:sp>
      <p:sp>
        <p:nvSpPr>
          <p:cNvPr id="6" name="5 Marcador de contenido"/>
          <p:cNvSpPr>
            <a:spLocks noGrp="1"/>
          </p:cNvSpPr>
          <p:nvPr>
            <p:ph sz="half" idx="2"/>
          </p:nvPr>
        </p:nvSpPr>
        <p:spPr>
          <a:xfrm>
            <a:off x="4419600" y="990600"/>
            <a:ext cx="4495800" cy="5562600"/>
          </a:xfrm>
        </p:spPr>
        <p:txBody>
          <a:bodyPr/>
          <a:lstStyle/>
          <a:p>
            <a:endParaRPr lang="es-MX" dirty="0"/>
          </a:p>
        </p:txBody>
      </p:sp>
      <p:pic>
        <p:nvPicPr>
          <p:cNvPr id="111618" name="Picture 2"/>
          <p:cNvPicPr>
            <a:picLocks noChangeAspect="1" noChangeArrowheads="1"/>
          </p:cNvPicPr>
          <p:nvPr/>
        </p:nvPicPr>
        <p:blipFill>
          <a:blip r:embed="rId2" cstate="print">
            <a:lum bright="-20000" contrast="40000"/>
          </a:blip>
          <a:srcRect/>
          <a:stretch>
            <a:fillRect/>
          </a:stretch>
        </p:blipFill>
        <p:spPr bwMode="auto">
          <a:xfrm>
            <a:off x="4419600" y="990600"/>
            <a:ext cx="4614914"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304800"/>
            <a:ext cx="8534400" cy="685800"/>
          </a:xfrm>
        </p:spPr>
        <p:txBody>
          <a:bodyPr/>
          <a:lstStyle/>
          <a:p>
            <a:pPr algn="ctr"/>
            <a:r>
              <a:rPr lang="es-MX" dirty="0" smtClean="0">
                <a:solidFill>
                  <a:srgbClr val="FFFF00"/>
                </a:solidFill>
              </a:rPr>
              <a:t>PROBLEMA </a:t>
            </a:r>
            <a:r>
              <a:rPr lang="es-MX" dirty="0" smtClean="0">
                <a:solidFill>
                  <a:srgbClr val="FFFF00"/>
                </a:solidFill>
              </a:rPr>
              <a:t>13</a:t>
            </a:r>
            <a:endParaRPr lang="es-MX" dirty="0">
              <a:solidFill>
                <a:srgbClr val="FFFF00"/>
              </a:solidFill>
            </a:endParaRPr>
          </a:p>
        </p:txBody>
      </p:sp>
      <p:sp>
        <p:nvSpPr>
          <p:cNvPr id="3" name="2 Marcador de contenido"/>
          <p:cNvSpPr>
            <a:spLocks noGrp="1"/>
          </p:cNvSpPr>
          <p:nvPr>
            <p:ph idx="1"/>
          </p:nvPr>
        </p:nvSpPr>
        <p:spPr>
          <a:xfrm>
            <a:off x="228600" y="914400"/>
            <a:ext cx="8686800" cy="5791200"/>
          </a:xfrm>
        </p:spPr>
        <p:txBody>
          <a:bodyPr/>
          <a:lstStyle/>
          <a:p>
            <a:pPr algn="just">
              <a:buNone/>
            </a:pPr>
            <a:r>
              <a:rPr lang="es-MX" dirty="0" smtClean="0"/>
              <a:t>	Una barra uniforme de acero pesa 1,75 lb y se dobla para formar aun arco de 20 pulgadas de radio como se muestra en la figura. La barra se sostiene mediante un pasador puesto en A y una cuerda BC. Determine: (a) la tensión en el cable. (b) la reacción en A.</a:t>
            </a:r>
            <a:endParaRPr lang="es-MX" dirty="0"/>
          </a:p>
        </p:txBody>
      </p:sp>
      <p:pic>
        <p:nvPicPr>
          <p:cNvPr id="16387" name="Picture 3"/>
          <p:cNvPicPr>
            <a:picLocks noChangeAspect="1" noChangeArrowheads="1"/>
          </p:cNvPicPr>
          <p:nvPr/>
        </p:nvPicPr>
        <p:blipFill>
          <a:blip r:embed="rId2" cstate="print">
            <a:lum bright="-20000" contrast="40000"/>
          </a:blip>
          <a:srcRect/>
          <a:stretch>
            <a:fillRect/>
          </a:stretch>
        </p:blipFill>
        <p:spPr bwMode="auto">
          <a:xfrm>
            <a:off x="4267200" y="3276600"/>
            <a:ext cx="2667000" cy="32897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304800"/>
            <a:ext cx="8534400" cy="685800"/>
          </a:xfrm>
        </p:spPr>
        <p:txBody>
          <a:bodyPr/>
          <a:lstStyle/>
          <a:p>
            <a:pPr algn="ctr"/>
            <a:r>
              <a:rPr lang="es-MX" dirty="0" smtClean="0">
                <a:solidFill>
                  <a:srgbClr val="FFFF00"/>
                </a:solidFill>
              </a:rPr>
              <a:t>PROBLEMA </a:t>
            </a:r>
            <a:r>
              <a:rPr lang="es-MX" dirty="0" smtClean="0">
                <a:solidFill>
                  <a:srgbClr val="FFFF00"/>
                </a:solidFill>
              </a:rPr>
              <a:t>14</a:t>
            </a:r>
            <a:endParaRPr lang="es-MX" dirty="0">
              <a:solidFill>
                <a:srgbClr val="FFFF00"/>
              </a:solidFill>
            </a:endParaRPr>
          </a:p>
        </p:txBody>
      </p:sp>
      <p:sp>
        <p:nvSpPr>
          <p:cNvPr id="3" name="2 Marcador de contenido"/>
          <p:cNvSpPr>
            <a:spLocks noGrp="1"/>
          </p:cNvSpPr>
          <p:nvPr>
            <p:ph idx="1"/>
          </p:nvPr>
        </p:nvSpPr>
        <p:spPr>
          <a:xfrm>
            <a:off x="228600" y="914400"/>
            <a:ext cx="8686800" cy="5791200"/>
          </a:xfrm>
        </p:spPr>
        <p:txBody>
          <a:bodyPr/>
          <a:lstStyle/>
          <a:p>
            <a:pPr algn="just">
              <a:buNone/>
            </a:pPr>
            <a:r>
              <a:rPr lang="es-MX" dirty="0" smtClean="0"/>
              <a:t>	El alambre homogéneo ABCD está doblado como se indica en la figura y se sostiene mediante un pasador puesto en B. Si l = 200 mm, determine el ángulo </a:t>
            </a:r>
            <a:r>
              <a:rPr lang="el-GR" dirty="0" smtClean="0"/>
              <a:t>θ</a:t>
            </a:r>
            <a:r>
              <a:rPr lang="es-MX" dirty="0" smtClean="0"/>
              <a:t> para el que el tramo BC del alambre se mantiene horizontal.</a:t>
            </a:r>
            <a:endParaRPr lang="es-MX" dirty="0"/>
          </a:p>
        </p:txBody>
      </p:sp>
      <p:pic>
        <p:nvPicPr>
          <p:cNvPr id="17410" name="Picture 2"/>
          <p:cNvPicPr>
            <a:picLocks noChangeAspect="1" noChangeArrowheads="1"/>
          </p:cNvPicPr>
          <p:nvPr/>
        </p:nvPicPr>
        <p:blipFill>
          <a:blip r:embed="rId2" cstate="print">
            <a:lum bright="-20000" contrast="40000"/>
          </a:blip>
          <a:srcRect/>
          <a:stretch>
            <a:fillRect/>
          </a:stretch>
        </p:blipFill>
        <p:spPr bwMode="auto">
          <a:xfrm>
            <a:off x="2590800" y="3200400"/>
            <a:ext cx="3886200" cy="34460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3400" y="1"/>
            <a:ext cx="8229600" cy="914400"/>
          </a:xfrm>
        </p:spPr>
        <p:txBody>
          <a:bodyPr/>
          <a:lstStyle/>
          <a:p>
            <a:pPr algn="ctr"/>
            <a:r>
              <a:rPr lang="es-MX" dirty="0" smtClean="0">
                <a:solidFill>
                  <a:srgbClr val="FFFF00"/>
                </a:solidFill>
              </a:rPr>
              <a:t>PROBLEMA </a:t>
            </a:r>
            <a:r>
              <a:rPr lang="es-MX" dirty="0" smtClean="0">
                <a:solidFill>
                  <a:srgbClr val="FFFF00"/>
                </a:solidFill>
              </a:rPr>
              <a:t>15</a:t>
            </a:r>
            <a:endParaRPr lang="es-MX" dirty="0">
              <a:solidFill>
                <a:srgbClr val="FFFF00"/>
              </a:solidFill>
            </a:endParaRPr>
          </a:p>
        </p:txBody>
      </p:sp>
      <p:sp>
        <p:nvSpPr>
          <p:cNvPr id="5" name="4 Marcador de texto"/>
          <p:cNvSpPr>
            <a:spLocks noGrp="1"/>
          </p:cNvSpPr>
          <p:nvPr>
            <p:ph type="body" sz="half" idx="1"/>
          </p:nvPr>
        </p:nvSpPr>
        <p:spPr>
          <a:xfrm>
            <a:off x="4419600" y="914400"/>
            <a:ext cx="4495800" cy="5638800"/>
          </a:xfrm>
        </p:spPr>
        <p:txBody>
          <a:bodyPr/>
          <a:lstStyle/>
          <a:p>
            <a:endParaRPr lang="en-US" dirty="0"/>
          </a:p>
        </p:txBody>
      </p:sp>
      <p:sp>
        <p:nvSpPr>
          <p:cNvPr id="3" name="2 Marcador de contenido"/>
          <p:cNvSpPr>
            <a:spLocks noGrp="1"/>
          </p:cNvSpPr>
          <p:nvPr>
            <p:ph sz="half" idx="2"/>
          </p:nvPr>
        </p:nvSpPr>
        <p:spPr>
          <a:xfrm>
            <a:off x="228600" y="838200"/>
            <a:ext cx="3962400" cy="5715000"/>
          </a:xfrm>
        </p:spPr>
        <p:txBody>
          <a:bodyPr/>
          <a:lstStyle/>
          <a:p>
            <a:pPr lvl="0" algn="just">
              <a:buNone/>
            </a:pPr>
            <a:r>
              <a:rPr lang="es-ES" dirty="0" smtClean="0"/>
              <a:t>	Un cilindro que pesa 2000 N está alojado simétricamente entre dos pares de piezas cruzadas de peso despreciable como se muestra en la figura. Encuentre la tensión en la cuerda AB. (AD y BC son barras continuas ambas).</a:t>
            </a:r>
            <a:endParaRPr lang="es-MX" dirty="0" smtClean="0"/>
          </a:p>
          <a:p>
            <a:pPr algn="just">
              <a:buNone/>
            </a:pPr>
            <a:endParaRPr lang="es-MX" dirty="0"/>
          </a:p>
        </p:txBody>
      </p:sp>
      <p:pic>
        <p:nvPicPr>
          <p:cNvPr id="96258" name="Picture 2"/>
          <p:cNvPicPr>
            <a:picLocks noChangeAspect="1" noChangeArrowheads="1"/>
          </p:cNvPicPr>
          <p:nvPr/>
        </p:nvPicPr>
        <p:blipFill>
          <a:blip r:embed="rId2" cstate="print">
            <a:grayscl/>
            <a:lum bright="-10000" contrast="40000"/>
          </a:blip>
          <a:srcRect t="4213" r="11864" b="1695"/>
          <a:stretch>
            <a:fillRect/>
          </a:stretch>
        </p:blipFill>
        <p:spPr bwMode="auto">
          <a:xfrm>
            <a:off x="4572000" y="990600"/>
            <a:ext cx="4267200" cy="54981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304800"/>
            <a:ext cx="8534400" cy="685800"/>
          </a:xfrm>
        </p:spPr>
        <p:txBody>
          <a:bodyPr/>
          <a:lstStyle/>
          <a:p>
            <a:pPr algn="ctr"/>
            <a:r>
              <a:rPr lang="es-MX" dirty="0" smtClean="0">
                <a:solidFill>
                  <a:srgbClr val="FFFF00"/>
                </a:solidFill>
              </a:rPr>
              <a:t>PROBLEMA </a:t>
            </a:r>
            <a:r>
              <a:rPr lang="es-MX" dirty="0" smtClean="0">
                <a:solidFill>
                  <a:srgbClr val="FFFF00"/>
                </a:solidFill>
              </a:rPr>
              <a:t>16</a:t>
            </a:r>
            <a:endParaRPr lang="es-MX" dirty="0">
              <a:solidFill>
                <a:srgbClr val="FFFF00"/>
              </a:solidFill>
            </a:endParaRPr>
          </a:p>
        </p:txBody>
      </p:sp>
      <p:sp>
        <p:nvSpPr>
          <p:cNvPr id="3" name="2 Marcador de contenido"/>
          <p:cNvSpPr>
            <a:spLocks noGrp="1"/>
          </p:cNvSpPr>
          <p:nvPr>
            <p:ph idx="1"/>
          </p:nvPr>
        </p:nvSpPr>
        <p:spPr>
          <a:xfrm>
            <a:off x="228600" y="914400"/>
            <a:ext cx="8686800" cy="5791200"/>
          </a:xfrm>
        </p:spPr>
        <p:txBody>
          <a:bodyPr/>
          <a:lstStyle/>
          <a:p>
            <a:pPr algn="just">
              <a:buNone/>
            </a:pPr>
            <a:r>
              <a:rPr lang="es-ES" dirty="0" smtClean="0"/>
              <a:t>	</a:t>
            </a:r>
            <a:r>
              <a:rPr lang="es-ES" dirty="0" smtClean="0"/>
              <a:t>En </a:t>
            </a:r>
            <a:r>
              <a:rPr lang="es-ES" dirty="0" smtClean="0"/>
              <a:t>el bastidor mostrado en la figura, los miembros están articulados y sus pesos pueden despreciarse. En el punto C se aplica al perno una fuerza de 42 </a:t>
            </a:r>
            <a:r>
              <a:rPr lang="es-ES" dirty="0" err="1" smtClean="0"/>
              <a:t>kN</a:t>
            </a:r>
            <a:r>
              <a:rPr lang="es-ES" dirty="0" smtClean="0"/>
              <a:t>. Halle las reacciones sobre el bastidor en A y en E.</a:t>
            </a:r>
            <a:endParaRPr lang="es-MX" dirty="0" smtClean="0"/>
          </a:p>
          <a:p>
            <a:pPr lvl="0" algn="just">
              <a:buNone/>
            </a:pPr>
            <a:endParaRPr lang="es-MX" dirty="0" smtClean="0"/>
          </a:p>
          <a:p>
            <a:pPr algn="just">
              <a:buNone/>
            </a:pPr>
            <a:endParaRPr lang="es-MX" dirty="0"/>
          </a:p>
        </p:txBody>
      </p:sp>
      <p:pic>
        <p:nvPicPr>
          <p:cNvPr id="97282" name="Picture 2"/>
          <p:cNvPicPr>
            <a:picLocks noChangeAspect="1" noChangeArrowheads="1"/>
          </p:cNvPicPr>
          <p:nvPr/>
        </p:nvPicPr>
        <p:blipFill>
          <a:blip r:embed="rId2" cstate="print">
            <a:lum bright="-10000" contrast="40000"/>
          </a:blip>
          <a:srcRect/>
          <a:stretch>
            <a:fillRect/>
          </a:stretch>
        </p:blipFill>
        <p:spPr bwMode="auto">
          <a:xfrm>
            <a:off x="1600200" y="3200400"/>
            <a:ext cx="6044339"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304800"/>
            <a:ext cx="8534400" cy="685800"/>
          </a:xfrm>
        </p:spPr>
        <p:txBody>
          <a:bodyPr/>
          <a:lstStyle/>
          <a:p>
            <a:pPr algn="ctr"/>
            <a:r>
              <a:rPr lang="es-MX" dirty="0" smtClean="0">
                <a:solidFill>
                  <a:srgbClr val="FFFF00"/>
                </a:solidFill>
              </a:rPr>
              <a:t>PROBLEMA </a:t>
            </a:r>
            <a:r>
              <a:rPr lang="es-MX" dirty="0" smtClean="0">
                <a:solidFill>
                  <a:srgbClr val="FFFF00"/>
                </a:solidFill>
              </a:rPr>
              <a:t>17</a:t>
            </a:r>
            <a:endParaRPr lang="es-MX" dirty="0">
              <a:solidFill>
                <a:srgbClr val="FFFF00"/>
              </a:solidFill>
            </a:endParaRPr>
          </a:p>
        </p:txBody>
      </p:sp>
      <p:sp>
        <p:nvSpPr>
          <p:cNvPr id="3" name="2 Marcador de contenido"/>
          <p:cNvSpPr>
            <a:spLocks noGrp="1"/>
          </p:cNvSpPr>
          <p:nvPr>
            <p:ph idx="1"/>
          </p:nvPr>
        </p:nvSpPr>
        <p:spPr>
          <a:xfrm>
            <a:off x="228600" y="914400"/>
            <a:ext cx="8686800" cy="5791200"/>
          </a:xfrm>
        </p:spPr>
        <p:txBody>
          <a:bodyPr/>
          <a:lstStyle/>
          <a:p>
            <a:pPr lvl="0" algn="just">
              <a:buNone/>
            </a:pPr>
            <a:r>
              <a:rPr lang="es-ES" dirty="0" smtClean="0"/>
              <a:t>	Dos vigas están cargadas y apoyadas según se indica en la figura. Determine las reacciones en los apoyos A, B y C. Desprecie los pesos de las vigas.</a:t>
            </a:r>
            <a:endParaRPr lang="es-MX" dirty="0" smtClean="0"/>
          </a:p>
          <a:p>
            <a:pPr algn="just">
              <a:buNone/>
            </a:pPr>
            <a:endParaRPr lang="es-MX" dirty="0" smtClean="0"/>
          </a:p>
          <a:p>
            <a:pPr lvl="0" algn="just">
              <a:buNone/>
            </a:pPr>
            <a:endParaRPr lang="es-MX" dirty="0" smtClean="0"/>
          </a:p>
          <a:p>
            <a:pPr algn="just">
              <a:buNone/>
            </a:pPr>
            <a:endParaRPr lang="es-MX" dirty="0"/>
          </a:p>
        </p:txBody>
      </p:sp>
      <p:pic>
        <p:nvPicPr>
          <p:cNvPr id="98306" name="Picture 2"/>
          <p:cNvPicPr>
            <a:picLocks noChangeAspect="1" noChangeArrowheads="1"/>
          </p:cNvPicPr>
          <p:nvPr/>
        </p:nvPicPr>
        <p:blipFill>
          <a:blip r:embed="rId2" cstate="print">
            <a:grayscl/>
            <a:lum bright="-20000" contrast="40000"/>
          </a:blip>
          <a:srcRect/>
          <a:stretch>
            <a:fillRect/>
          </a:stretch>
        </p:blipFill>
        <p:spPr bwMode="auto">
          <a:xfrm>
            <a:off x="228600" y="2362200"/>
            <a:ext cx="8651613"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04800"/>
            <a:ext cx="8077200" cy="609600"/>
          </a:xfrm>
        </p:spPr>
        <p:txBody>
          <a:bodyPr/>
          <a:lstStyle/>
          <a:p>
            <a:pPr algn="ctr"/>
            <a:r>
              <a:rPr lang="es-MX" dirty="0" smtClean="0">
                <a:solidFill>
                  <a:srgbClr val="FFFF00"/>
                </a:solidFill>
              </a:rPr>
              <a:t>PROBLEMA </a:t>
            </a:r>
            <a:r>
              <a:rPr lang="es-MX" dirty="0" smtClean="0">
                <a:solidFill>
                  <a:srgbClr val="FFFF00"/>
                </a:solidFill>
              </a:rPr>
              <a:t>18</a:t>
            </a:r>
            <a:endParaRPr lang="es-MX" dirty="0">
              <a:solidFill>
                <a:srgbClr val="FFFF00"/>
              </a:solidFill>
            </a:endParaRPr>
          </a:p>
        </p:txBody>
      </p:sp>
      <p:sp>
        <p:nvSpPr>
          <p:cNvPr id="3" name="2 Marcador de contenido"/>
          <p:cNvSpPr>
            <a:spLocks noGrp="1"/>
          </p:cNvSpPr>
          <p:nvPr>
            <p:ph sz="half" idx="1"/>
          </p:nvPr>
        </p:nvSpPr>
        <p:spPr>
          <a:xfrm>
            <a:off x="152400" y="838200"/>
            <a:ext cx="5410200" cy="5791200"/>
          </a:xfrm>
        </p:spPr>
        <p:txBody>
          <a:bodyPr/>
          <a:lstStyle/>
          <a:p>
            <a:pPr algn="just">
              <a:buNone/>
            </a:pPr>
            <a:r>
              <a:rPr lang="es-ES" dirty="0" smtClean="0"/>
              <a:t>	</a:t>
            </a:r>
            <a:r>
              <a:rPr lang="es-ES" dirty="0" smtClean="0">
                <a:latin typeface="+mj-lt"/>
              </a:rPr>
              <a:t>La varilla delgada AB de longitud </a:t>
            </a:r>
            <a:r>
              <a:rPr lang="es-ES" i="1" dirty="0" smtClean="0">
                <a:latin typeface="+mj-lt"/>
              </a:rPr>
              <a:t>l = 600 mm</a:t>
            </a:r>
            <a:r>
              <a:rPr lang="es-ES" dirty="0" smtClean="0">
                <a:latin typeface="+mj-lt"/>
              </a:rPr>
              <a:t> está unida a una corredera B y se apoya sobre una pequeña rueda situada a una distancia horizontal </a:t>
            </a:r>
            <a:r>
              <a:rPr lang="es-ES" i="1" dirty="0" smtClean="0">
                <a:latin typeface="+mj-lt"/>
              </a:rPr>
              <a:t>a = 80 mm</a:t>
            </a:r>
            <a:r>
              <a:rPr lang="es-ES" dirty="0" smtClean="0">
                <a:latin typeface="+mj-lt"/>
              </a:rPr>
              <a:t> de la guía vertical de la corredera. Sabiendo que el coeficiente de rozamiento estático entre la corredera y su guía es 0,25 y despreciando el radio de la rueda, determine para que intervalo de valores de P se conserva el equilibrio cuando Q = 100 N y θ = 30 º</a:t>
            </a:r>
            <a:endParaRPr lang="es-MX" dirty="0" smtClean="0">
              <a:latin typeface="+mj-lt"/>
            </a:endParaRPr>
          </a:p>
          <a:p>
            <a:pPr lvl="0" algn="just">
              <a:buNone/>
            </a:pPr>
            <a:endParaRPr lang="es-MX" dirty="0" smtClean="0"/>
          </a:p>
          <a:p>
            <a:pPr algn="just">
              <a:buNone/>
            </a:pPr>
            <a:endParaRPr lang="es-MX" dirty="0" smtClean="0"/>
          </a:p>
          <a:p>
            <a:pPr lvl="0" algn="just">
              <a:buNone/>
            </a:pPr>
            <a:endParaRPr lang="es-MX" dirty="0" smtClean="0"/>
          </a:p>
          <a:p>
            <a:pPr algn="just">
              <a:buNone/>
            </a:pPr>
            <a:endParaRPr lang="es-MX" dirty="0"/>
          </a:p>
        </p:txBody>
      </p:sp>
      <p:sp>
        <p:nvSpPr>
          <p:cNvPr id="5" name="4 Marcador de contenido"/>
          <p:cNvSpPr>
            <a:spLocks noGrp="1"/>
          </p:cNvSpPr>
          <p:nvPr>
            <p:ph sz="half" idx="2"/>
          </p:nvPr>
        </p:nvSpPr>
        <p:spPr>
          <a:xfrm>
            <a:off x="5562600" y="1066800"/>
            <a:ext cx="3352800" cy="5334000"/>
          </a:xfrm>
        </p:spPr>
        <p:txBody>
          <a:bodyPr/>
          <a:lstStyle/>
          <a:p>
            <a:endParaRPr lang="es-MX" dirty="0"/>
          </a:p>
        </p:txBody>
      </p:sp>
      <p:pic>
        <p:nvPicPr>
          <p:cNvPr id="99330" name="Picture 2"/>
          <p:cNvPicPr>
            <a:picLocks noChangeAspect="1" noChangeArrowheads="1"/>
          </p:cNvPicPr>
          <p:nvPr/>
        </p:nvPicPr>
        <p:blipFill>
          <a:blip r:embed="rId2" cstate="print">
            <a:lum bright="-20000" contrast="40000"/>
          </a:blip>
          <a:srcRect/>
          <a:stretch>
            <a:fillRect/>
          </a:stretch>
        </p:blipFill>
        <p:spPr bwMode="auto">
          <a:xfrm>
            <a:off x="5638800" y="1066800"/>
            <a:ext cx="3200400" cy="5478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609600" y="381000"/>
            <a:ext cx="8305800" cy="533400"/>
          </a:xfrm>
        </p:spPr>
        <p:txBody>
          <a:bodyPr/>
          <a:lstStyle/>
          <a:p>
            <a:pPr algn="ctr"/>
            <a:r>
              <a:rPr lang="es-MX" dirty="0" smtClean="0">
                <a:solidFill>
                  <a:srgbClr val="99FF33"/>
                </a:solidFill>
              </a:rPr>
              <a:t>EJEMPLO 19 </a:t>
            </a:r>
            <a:endParaRPr lang="es-MX" dirty="0">
              <a:solidFill>
                <a:srgbClr val="99FF33"/>
              </a:solidFill>
            </a:endParaRPr>
          </a:p>
        </p:txBody>
      </p:sp>
      <p:sp>
        <p:nvSpPr>
          <p:cNvPr id="6" name="5 Marcador de contenido"/>
          <p:cNvSpPr>
            <a:spLocks noGrp="1"/>
          </p:cNvSpPr>
          <p:nvPr>
            <p:ph idx="1"/>
          </p:nvPr>
        </p:nvSpPr>
        <p:spPr>
          <a:xfrm>
            <a:off x="381000" y="1066800"/>
            <a:ext cx="8534400" cy="5486400"/>
          </a:xfrm>
        </p:spPr>
        <p:txBody>
          <a:bodyPr/>
          <a:lstStyle/>
          <a:p>
            <a:pPr lvl="0" algn="just">
              <a:buNone/>
            </a:pPr>
            <a:r>
              <a:rPr lang="es-MX" dirty="0" smtClean="0"/>
              <a:t>	</a:t>
            </a:r>
            <a:r>
              <a:rPr lang="es-ES" dirty="0" smtClean="0"/>
              <a:t>En la figura mostrada, determine: </a:t>
            </a:r>
            <a:r>
              <a:rPr lang="es-ES" b="1" dirty="0" smtClean="0"/>
              <a:t>(a)</a:t>
            </a:r>
            <a:r>
              <a:rPr lang="es-ES" dirty="0" smtClean="0"/>
              <a:t> la fuerza ejercida por el perno C y </a:t>
            </a:r>
            <a:r>
              <a:rPr lang="es-ES" b="1" dirty="0" smtClean="0"/>
              <a:t>(b)</a:t>
            </a:r>
            <a:r>
              <a:rPr lang="es-ES" dirty="0" smtClean="0"/>
              <a:t> La fuerza en A y B.</a:t>
            </a:r>
            <a:endParaRPr lang="es-MX" dirty="0" smtClean="0"/>
          </a:p>
          <a:p>
            <a:pPr>
              <a:buNone/>
            </a:pPr>
            <a:endParaRPr lang="es-MX" dirty="0"/>
          </a:p>
        </p:txBody>
      </p:sp>
      <p:pic>
        <p:nvPicPr>
          <p:cNvPr id="100354" name="Picture 2"/>
          <p:cNvPicPr>
            <a:picLocks noChangeAspect="1" noChangeArrowheads="1"/>
          </p:cNvPicPr>
          <p:nvPr/>
        </p:nvPicPr>
        <p:blipFill>
          <a:blip r:embed="rId2" cstate="print">
            <a:grayscl/>
            <a:lum bright="-10000" contrast="40000"/>
          </a:blip>
          <a:srcRect/>
          <a:stretch>
            <a:fillRect/>
          </a:stretch>
        </p:blipFill>
        <p:spPr bwMode="auto">
          <a:xfrm>
            <a:off x="1371600" y="2057400"/>
            <a:ext cx="5867400" cy="46721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685800" y="304800"/>
            <a:ext cx="8153400" cy="533400"/>
          </a:xfrm>
        </p:spPr>
        <p:txBody>
          <a:bodyPr/>
          <a:lstStyle/>
          <a:p>
            <a:pPr algn="ctr"/>
            <a:r>
              <a:rPr lang="es-MX" dirty="0" smtClean="0">
                <a:solidFill>
                  <a:srgbClr val="99FF33"/>
                </a:solidFill>
              </a:rPr>
              <a:t>EJEMPLO 20</a:t>
            </a:r>
            <a:endParaRPr lang="es-MX" dirty="0">
              <a:solidFill>
                <a:srgbClr val="99FF33"/>
              </a:solidFill>
            </a:endParaRPr>
          </a:p>
        </p:txBody>
      </p:sp>
      <p:sp>
        <p:nvSpPr>
          <p:cNvPr id="6" name="5 Marcador de contenido"/>
          <p:cNvSpPr>
            <a:spLocks noGrp="1"/>
          </p:cNvSpPr>
          <p:nvPr>
            <p:ph sz="half" idx="1"/>
          </p:nvPr>
        </p:nvSpPr>
        <p:spPr>
          <a:xfrm>
            <a:off x="228600" y="990600"/>
            <a:ext cx="4800600" cy="5638800"/>
          </a:xfrm>
        </p:spPr>
        <p:txBody>
          <a:bodyPr/>
          <a:lstStyle/>
          <a:p>
            <a:pPr algn="just">
              <a:buNone/>
            </a:pPr>
            <a:r>
              <a:rPr lang="es-MX" dirty="0" smtClean="0"/>
              <a:t>	</a:t>
            </a:r>
            <a:r>
              <a:rPr lang="es-ES" dirty="0" smtClean="0"/>
              <a:t>La barra ABCD mostrada en la figura pesa 600 N. Determine: (a) La fuerza que el tirante CE ejerce sobre la barra y las fuerzas que sobre ésta se ejercen en los puntos de contacto B y D. Todas las superficies son lisas, (b) La reacción en el apoyo F</a:t>
            </a:r>
            <a:endParaRPr lang="es-MX" dirty="0" smtClean="0"/>
          </a:p>
          <a:p>
            <a:pPr lvl="0" algn="just">
              <a:buNone/>
            </a:pPr>
            <a:endParaRPr lang="es-MX" dirty="0" smtClean="0"/>
          </a:p>
          <a:p>
            <a:pPr>
              <a:buNone/>
            </a:pPr>
            <a:endParaRPr lang="es-MX" dirty="0"/>
          </a:p>
        </p:txBody>
      </p:sp>
      <p:sp>
        <p:nvSpPr>
          <p:cNvPr id="8" name="7 Marcador de contenido"/>
          <p:cNvSpPr>
            <a:spLocks noGrp="1"/>
          </p:cNvSpPr>
          <p:nvPr>
            <p:ph sz="half" idx="2"/>
          </p:nvPr>
        </p:nvSpPr>
        <p:spPr>
          <a:xfrm>
            <a:off x="5029200" y="990600"/>
            <a:ext cx="3886200" cy="5715000"/>
          </a:xfrm>
        </p:spPr>
        <p:txBody>
          <a:bodyPr/>
          <a:lstStyle/>
          <a:p>
            <a:endParaRPr lang="es-MX" dirty="0"/>
          </a:p>
        </p:txBody>
      </p:sp>
      <p:pic>
        <p:nvPicPr>
          <p:cNvPr id="101378" name="Picture 2"/>
          <p:cNvPicPr>
            <a:picLocks noChangeAspect="1" noChangeArrowheads="1"/>
          </p:cNvPicPr>
          <p:nvPr/>
        </p:nvPicPr>
        <p:blipFill>
          <a:blip r:embed="rId2" cstate="print">
            <a:grayscl/>
            <a:lum bright="-10000" contrast="40000"/>
          </a:blip>
          <a:srcRect/>
          <a:stretch>
            <a:fillRect/>
          </a:stretch>
        </p:blipFill>
        <p:spPr bwMode="auto">
          <a:xfrm>
            <a:off x="5105400" y="1066800"/>
            <a:ext cx="3956364"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533400" y="152400"/>
            <a:ext cx="8382000" cy="533400"/>
          </a:xfrm>
        </p:spPr>
        <p:txBody>
          <a:bodyPr/>
          <a:lstStyle/>
          <a:p>
            <a:pPr algn="ctr"/>
            <a:r>
              <a:rPr lang="es-MX" sz="3600" dirty="0" smtClean="0">
                <a:solidFill>
                  <a:srgbClr val="FFFF00"/>
                </a:solidFill>
              </a:rPr>
              <a:t>APLICACIONES DE LA ESTATICA</a:t>
            </a:r>
            <a:endParaRPr lang="es-MX" sz="3600" dirty="0">
              <a:solidFill>
                <a:srgbClr val="FFFF00"/>
              </a:solidFill>
            </a:endParaRPr>
          </a:p>
        </p:txBody>
      </p:sp>
      <p:sp>
        <p:nvSpPr>
          <p:cNvPr id="6" name="5 Marcador de contenido"/>
          <p:cNvSpPr>
            <a:spLocks noGrp="1"/>
          </p:cNvSpPr>
          <p:nvPr>
            <p:ph idx="1"/>
          </p:nvPr>
        </p:nvSpPr>
        <p:spPr>
          <a:xfrm>
            <a:off x="228600" y="609600"/>
            <a:ext cx="8686800" cy="6096000"/>
          </a:xfrm>
        </p:spPr>
        <p:txBody>
          <a:bodyPr/>
          <a:lstStyle/>
          <a:p>
            <a:pPr algn="just"/>
            <a:r>
              <a:rPr lang="es-MX" sz="2400" dirty="0" smtClean="0">
                <a:latin typeface="Arial Narrow" pitchFamily="34" charset="0"/>
              </a:rPr>
              <a:t>Su importancia reside en que una vez trazados los diagramas y obtenidas sus ecuaciones, se puede decidir el material con el que se construirá, las dimensiones que deberá tener, límites para un uso seguro, etc., mediante un análisis de materiales.</a:t>
            </a:r>
          </a:p>
          <a:p>
            <a:pPr algn="just"/>
            <a:r>
              <a:rPr lang="es-MX" sz="2400" dirty="0" smtClean="0">
                <a:latin typeface="Arial Narrow" pitchFamily="34" charset="0"/>
              </a:rPr>
              <a:t>Por tanto, resulta de aplicación en ingeniería estructural, ingeniería mecánica, construcción, siempre que se quiera construir una estructura fija. Para el análisis de una estructura en movimiento es necesario considerar la aceleración de las partes y las fuerzas resultantes.</a:t>
            </a:r>
          </a:p>
          <a:p>
            <a:pPr algn="just">
              <a:buNone/>
            </a:pPr>
            <a:endParaRPr lang="es-MX" dirty="0">
              <a:latin typeface="Arial Narrow" pitchFamily="34" charset="0"/>
            </a:endParaRPr>
          </a:p>
        </p:txBody>
      </p:sp>
      <p:pic>
        <p:nvPicPr>
          <p:cNvPr id="41986" name="Picture 2" descr="http://webjaen.files.wordpress.com/2009/06/obreros.jpg"/>
          <p:cNvPicPr>
            <a:picLocks noChangeAspect="1" noChangeArrowheads="1"/>
          </p:cNvPicPr>
          <p:nvPr/>
        </p:nvPicPr>
        <p:blipFill>
          <a:blip r:embed="rId2" cstate="print"/>
          <a:srcRect/>
          <a:stretch>
            <a:fillRect/>
          </a:stretch>
        </p:blipFill>
        <p:spPr bwMode="auto">
          <a:xfrm>
            <a:off x="5943600" y="3657600"/>
            <a:ext cx="3011959" cy="2971800"/>
          </a:xfrm>
          <a:prstGeom prst="rect">
            <a:avLst/>
          </a:prstGeom>
          <a:noFill/>
        </p:spPr>
      </p:pic>
      <p:pic>
        <p:nvPicPr>
          <p:cNvPr id="41990" name="Picture 6" descr="http://i2.esmas.com/2009/11/14/85042/transbordador-atlantis-300x350.jpg"/>
          <p:cNvPicPr>
            <a:picLocks noChangeAspect="1" noChangeArrowheads="1"/>
          </p:cNvPicPr>
          <p:nvPr/>
        </p:nvPicPr>
        <p:blipFill>
          <a:blip r:embed="rId3" cstate="print"/>
          <a:srcRect/>
          <a:stretch>
            <a:fillRect/>
          </a:stretch>
        </p:blipFill>
        <p:spPr bwMode="auto">
          <a:xfrm>
            <a:off x="228600" y="3657600"/>
            <a:ext cx="2596243" cy="3028950"/>
          </a:xfrm>
          <a:prstGeom prst="rect">
            <a:avLst/>
          </a:prstGeom>
          <a:noFill/>
        </p:spPr>
      </p:pic>
      <p:pic>
        <p:nvPicPr>
          <p:cNvPr id="41992" name="Picture 8" descr="http://www.elheraldo.hn/var/elheraldo_site/storage/images/ediciones/2009/10/30/multimedia/el-52.2-por-ciento-de-la-energia-consumida-en-el-pais-es-generada-por-plantas-termicas-y-el-resto-por-centrales-hidroelectricas-y-biomasa.-deficit-de-la-enee-sera-de-80-millones-de-lempiras/2741193-1-esl-HN/El-52.2-por-ciento-de-la-energia-consumida-en-el-pais-es-generada-por-plantas-termicas-y-el-resto-por-centrales-hidroelectricas-y-biomasa.-Deficit-de-la-ENEE-sera-de-80-millones-de-lempiras_noticia_full.jpg"/>
          <p:cNvPicPr>
            <a:picLocks noChangeAspect="1" noChangeArrowheads="1"/>
          </p:cNvPicPr>
          <p:nvPr/>
        </p:nvPicPr>
        <p:blipFill>
          <a:blip r:embed="rId4" cstate="print"/>
          <a:srcRect/>
          <a:stretch>
            <a:fillRect/>
          </a:stretch>
        </p:blipFill>
        <p:spPr bwMode="auto">
          <a:xfrm>
            <a:off x="2895600" y="4114800"/>
            <a:ext cx="2992582" cy="2438400"/>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609600" y="381000"/>
            <a:ext cx="8153400" cy="533400"/>
          </a:xfrm>
        </p:spPr>
        <p:txBody>
          <a:bodyPr/>
          <a:lstStyle/>
          <a:p>
            <a:pPr algn="ctr"/>
            <a:r>
              <a:rPr lang="es-MX" dirty="0" smtClean="0">
                <a:solidFill>
                  <a:srgbClr val="99FF33"/>
                </a:solidFill>
              </a:rPr>
              <a:t>EJEMPLO 21</a:t>
            </a:r>
            <a:endParaRPr lang="es-MX" dirty="0"/>
          </a:p>
        </p:txBody>
      </p:sp>
      <p:sp>
        <p:nvSpPr>
          <p:cNvPr id="6" name="5 Marcador de contenido"/>
          <p:cNvSpPr>
            <a:spLocks noGrp="1"/>
          </p:cNvSpPr>
          <p:nvPr>
            <p:ph idx="1"/>
          </p:nvPr>
        </p:nvSpPr>
        <p:spPr>
          <a:xfrm>
            <a:off x="304800" y="914400"/>
            <a:ext cx="8610600" cy="5715000"/>
          </a:xfrm>
        </p:spPr>
        <p:txBody>
          <a:bodyPr/>
          <a:lstStyle/>
          <a:p>
            <a:pPr lvl="0" algn="just">
              <a:buNone/>
            </a:pPr>
            <a:r>
              <a:rPr lang="es-ES" dirty="0" smtClean="0"/>
              <a:t>	Un soporte está cargado y apoyado según se indica en la figura. Determine las reacciones en los apoyos A, B y C. Desprecie el peso del soporte</a:t>
            </a:r>
            <a:endParaRPr lang="es-MX" dirty="0" smtClean="0"/>
          </a:p>
          <a:p>
            <a:endParaRPr lang="es-MX" dirty="0"/>
          </a:p>
        </p:txBody>
      </p:sp>
      <p:pic>
        <p:nvPicPr>
          <p:cNvPr id="102402" name="Picture 2"/>
          <p:cNvPicPr>
            <a:picLocks noChangeAspect="1" noChangeArrowheads="1"/>
          </p:cNvPicPr>
          <p:nvPr/>
        </p:nvPicPr>
        <p:blipFill>
          <a:blip r:embed="rId2" cstate="print">
            <a:grayscl/>
            <a:lum bright="-20000" contrast="40000"/>
          </a:blip>
          <a:srcRect/>
          <a:stretch>
            <a:fillRect/>
          </a:stretch>
        </p:blipFill>
        <p:spPr bwMode="auto">
          <a:xfrm>
            <a:off x="228600" y="2590800"/>
            <a:ext cx="8753764"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762000" y="228600"/>
            <a:ext cx="8153400" cy="457200"/>
          </a:xfrm>
        </p:spPr>
        <p:txBody>
          <a:bodyPr/>
          <a:lstStyle/>
          <a:p>
            <a:pPr algn="ctr"/>
            <a:r>
              <a:rPr lang="es-MX" dirty="0" smtClean="0">
                <a:solidFill>
                  <a:srgbClr val="FFFF00"/>
                </a:solidFill>
              </a:rPr>
              <a:t>PROBLEMA </a:t>
            </a:r>
            <a:r>
              <a:rPr lang="es-MX" dirty="0" smtClean="0">
                <a:solidFill>
                  <a:srgbClr val="FFFF00"/>
                </a:solidFill>
              </a:rPr>
              <a:t>22</a:t>
            </a:r>
            <a:endParaRPr lang="es-MX" dirty="0">
              <a:solidFill>
                <a:srgbClr val="FFFF00"/>
              </a:solidFill>
            </a:endParaRPr>
          </a:p>
        </p:txBody>
      </p:sp>
      <p:sp>
        <p:nvSpPr>
          <p:cNvPr id="6" name="5 Marcador de contenido"/>
          <p:cNvSpPr>
            <a:spLocks noGrp="1"/>
          </p:cNvSpPr>
          <p:nvPr>
            <p:ph idx="1"/>
          </p:nvPr>
        </p:nvSpPr>
        <p:spPr>
          <a:xfrm>
            <a:off x="304800" y="762000"/>
            <a:ext cx="8610600" cy="5867400"/>
          </a:xfrm>
        </p:spPr>
        <p:txBody>
          <a:bodyPr/>
          <a:lstStyle/>
          <a:p>
            <a:pPr lvl="0" algn="just">
              <a:buNone/>
            </a:pPr>
            <a:r>
              <a:rPr lang="es-ES" dirty="0" smtClean="0"/>
              <a:t>	La varilla uniforme de 50 kg está atornillada en A y en B a la rueda de 80 kg como se muestra en la figura. La varilla descansa en C sobre el suelo liso, y la rueda descansa en D. Determine las reacciones en C y en D.</a:t>
            </a:r>
            <a:endParaRPr lang="es-MX" dirty="0" smtClean="0"/>
          </a:p>
          <a:p>
            <a:endParaRPr lang="es-MX" dirty="0"/>
          </a:p>
        </p:txBody>
      </p:sp>
      <p:pic>
        <p:nvPicPr>
          <p:cNvPr id="103426" name="Picture 2"/>
          <p:cNvPicPr>
            <a:picLocks noChangeAspect="1" noChangeArrowheads="1"/>
          </p:cNvPicPr>
          <p:nvPr/>
        </p:nvPicPr>
        <p:blipFill>
          <a:blip r:embed="rId2" cstate="print">
            <a:lum bright="-10000" contrast="40000"/>
          </a:blip>
          <a:srcRect/>
          <a:stretch>
            <a:fillRect/>
          </a:stretch>
        </p:blipFill>
        <p:spPr bwMode="auto">
          <a:xfrm>
            <a:off x="1371600" y="3048000"/>
            <a:ext cx="6019800" cy="35989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762000" y="228600"/>
            <a:ext cx="8153400" cy="457200"/>
          </a:xfrm>
        </p:spPr>
        <p:txBody>
          <a:bodyPr/>
          <a:lstStyle/>
          <a:p>
            <a:pPr algn="ctr"/>
            <a:r>
              <a:rPr lang="es-MX" dirty="0" smtClean="0">
                <a:solidFill>
                  <a:srgbClr val="FFFF00"/>
                </a:solidFill>
              </a:rPr>
              <a:t>PROBLEMA </a:t>
            </a:r>
            <a:r>
              <a:rPr lang="es-MX" dirty="0" smtClean="0">
                <a:solidFill>
                  <a:srgbClr val="FFFF00"/>
                </a:solidFill>
              </a:rPr>
              <a:t>23</a:t>
            </a:r>
            <a:endParaRPr lang="es-MX" dirty="0">
              <a:solidFill>
                <a:srgbClr val="FFFF00"/>
              </a:solidFill>
            </a:endParaRPr>
          </a:p>
        </p:txBody>
      </p:sp>
      <p:sp>
        <p:nvSpPr>
          <p:cNvPr id="6" name="5 Marcador de contenido"/>
          <p:cNvSpPr>
            <a:spLocks noGrp="1"/>
          </p:cNvSpPr>
          <p:nvPr>
            <p:ph idx="1"/>
          </p:nvPr>
        </p:nvSpPr>
        <p:spPr>
          <a:xfrm>
            <a:off x="304800" y="762000"/>
            <a:ext cx="8610600" cy="5867400"/>
          </a:xfrm>
        </p:spPr>
        <p:txBody>
          <a:bodyPr/>
          <a:lstStyle/>
          <a:p>
            <a:pPr lvl="0" algn="just">
              <a:buNone/>
            </a:pPr>
            <a:r>
              <a:rPr lang="es-ES" dirty="0" smtClean="0"/>
              <a:t>	Un viga y un cable, ambos de masa despreciable sustentan un cilindro de masa m = 500 kg y radio R = 0,3 m. determine: (a) La reacción en el punto A de la viga, (b) la fuerzas que el cilindro ejerce sobre la viga y (c) la tensión en el cable</a:t>
            </a:r>
            <a:endParaRPr lang="es-MX" dirty="0" smtClean="0"/>
          </a:p>
          <a:p>
            <a:endParaRPr lang="es-MX" dirty="0"/>
          </a:p>
        </p:txBody>
      </p:sp>
      <p:pic>
        <p:nvPicPr>
          <p:cNvPr id="104450" name="Picture 2"/>
          <p:cNvPicPr>
            <a:picLocks noChangeAspect="1" noChangeArrowheads="1"/>
          </p:cNvPicPr>
          <p:nvPr/>
        </p:nvPicPr>
        <p:blipFill>
          <a:blip r:embed="rId2" cstate="print">
            <a:lum bright="-20000" contrast="40000"/>
          </a:blip>
          <a:srcRect/>
          <a:stretch>
            <a:fillRect/>
          </a:stretch>
        </p:blipFill>
        <p:spPr bwMode="auto">
          <a:xfrm>
            <a:off x="990600" y="3048000"/>
            <a:ext cx="7162800" cy="3581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28800" y="152400"/>
            <a:ext cx="6096000" cy="533400"/>
          </a:xfrm>
        </p:spPr>
        <p:txBody>
          <a:bodyPr/>
          <a:lstStyle/>
          <a:p>
            <a:pPr algn="ctr"/>
            <a:r>
              <a:rPr lang="es-MX" sz="4000" dirty="0" smtClean="0">
                <a:solidFill>
                  <a:srgbClr val="FFFF00"/>
                </a:solidFill>
              </a:rPr>
              <a:t>Ejemplo 24</a:t>
            </a:r>
            <a:endParaRPr lang="es-MX" sz="4000" dirty="0">
              <a:solidFill>
                <a:srgbClr val="FFFF00"/>
              </a:solidFill>
            </a:endParaRPr>
          </a:p>
        </p:txBody>
      </p:sp>
      <p:sp>
        <p:nvSpPr>
          <p:cNvPr id="3" name="2 Marcador de contenido"/>
          <p:cNvSpPr>
            <a:spLocks noGrp="1"/>
          </p:cNvSpPr>
          <p:nvPr>
            <p:ph idx="1"/>
          </p:nvPr>
        </p:nvSpPr>
        <p:spPr>
          <a:xfrm>
            <a:off x="228600" y="762000"/>
            <a:ext cx="8686800" cy="5867400"/>
          </a:xfrm>
        </p:spPr>
        <p:txBody>
          <a:bodyPr/>
          <a:lstStyle/>
          <a:p>
            <a:pPr algn="just">
              <a:buNone/>
            </a:pPr>
            <a:r>
              <a:rPr lang="es-MX" dirty="0" smtClean="0"/>
              <a:t>	</a:t>
            </a:r>
            <a:r>
              <a:rPr lang="es-MX" dirty="0" smtClean="0">
                <a:latin typeface="Arial Narrow" pitchFamily="34" charset="0"/>
              </a:rPr>
              <a:t>En la figura el disco A está atornillado a la barra en forma de ángulo recto B; los cuerpos pesan 20 N y 30 N, respectivamente. El cuerpo B tiene su centro de masa en el punto C y uno de sus extremos descansa en la superficie curva lisa. Determine: (a) La fuerza P necesaria para el equilibrio del sistema, (b) las fuerzas en los puntos de contacto con las superficies.</a:t>
            </a:r>
            <a:endParaRPr lang="es-MX" dirty="0">
              <a:latin typeface="Arial Narrow" pitchFamily="34" charset="0"/>
            </a:endParaRPr>
          </a:p>
        </p:txBody>
      </p:sp>
      <p:pic>
        <p:nvPicPr>
          <p:cNvPr id="106498" name="Picture 2"/>
          <p:cNvPicPr>
            <a:picLocks noChangeAspect="1" noChangeArrowheads="1"/>
          </p:cNvPicPr>
          <p:nvPr/>
        </p:nvPicPr>
        <p:blipFill>
          <a:blip r:embed="rId2" cstate="print">
            <a:lum bright="-20000" contrast="40000"/>
          </a:blip>
          <a:srcRect/>
          <a:stretch>
            <a:fillRect/>
          </a:stretch>
        </p:blipFill>
        <p:spPr bwMode="auto">
          <a:xfrm>
            <a:off x="1828800" y="3733800"/>
            <a:ext cx="6537960"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609600" y="152400"/>
            <a:ext cx="8229600" cy="609600"/>
          </a:xfrm>
        </p:spPr>
        <p:txBody>
          <a:bodyPr/>
          <a:lstStyle/>
          <a:p>
            <a:pPr algn="ctr"/>
            <a:r>
              <a:rPr lang="es-MX" dirty="0" smtClean="0">
                <a:solidFill>
                  <a:srgbClr val="FFFF00"/>
                </a:solidFill>
              </a:rPr>
              <a:t>EJEMPLO 25</a:t>
            </a:r>
            <a:endParaRPr lang="es-MX" dirty="0">
              <a:solidFill>
                <a:srgbClr val="FFFF00"/>
              </a:solidFill>
            </a:endParaRPr>
          </a:p>
        </p:txBody>
      </p:sp>
      <p:sp>
        <p:nvSpPr>
          <p:cNvPr id="3" name="2 Marcador de contenido"/>
          <p:cNvSpPr>
            <a:spLocks noGrp="1"/>
          </p:cNvSpPr>
          <p:nvPr>
            <p:ph sz="half" idx="1"/>
          </p:nvPr>
        </p:nvSpPr>
        <p:spPr>
          <a:xfrm>
            <a:off x="152400" y="914400"/>
            <a:ext cx="4038600" cy="5562600"/>
          </a:xfrm>
        </p:spPr>
        <p:txBody>
          <a:bodyPr/>
          <a:lstStyle/>
          <a:p>
            <a:pPr algn="just">
              <a:buNone/>
            </a:pPr>
            <a:r>
              <a:rPr lang="es-MX" sz="2400" dirty="0" smtClean="0">
                <a:latin typeface="+mj-lt"/>
              </a:rPr>
              <a:t>	</a:t>
            </a:r>
            <a:r>
              <a:rPr lang="es-MX" dirty="0" smtClean="0">
                <a:latin typeface="Arial Narrow" pitchFamily="34" charset="0"/>
              </a:rPr>
              <a:t>La losa de concreto reforzado de 500 N mostrada en la figura está siendo bajada lentamente por un gancho en el extremo del cable C. Los cables A, B y D están fijos a la losa y al gancho. Encuentre las fuerzas en cada uno de los cable si la distancia del gancho a la superficie de la losa es de 2 m.</a:t>
            </a:r>
            <a:endParaRPr lang="es-MX" dirty="0">
              <a:latin typeface="Arial Narrow" pitchFamily="34" charset="0"/>
            </a:endParaRPr>
          </a:p>
        </p:txBody>
      </p:sp>
      <p:sp>
        <p:nvSpPr>
          <p:cNvPr id="6" name="5 Marcador de contenido"/>
          <p:cNvSpPr>
            <a:spLocks noGrp="1"/>
          </p:cNvSpPr>
          <p:nvPr>
            <p:ph sz="half" idx="2"/>
          </p:nvPr>
        </p:nvSpPr>
        <p:spPr/>
        <p:txBody>
          <a:bodyPr/>
          <a:lstStyle/>
          <a:p>
            <a:endParaRPr lang="es-MX"/>
          </a:p>
        </p:txBody>
      </p:sp>
      <p:pic>
        <p:nvPicPr>
          <p:cNvPr id="105474" name="Picture 2"/>
          <p:cNvPicPr>
            <a:picLocks noChangeAspect="1" noChangeArrowheads="1"/>
          </p:cNvPicPr>
          <p:nvPr/>
        </p:nvPicPr>
        <p:blipFill>
          <a:blip r:embed="rId2" cstate="print">
            <a:lum bright="-20000" contrast="40000"/>
          </a:blip>
          <a:srcRect/>
          <a:stretch>
            <a:fillRect/>
          </a:stretch>
        </p:blipFill>
        <p:spPr bwMode="auto">
          <a:xfrm>
            <a:off x="4267199" y="2057400"/>
            <a:ext cx="4833891" cy="411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609600" y="152400"/>
            <a:ext cx="8229600" cy="609600"/>
          </a:xfrm>
        </p:spPr>
        <p:txBody>
          <a:bodyPr/>
          <a:lstStyle/>
          <a:p>
            <a:pPr algn="ctr"/>
            <a:r>
              <a:rPr lang="es-MX" dirty="0" smtClean="0">
                <a:solidFill>
                  <a:srgbClr val="FFFF00"/>
                </a:solidFill>
              </a:rPr>
              <a:t>EJEMPLO 26</a:t>
            </a:r>
            <a:endParaRPr lang="es-MX" dirty="0">
              <a:solidFill>
                <a:srgbClr val="FFFF00"/>
              </a:solidFill>
            </a:endParaRPr>
          </a:p>
        </p:txBody>
      </p:sp>
      <p:sp>
        <p:nvSpPr>
          <p:cNvPr id="3" name="2 Marcador de contenido"/>
          <p:cNvSpPr>
            <a:spLocks noGrp="1"/>
          </p:cNvSpPr>
          <p:nvPr>
            <p:ph sz="half" idx="1"/>
          </p:nvPr>
        </p:nvSpPr>
        <p:spPr>
          <a:xfrm>
            <a:off x="152400" y="914400"/>
            <a:ext cx="4038600" cy="5562600"/>
          </a:xfrm>
        </p:spPr>
        <p:txBody>
          <a:bodyPr/>
          <a:lstStyle/>
          <a:p>
            <a:pPr algn="just">
              <a:buNone/>
            </a:pPr>
            <a:r>
              <a:rPr lang="es-MX" sz="2400" dirty="0" smtClean="0">
                <a:latin typeface="+mj-lt"/>
              </a:rPr>
              <a:t>	</a:t>
            </a:r>
            <a:r>
              <a:rPr lang="es-MX" sz="3200" dirty="0" smtClean="0">
                <a:latin typeface="+mj-lt"/>
              </a:rPr>
              <a:t>Determine la fuerzas que actúan en los puntos E Y F Si la estructura se encuentra sometido a una carga vertical de 2400 N</a:t>
            </a:r>
            <a:endParaRPr lang="es-MX" sz="3200" dirty="0">
              <a:latin typeface="Arial Narrow" pitchFamily="34" charset="0"/>
            </a:endParaRPr>
          </a:p>
        </p:txBody>
      </p:sp>
      <p:sp>
        <p:nvSpPr>
          <p:cNvPr id="6" name="5 Marcador de contenido"/>
          <p:cNvSpPr>
            <a:spLocks noGrp="1"/>
          </p:cNvSpPr>
          <p:nvPr>
            <p:ph sz="half" idx="2"/>
          </p:nvPr>
        </p:nvSpPr>
        <p:spPr>
          <a:xfrm>
            <a:off x="4419600" y="914400"/>
            <a:ext cx="4495800" cy="5638800"/>
          </a:xfrm>
        </p:spPr>
        <p:txBody>
          <a:bodyPr/>
          <a:lstStyle/>
          <a:p>
            <a:endParaRPr lang="es-MX" dirty="0"/>
          </a:p>
        </p:txBody>
      </p:sp>
      <p:pic>
        <p:nvPicPr>
          <p:cNvPr id="8" name="Picture 3" descr="C:\DOCUME~1\WALTOL~1\LOCALS~1\Temp\\msotw9_temp0.jpg"/>
          <p:cNvPicPr>
            <a:picLocks noChangeAspect="1" noChangeArrowheads="1"/>
          </p:cNvPicPr>
          <p:nvPr/>
        </p:nvPicPr>
        <p:blipFill>
          <a:blip r:embed="rId2" cstate="print">
            <a:lum bright="-20000" contrast="40000"/>
          </a:blip>
          <a:srcRect/>
          <a:stretch>
            <a:fillRect/>
          </a:stretch>
        </p:blipFill>
        <p:spPr bwMode="auto">
          <a:xfrm>
            <a:off x="4495800" y="990600"/>
            <a:ext cx="4558098"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2057400" y="228600"/>
            <a:ext cx="6096000" cy="762000"/>
          </a:xfrm>
        </p:spPr>
        <p:txBody>
          <a:bodyPr/>
          <a:lstStyle/>
          <a:p>
            <a:pPr algn="ctr"/>
            <a:r>
              <a:rPr lang="es-MX" dirty="0" smtClean="0">
                <a:solidFill>
                  <a:srgbClr val="FFFF00"/>
                </a:solidFill>
              </a:rPr>
              <a:t>PROBLEMA </a:t>
            </a:r>
            <a:r>
              <a:rPr lang="es-MX" dirty="0" smtClean="0">
                <a:solidFill>
                  <a:srgbClr val="FFFF00"/>
                </a:solidFill>
              </a:rPr>
              <a:t>27</a:t>
            </a:r>
            <a:endParaRPr lang="es-MX" dirty="0">
              <a:solidFill>
                <a:srgbClr val="99FF33"/>
              </a:solidFill>
            </a:endParaRPr>
          </a:p>
        </p:txBody>
      </p:sp>
      <p:sp>
        <p:nvSpPr>
          <p:cNvPr id="3" name="2 Marcador de contenido"/>
          <p:cNvSpPr>
            <a:spLocks noGrp="1"/>
          </p:cNvSpPr>
          <p:nvPr>
            <p:ph idx="1"/>
          </p:nvPr>
        </p:nvSpPr>
        <p:spPr>
          <a:xfrm>
            <a:off x="304800" y="838200"/>
            <a:ext cx="8610600" cy="5715000"/>
          </a:xfrm>
        </p:spPr>
        <p:txBody>
          <a:bodyPr/>
          <a:lstStyle/>
          <a:p>
            <a:pPr algn="just">
              <a:buNone/>
            </a:pPr>
            <a:r>
              <a:rPr lang="es-MX" sz="2400" dirty="0" smtClean="0">
                <a:latin typeface="+mj-lt"/>
              </a:rPr>
              <a:t>	</a:t>
            </a:r>
            <a:r>
              <a:rPr lang="es-MX" dirty="0" smtClean="0">
                <a:latin typeface="+mj-lt"/>
              </a:rPr>
              <a:t>Los elementos mostrados en la figura se encuentran en equilibrio estático bajo las cargas que se indican. Determine : (a) La fuerza en la barra AC y (b) La fuerza en la articulación B</a:t>
            </a:r>
            <a:endParaRPr lang="es-MX" dirty="0">
              <a:latin typeface="Arial Narrow" pitchFamily="34" charset="0"/>
            </a:endParaRPr>
          </a:p>
        </p:txBody>
      </p:sp>
      <p:pic>
        <p:nvPicPr>
          <p:cNvPr id="7" name="Picture 5" descr="C:\Classes\problem72.jpg"/>
          <p:cNvPicPr>
            <a:picLocks noChangeAspect="1" noChangeArrowheads="1"/>
          </p:cNvPicPr>
          <p:nvPr/>
        </p:nvPicPr>
        <p:blipFill>
          <a:blip r:embed="rId2" cstate="print">
            <a:lum bright="-20000" contrast="40000"/>
          </a:blip>
          <a:srcRect/>
          <a:stretch>
            <a:fillRect/>
          </a:stretch>
        </p:blipFill>
        <p:spPr bwMode="auto">
          <a:xfrm>
            <a:off x="1447800" y="2316095"/>
            <a:ext cx="6172200" cy="41908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2057400" y="228600"/>
            <a:ext cx="6096000" cy="762000"/>
          </a:xfrm>
        </p:spPr>
        <p:txBody>
          <a:bodyPr/>
          <a:lstStyle/>
          <a:p>
            <a:pPr algn="ctr"/>
            <a:r>
              <a:rPr lang="es-MX" dirty="0" smtClean="0">
                <a:solidFill>
                  <a:srgbClr val="FFFF00"/>
                </a:solidFill>
              </a:rPr>
              <a:t>PROBLEMA </a:t>
            </a:r>
            <a:r>
              <a:rPr lang="es-MX" dirty="0" smtClean="0">
                <a:solidFill>
                  <a:srgbClr val="FFFF00"/>
                </a:solidFill>
              </a:rPr>
              <a:t>27</a:t>
            </a:r>
            <a:endParaRPr lang="es-MX" dirty="0">
              <a:solidFill>
                <a:srgbClr val="99FF33"/>
              </a:solidFill>
            </a:endParaRPr>
          </a:p>
        </p:txBody>
      </p:sp>
      <p:sp>
        <p:nvSpPr>
          <p:cNvPr id="3" name="2 Marcador de contenido"/>
          <p:cNvSpPr>
            <a:spLocks noGrp="1"/>
          </p:cNvSpPr>
          <p:nvPr>
            <p:ph idx="1"/>
          </p:nvPr>
        </p:nvSpPr>
        <p:spPr>
          <a:xfrm>
            <a:off x="304800" y="838200"/>
            <a:ext cx="8610600" cy="5715000"/>
          </a:xfrm>
        </p:spPr>
        <p:txBody>
          <a:bodyPr/>
          <a:lstStyle/>
          <a:p>
            <a:pPr algn="just">
              <a:buNone/>
            </a:pPr>
            <a:r>
              <a:rPr lang="es-MX" sz="2400" dirty="0" smtClean="0">
                <a:latin typeface="+mj-lt"/>
              </a:rPr>
              <a:t>	</a:t>
            </a:r>
            <a:r>
              <a:rPr lang="es-MX" dirty="0" smtClean="0">
                <a:latin typeface="+mj-lt"/>
              </a:rPr>
              <a:t>La varilla uniforme de longitud L y peso W  es soportada por dos planos lisos como se muestra en al figura. Determine la posición </a:t>
            </a:r>
            <a:r>
              <a:rPr lang="es-MX" dirty="0" smtClean="0">
                <a:latin typeface="+mj-lt"/>
                <a:sym typeface="SymbolProp BT"/>
              </a:rPr>
              <a:t> para el equilibrio. Desprecie el espesor de la barra</a:t>
            </a:r>
            <a:endParaRPr lang="es-MX" dirty="0">
              <a:latin typeface="Arial Narrow" pitchFamily="34" charset="0"/>
            </a:endParaRPr>
          </a:p>
        </p:txBody>
      </p:sp>
      <p:pic>
        <p:nvPicPr>
          <p:cNvPr id="157698" name="Picture 2"/>
          <p:cNvPicPr>
            <a:picLocks noChangeAspect="1" noChangeArrowheads="1"/>
          </p:cNvPicPr>
          <p:nvPr/>
        </p:nvPicPr>
        <p:blipFill>
          <a:blip r:embed="rId2" cstate="print">
            <a:lum bright="-20000" contrast="40000"/>
          </a:blip>
          <a:srcRect/>
          <a:stretch>
            <a:fillRect/>
          </a:stretch>
        </p:blipFill>
        <p:spPr bwMode="auto">
          <a:xfrm>
            <a:off x="381000" y="2971800"/>
            <a:ext cx="8337952" cy="3005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3" name="Rectangle 9"/>
          <p:cNvSpPr>
            <a:spLocks noGrp="1" noChangeArrowheads="1"/>
          </p:cNvSpPr>
          <p:nvPr>
            <p:ph type="title"/>
          </p:nvPr>
        </p:nvSpPr>
        <p:spPr/>
        <p:txBody>
          <a:bodyPr/>
          <a:lstStyle/>
          <a:p>
            <a:pPr algn="ctr"/>
            <a:r>
              <a:rPr lang="es-ES_tradnl" sz="4800" dirty="0">
                <a:solidFill>
                  <a:srgbClr val="FFFF00"/>
                </a:solidFill>
                <a:latin typeface="Comic Sans MS" pitchFamily="66" charset="0"/>
              </a:rPr>
              <a:t>Las Leyes de Newton</a:t>
            </a:r>
          </a:p>
        </p:txBody>
      </p:sp>
      <p:sp>
        <p:nvSpPr>
          <p:cNvPr id="67587" name="Rectangle 3"/>
          <p:cNvSpPr>
            <a:spLocks noGrp="1" noChangeArrowheads="1"/>
          </p:cNvSpPr>
          <p:nvPr>
            <p:ph type="body" sz="half" idx="1"/>
          </p:nvPr>
        </p:nvSpPr>
        <p:spPr/>
        <p:txBody>
          <a:bodyPr/>
          <a:lstStyle/>
          <a:p>
            <a:endParaRPr lang="es-ES_tradnl" sz="2800"/>
          </a:p>
          <a:p>
            <a:pPr>
              <a:buFont typeface="Wingdings" pitchFamily="2" charset="2"/>
              <a:buNone/>
            </a:pPr>
            <a:endParaRPr lang="es-ES_tradnl" sz="2800"/>
          </a:p>
        </p:txBody>
      </p:sp>
      <p:graphicFrame>
        <p:nvGraphicFramePr>
          <p:cNvPr id="67591" name="Object 7"/>
          <p:cNvGraphicFramePr>
            <a:graphicFrameLocks noChangeAspect="1"/>
          </p:cNvGraphicFramePr>
          <p:nvPr>
            <p:ph sz="quarter" idx="2"/>
          </p:nvPr>
        </p:nvGraphicFramePr>
        <p:xfrm>
          <a:off x="539750" y="1196975"/>
          <a:ext cx="2087563" cy="2449513"/>
        </p:xfrm>
        <a:graphic>
          <a:graphicData uri="http://schemas.openxmlformats.org/presentationml/2006/ole">
            <p:oleObj spid="_x0000_s101378" name="Fotografía de Photo Editor" r:id="rId3" imgW="2333333" imgH="2876190" progId="">
              <p:embed/>
            </p:oleObj>
          </a:graphicData>
        </a:graphic>
      </p:graphicFrame>
      <p:pic>
        <p:nvPicPr>
          <p:cNvPr id="67592" name="Picture 8" descr="principia"/>
          <p:cNvPicPr>
            <a:picLocks noGrp="1" noChangeAspect="1" noChangeArrowheads="1"/>
          </p:cNvPicPr>
          <p:nvPr>
            <p:ph sz="quarter" idx="3"/>
          </p:nvPr>
        </p:nvPicPr>
        <p:blipFill>
          <a:blip r:embed="rId4" cstate="print"/>
          <a:srcRect/>
          <a:stretch>
            <a:fillRect/>
          </a:stretch>
        </p:blipFill>
        <p:spPr>
          <a:xfrm>
            <a:off x="395288" y="3933825"/>
            <a:ext cx="2124075" cy="2924175"/>
          </a:xfrm>
          <a:noFill/>
          <a:ln>
            <a:solidFill>
              <a:srgbClr val="FF0000"/>
            </a:solidFill>
          </a:ln>
        </p:spPr>
      </p:pic>
      <p:sp>
        <p:nvSpPr>
          <p:cNvPr id="67595" name="Text Box 11"/>
          <p:cNvSpPr txBox="1">
            <a:spLocks noChangeArrowheads="1"/>
          </p:cNvSpPr>
          <p:nvPr/>
        </p:nvSpPr>
        <p:spPr bwMode="auto">
          <a:xfrm>
            <a:off x="2916238" y="1700213"/>
            <a:ext cx="6227762" cy="762000"/>
          </a:xfrm>
          <a:prstGeom prst="rect">
            <a:avLst/>
          </a:prstGeom>
          <a:noFill/>
          <a:ln w="9525">
            <a:noFill/>
            <a:miter lim="800000"/>
            <a:headEnd/>
            <a:tailEnd/>
          </a:ln>
          <a:effectLst/>
        </p:spPr>
        <p:txBody>
          <a:bodyPr>
            <a:spAutoFit/>
          </a:bodyPr>
          <a:lstStyle/>
          <a:p>
            <a:pPr>
              <a:spcBef>
                <a:spcPct val="50000"/>
              </a:spcBef>
              <a:buFontTx/>
              <a:buChar char="•"/>
            </a:pPr>
            <a:endParaRPr lang="es-ES_tradnl"/>
          </a:p>
        </p:txBody>
      </p:sp>
      <p:sp>
        <p:nvSpPr>
          <p:cNvPr id="67596" name="Text Box 12"/>
          <p:cNvSpPr txBox="1">
            <a:spLocks noChangeArrowheads="1"/>
          </p:cNvSpPr>
          <p:nvPr/>
        </p:nvSpPr>
        <p:spPr bwMode="auto">
          <a:xfrm>
            <a:off x="2592388" y="1341439"/>
            <a:ext cx="6323012" cy="4955203"/>
          </a:xfrm>
          <a:prstGeom prst="rect">
            <a:avLst/>
          </a:prstGeom>
          <a:noFill/>
          <a:ln w="12700">
            <a:solidFill>
              <a:srgbClr val="FFFF00"/>
            </a:solidFill>
            <a:miter lim="800000"/>
            <a:headEnd/>
            <a:tailEnd/>
          </a:ln>
          <a:effectLst/>
        </p:spPr>
        <p:txBody>
          <a:bodyPr wrap="square">
            <a:spAutoFit/>
          </a:bodyPr>
          <a:lstStyle/>
          <a:p>
            <a:pPr>
              <a:spcBef>
                <a:spcPct val="50000"/>
              </a:spcBef>
              <a:buFontTx/>
              <a:buChar char="•"/>
            </a:pPr>
            <a:r>
              <a:rPr lang="es-ES_tradnl" sz="2800" dirty="0">
                <a:latin typeface="Monotype Corsiva" pitchFamily="66" charset="0"/>
              </a:rPr>
              <a:t>I Ley : Ley de inercia</a:t>
            </a:r>
          </a:p>
          <a:p>
            <a:pPr lvl="1">
              <a:spcBef>
                <a:spcPct val="50000"/>
              </a:spcBef>
            </a:pPr>
            <a:r>
              <a:rPr lang="es-ES_tradnl" sz="2400" b="0" dirty="0">
                <a:solidFill>
                  <a:srgbClr val="FFFF00"/>
                </a:solidFill>
                <a:latin typeface="Comic Sans MS" pitchFamily="66" charset="0"/>
              </a:rPr>
              <a:t>Todo cuerpo permanece en su estado de reposo o movimiento uniforme a menos que sobre él actúe una fuerza externa.</a:t>
            </a:r>
          </a:p>
          <a:p>
            <a:pPr>
              <a:spcBef>
                <a:spcPct val="50000"/>
              </a:spcBef>
              <a:buFontTx/>
              <a:buChar char="•"/>
            </a:pPr>
            <a:r>
              <a:rPr lang="es-ES_tradnl" sz="2800" dirty="0">
                <a:latin typeface="Monotype Corsiva" pitchFamily="66" charset="0"/>
              </a:rPr>
              <a:t>II Ley : Definición de fuerza</a:t>
            </a:r>
          </a:p>
          <a:p>
            <a:pPr lvl="1">
              <a:spcBef>
                <a:spcPct val="50000"/>
              </a:spcBef>
            </a:pPr>
            <a:r>
              <a:rPr lang="es-ES_tradnl" sz="2400" b="0" dirty="0">
                <a:solidFill>
                  <a:srgbClr val="FFFF00"/>
                </a:solidFill>
                <a:latin typeface="Comic Sans MS" pitchFamily="66" charset="0"/>
              </a:rPr>
              <a:t>La fuerza es igual a la masa por la aceleración producida en el cuerpo.</a:t>
            </a:r>
          </a:p>
          <a:p>
            <a:pPr>
              <a:spcBef>
                <a:spcPct val="50000"/>
              </a:spcBef>
              <a:buFontTx/>
              <a:buChar char="•"/>
            </a:pPr>
            <a:r>
              <a:rPr lang="es-ES_tradnl" sz="2800" dirty="0">
                <a:latin typeface="Monotype Corsiva" pitchFamily="66" charset="0"/>
              </a:rPr>
              <a:t>III Ley : Ley de acción-reacción</a:t>
            </a:r>
          </a:p>
          <a:p>
            <a:pPr lvl="1">
              <a:spcBef>
                <a:spcPct val="50000"/>
              </a:spcBef>
            </a:pPr>
            <a:r>
              <a:rPr lang="es-ES_tradnl" sz="2400" b="0" dirty="0">
                <a:solidFill>
                  <a:srgbClr val="FFFF00"/>
                </a:solidFill>
                <a:latin typeface="Comic Sans MS" pitchFamily="66" charset="0"/>
              </a:rPr>
              <a:t>Por cada acción hay una reacción igual y de signo opuesto.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7596">
                                            <p:txEl>
                                              <p:pRg st="0" end="0"/>
                                            </p:txEl>
                                          </p:spTgt>
                                        </p:tgtEl>
                                        <p:attrNameLst>
                                          <p:attrName>style.visibility</p:attrName>
                                        </p:attrNameLst>
                                      </p:cBhvr>
                                      <p:to>
                                        <p:strVal val="visible"/>
                                      </p:to>
                                    </p:set>
                                    <p:animEffect transition="in" filter="wipe(down)">
                                      <p:cBhvr>
                                        <p:cTn id="7" dur="500"/>
                                        <p:tgtEl>
                                          <p:spTgt spid="6759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7596">
                                            <p:txEl>
                                              <p:pRg st="1" end="1"/>
                                            </p:txEl>
                                          </p:spTgt>
                                        </p:tgtEl>
                                        <p:attrNameLst>
                                          <p:attrName>style.visibility</p:attrName>
                                        </p:attrNameLst>
                                      </p:cBhvr>
                                      <p:to>
                                        <p:strVal val="visible"/>
                                      </p:to>
                                    </p:set>
                                    <p:animEffect transition="in" filter="wipe(down)">
                                      <p:cBhvr>
                                        <p:cTn id="10" dur="500"/>
                                        <p:tgtEl>
                                          <p:spTgt spid="6759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7596">
                                            <p:txEl>
                                              <p:pRg st="2" end="2"/>
                                            </p:txEl>
                                          </p:spTgt>
                                        </p:tgtEl>
                                        <p:attrNameLst>
                                          <p:attrName>style.visibility</p:attrName>
                                        </p:attrNameLst>
                                      </p:cBhvr>
                                      <p:to>
                                        <p:strVal val="visible"/>
                                      </p:to>
                                    </p:set>
                                    <p:animEffect transition="in" filter="blinds(horizontal)">
                                      <p:cBhvr>
                                        <p:cTn id="15" dur="500"/>
                                        <p:tgtEl>
                                          <p:spTgt spid="67596">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7596">
                                            <p:txEl>
                                              <p:pRg st="3" end="3"/>
                                            </p:txEl>
                                          </p:spTgt>
                                        </p:tgtEl>
                                        <p:attrNameLst>
                                          <p:attrName>style.visibility</p:attrName>
                                        </p:attrNameLst>
                                      </p:cBhvr>
                                      <p:to>
                                        <p:strVal val="visible"/>
                                      </p:to>
                                    </p:set>
                                    <p:animEffect transition="in" filter="blinds(horizontal)">
                                      <p:cBhvr>
                                        <p:cTn id="18" dur="500"/>
                                        <p:tgtEl>
                                          <p:spTgt spid="6759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67596">
                                            <p:txEl>
                                              <p:pRg st="4" end="4"/>
                                            </p:txEl>
                                          </p:spTgt>
                                        </p:tgtEl>
                                        <p:attrNameLst>
                                          <p:attrName>style.visibility</p:attrName>
                                        </p:attrNameLst>
                                      </p:cBhvr>
                                      <p:to>
                                        <p:strVal val="visible"/>
                                      </p:to>
                                    </p:set>
                                    <p:anim calcmode="lin" valueType="num">
                                      <p:cBhvr>
                                        <p:cTn id="23" dur="1000" fill="hold"/>
                                        <p:tgtEl>
                                          <p:spTgt spid="67596">
                                            <p:txEl>
                                              <p:pRg st="4" end="4"/>
                                            </p:txEl>
                                          </p:spTgt>
                                        </p:tgtEl>
                                        <p:attrNameLst>
                                          <p:attrName>ppt_w</p:attrName>
                                        </p:attrNameLst>
                                      </p:cBhvr>
                                      <p:tavLst>
                                        <p:tav tm="0">
                                          <p:val>
                                            <p:strVal val="#ppt_w*0.70"/>
                                          </p:val>
                                        </p:tav>
                                        <p:tav tm="100000">
                                          <p:val>
                                            <p:strVal val="#ppt_w"/>
                                          </p:val>
                                        </p:tav>
                                      </p:tavLst>
                                    </p:anim>
                                    <p:anim calcmode="lin" valueType="num">
                                      <p:cBhvr>
                                        <p:cTn id="24" dur="1000" fill="hold"/>
                                        <p:tgtEl>
                                          <p:spTgt spid="67596">
                                            <p:txEl>
                                              <p:pRg st="4" end="4"/>
                                            </p:txEl>
                                          </p:spTgt>
                                        </p:tgtEl>
                                        <p:attrNameLst>
                                          <p:attrName>ppt_h</p:attrName>
                                        </p:attrNameLst>
                                      </p:cBhvr>
                                      <p:tavLst>
                                        <p:tav tm="0">
                                          <p:val>
                                            <p:strVal val="#ppt_h"/>
                                          </p:val>
                                        </p:tav>
                                        <p:tav tm="100000">
                                          <p:val>
                                            <p:strVal val="#ppt_h"/>
                                          </p:val>
                                        </p:tav>
                                      </p:tavLst>
                                    </p:anim>
                                    <p:animEffect transition="in" filter="fade">
                                      <p:cBhvr>
                                        <p:cTn id="25" dur="1000"/>
                                        <p:tgtEl>
                                          <p:spTgt spid="67596">
                                            <p:txEl>
                                              <p:pRg st="4" end="4"/>
                                            </p:txEl>
                                          </p:spTgt>
                                        </p:tgtEl>
                                      </p:cBhvr>
                                    </p:animEffect>
                                  </p:childTnLst>
                                </p:cTn>
                              </p:par>
                              <p:par>
                                <p:cTn id="26" presetID="55" presetClass="entr" presetSubtype="0" fill="hold" nodeType="withEffect">
                                  <p:stCondLst>
                                    <p:cond delay="0"/>
                                  </p:stCondLst>
                                  <p:childTnLst>
                                    <p:set>
                                      <p:cBhvr>
                                        <p:cTn id="27" dur="1" fill="hold">
                                          <p:stCondLst>
                                            <p:cond delay="0"/>
                                          </p:stCondLst>
                                        </p:cTn>
                                        <p:tgtEl>
                                          <p:spTgt spid="67596">
                                            <p:txEl>
                                              <p:pRg st="5" end="5"/>
                                            </p:txEl>
                                          </p:spTgt>
                                        </p:tgtEl>
                                        <p:attrNameLst>
                                          <p:attrName>style.visibility</p:attrName>
                                        </p:attrNameLst>
                                      </p:cBhvr>
                                      <p:to>
                                        <p:strVal val="visible"/>
                                      </p:to>
                                    </p:set>
                                    <p:anim calcmode="lin" valueType="num">
                                      <p:cBhvr>
                                        <p:cTn id="28" dur="1000" fill="hold"/>
                                        <p:tgtEl>
                                          <p:spTgt spid="67596">
                                            <p:txEl>
                                              <p:pRg st="5" end="5"/>
                                            </p:txEl>
                                          </p:spTgt>
                                        </p:tgtEl>
                                        <p:attrNameLst>
                                          <p:attrName>ppt_w</p:attrName>
                                        </p:attrNameLst>
                                      </p:cBhvr>
                                      <p:tavLst>
                                        <p:tav tm="0">
                                          <p:val>
                                            <p:strVal val="#ppt_w*0.70"/>
                                          </p:val>
                                        </p:tav>
                                        <p:tav tm="100000">
                                          <p:val>
                                            <p:strVal val="#ppt_w"/>
                                          </p:val>
                                        </p:tav>
                                      </p:tavLst>
                                    </p:anim>
                                    <p:anim calcmode="lin" valueType="num">
                                      <p:cBhvr>
                                        <p:cTn id="29" dur="1000" fill="hold"/>
                                        <p:tgtEl>
                                          <p:spTgt spid="67596">
                                            <p:txEl>
                                              <p:pRg st="5" end="5"/>
                                            </p:txEl>
                                          </p:spTgt>
                                        </p:tgtEl>
                                        <p:attrNameLst>
                                          <p:attrName>ppt_h</p:attrName>
                                        </p:attrNameLst>
                                      </p:cBhvr>
                                      <p:tavLst>
                                        <p:tav tm="0">
                                          <p:val>
                                            <p:strVal val="#ppt_h"/>
                                          </p:val>
                                        </p:tav>
                                        <p:tav tm="100000">
                                          <p:val>
                                            <p:strVal val="#ppt_h"/>
                                          </p:val>
                                        </p:tav>
                                      </p:tavLst>
                                    </p:anim>
                                    <p:animEffect transition="in" filter="fade">
                                      <p:cBhvr>
                                        <p:cTn id="30" dur="1000"/>
                                        <p:tgtEl>
                                          <p:spTgt spid="6759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685800" y="228600"/>
            <a:ext cx="7543800" cy="1143000"/>
          </a:xfrm>
        </p:spPr>
        <p:txBody>
          <a:bodyPr/>
          <a:lstStyle/>
          <a:p>
            <a:pPr algn="ctr"/>
            <a:r>
              <a:rPr lang="es-MX" dirty="0" smtClean="0">
                <a:solidFill>
                  <a:srgbClr val="FFFF00"/>
                </a:solidFill>
              </a:rPr>
              <a:t>1° ley de Newton</a:t>
            </a:r>
            <a:endParaRPr lang="es-MX" dirty="0">
              <a:solidFill>
                <a:srgbClr val="FFFF00"/>
              </a:solidFill>
            </a:endParaRPr>
          </a:p>
        </p:txBody>
      </p:sp>
      <p:sp>
        <p:nvSpPr>
          <p:cNvPr id="7" name="6 Marcador de contenido"/>
          <p:cNvSpPr>
            <a:spLocks noGrp="1"/>
          </p:cNvSpPr>
          <p:nvPr>
            <p:ph idx="1"/>
          </p:nvPr>
        </p:nvSpPr>
        <p:spPr>
          <a:xfrm>
            <a:off x="304800" y="1143000"/>
            <a:ext cx="8229600" cy="5486400"/>
          </a:xfrm>
        </p:spPr>
        <p:txBody>
          <a:bodyPr/>
          <a:lstStyle/>
          <a:p>
            <a:pPr algn="just">
              <a:buNone/>
            </a:pPr>
            <a:r>
              <a:rPr lang="es-MX" dirty="0" smtClean="0"/>
              <a:t>	Un cuerpo en reposo permanecerá en reposo siempre que no actúe una fuerza neta que la obligue a cambiar dicho estado</a:t>
            </a:r>
            <a:endParaRPr lang="es-MX" dirty="0"/>
          </a:p>
        </p:txBody>
      </p:sp>
      <p:pic>
        <p:nvPicPr>
          <p:cNvPr id="8" name="Picture 7" descr="e-Traction%20Bus%2009-12-04%20(8)"/>
          <p:cNvPicPr>
            <a:picLocks noChangeAspect="1" noChangeArrowheads="1"/>
          </p:cNvPicPr>
          <p:nvPr/>
        </p:nvPicPr>
        <p:blipFill>
          <a:blip r:embed="rId2" cstate="print"/>
          <a:srcRect/>
          <a:stretch>
            <a:fillRect/>
          </a:stretch>
        </p:blipFill>
        <p:spPr bwMode="auto">
          <a:xfrm>
            <a:off x="1219200" y="2895600"/>
            <a:ext cx="6781800" cy="3629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s-E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s-E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Generic</Template>
  <TotalTime>1041</TotalTime>
  <Words>1940</Words>
  <Application>Microsoft Office PowerPoint</Application>
  <PresentationFormat>Presentación en pantalla (4:3)</PresentationFormat>
  <Paragraphs>262</Paragraphs>
  <Slides>77</Slides>
  <Notes>0</Notes>
  <HiddenSlides>0</HiddenSlides>
  <MMClips>0</MMClips>
  <ScaleCrop>false</ScaleCrop>
  <HeadingPairs>
    <vt:vector size="6" baseType="variant">
      <vt:variant>
        <vt:lpstr>Tema</vt:lpstr>
      </vt:variant>
      <vt:variant>
        <vt:i4>1</vt:i4>
      </vt:variant>
      <vt:variant>
        <vt:lpstr>Servidores OLE incrustados</vt:lpstr>
      </vt:variant>
      <vt:variant>
        <vt:i4>3</vt:i4>
      </vt:variant>
      <vt:variant>
        <vt:lpstr>Títulos de diapositiva</vt:lpstr>
      </vt:variant>
      <vt:variant>
        <vt:i4>77</vt:i4>
      </vt:variant>
    </vt:vector>
  </HeadingPairs>
  <TitlesOfParts>
    <vt:vector size="81" baseType="lpstr">
      <vt:lpstr>Generic</vt:lpstr>
      <vt:lpstr>Fotografía de Photo Editor</vt:lpstr>
      <vt:lpstr>Ecuación</vt:lpstr>
      <vt:lpstr>Equation</vt:lpstr>
      <vt:lpstr>Diapositiva 1</vt:lpstr>
      <vt:lpstr>CONTENIDO</vt:lpstr>
      <vt:lpstr>OBJETIVOS </vt:lpstr>
      <vt:lpstr>INTRODUCCIÓN</vt:lpstr>
      <vt:lpstr>ESTATICA</vt:lpstr>
      <vt:lpstr>APLICACIONES DE LA ESTATICA</vt:lpstr>
      <vt:lpstr>APLICACIONES DE LA ESTATICA</vt:lpstr>
      <vt:lpstr>Las Leyes de Newton</vt:lpstr>
      <vt:lpstr>1° ley de Newton</vt:lpstr>
      <vt:lpstr>1° ley de Newton</vt:lpstr>
      <vt:lpstr>1° Ley de Newton (ley de inercia)</vt:lpstr>
      <vt:lpstr>2° ley de Newton</vt:lpstr>
      <vt:lpstr>2° ley de Newton</vt:lpstr>
      <vt:lpstr>Tercera ley de Newton o Ley de acción y reacción</vt:lpstr>
      <vt:lpstr>Aplicaciones de la tercera ley de Newton </vt:lpstr>
      <vt:lpstr>Aplicaciones de la tercera ley de Newton </vt:lpstr>
      <vt:lpstr>Aplicaciones de la tercera ley de Newton </vt:lpstr>
      <vt:lpstr>EQUILIBRIO DE UNA PARTÍCULA</vt:lpstr>
      <vt:lpstr>EQUILIBRIO DE UN CUERPO RIGIDO</vt:lpstr>
      <vt:lpstr>DIAGRAMA DE CUERPO LIBRE</vt:lpstr>
      <vt:lpstr>REACCIONES EN SOPORTES Y CONEXIONES </vt:lpstr>
      <vt:lpstr>REACCIONES EN SOPORTES Y CONEXIONES </vt:lpstr>
      <vt:lpstr>EQUILIBRIO DE UN CUERPO RIGIDO EN DOS DIMENSIONES</vt:lpstr>
      <vt:lpstr>REACCIONES ESTATICAMENTE INDETERMINADAS</vt:lpstr>
      <vt:lpstr> EJEMPLO DE DIAGRAMAS DE CUERPO LIBRE</vt:lpstr>
      <vt:lpstr> EJEMPLO DE DIAGRAMAS DE CUERPO LIBRE</vt:lpstr>
      <vt:lpstr> EJEMPLO DE DIAGRAMAS DE CUERPO LIBRE</vt:lpstr>
      <vt:lpstr> EJEMPLO DE DIAGRAMAS DE CUERPO LIBRE</vt:lpstr>
      <vt:lpstr> EJEMPLO DE DIAGRAMAS DE CUERPO LIBRE</vt:lpstr>
      <vt:lpstr> EJEMPLO DE DIAGRAMAS DE CUERPO LIBRE</vt:lpstr>
      <vt:lpstr> Ejemplo </vt:lpstr>
      <vt:lpstr> Ejemplo </vt:lpstr>
      <vt:lpstr> Ejemplo </vt:lpstr>
      <vt:lpstr>DIAGRAMS DE CUERPO LIBRE </vt:lpstr>
      <vt:lpstr>EJEMPLO  01</vt:lpstr>
      <vt:lpstr>SOLUCIÓN</vt:lpstr>
      <vt:lpstr>Ejemplo 02</vt:lpstr>
      <vt:lpstr>Solución</vt:lpstr>
      <vt:lpstr>EQUILIBRIO DE UN CUERPO SOMETIDO A DOS FUERZAS</vt:lpstr>
      <vt:lpstr>EQUILIBRIO DE UN CUERPO SOMETIDO A DOS FUERZAS</vt:lpstr>
      <vt:lpstr>Ejemplo</vt:lpstr>
      <vt:lpstr>Ejemplo</vt:lpstr>
      <vt:lpstr>Ejemplo</vt:lpstr>
      <vt:lpstr>EQUILIBRIO DE UN CUERO RIGIDO EN TRES DIMENSIONES </vt:lpstr>
      <vt:lpstr>Reacciones en los soportes.</vt:lpstr>
      <vt:lpstr>Reacciones en los soportes.</vt:lpstr>
      <vt:lpstr>Ejemplo</vt:lpstr>
      <vt:lpstr>Solución</vt:lpstr>
      <vt:lpstr>PROBLEMA 01</vt:lpstr>
      <vt:lpstr>PROBLEMA 02</vt:lpstr>
      <vt:lpstr>PROBLEMA 03</vt:lpstr>
      <vt:lpstr>PROBLEMA 04</vt:lpstr>
      <vt:lpstr>PROBLEMA 05</vt:lpstr>
      <vt:lpstr>PROBLEMA 06</vt:lpstr>
      <vt:lpstr>Problema 07 </vt:lpstr>
      <vt:lpstr>PROBLEMA 08</vt:lpstr>
      <vt:lpstr>PROBLEMA 09 </vt:lpstr>
      <vt:lpstr>PROBLEMA 10 </vt:lpstr>
      <vt:lpstr>PROBLEMA 11 </vt:lpstr>
      <vt:lpstr>Solución</vt:lpstr>
      <vt:lpstr>PROBLEMA 12</vt:lpstr>
      <vt:lpstr>PROBLEMA 13</vt:lpstr>
      <vt:lpstr>PROBLEMA 14</vt:lpstr>
      <vt:lpstr>PROBLEMA 15</vt:lpstr>
      <vt:lpstr>PROBLEMA 16</vt:lpstr>
      <vt:lpstr>PROBLEMA 17</vt:lpstr>
      <vt:lpstr>PROBLEMA 18</vt:lpstr>
      <vt:lpstr>EJEMPLO 19 </vt:lpstr>
      <vt:lpstr>EJEMPLO 20</vt:lpstr>
      <vt:lpstr>EJEMPLO 21</vt:lpstr>
      <vt:lpstr>PROBLEMA 22</vt:lpstr>
      <vt:lpstr>PROBLEMA 23</vt:lpstr>
      <vt:lpstr>Ejemplo 24</vt:lpstr>
      <vt:lpstr>EJEMPLO 25</vt:lpstr>
      <vt:lpstr>EJEMPLO 26</vt:lpstr>
      <vt:lpstr>PROBLEMA 27</vt:lpstr>
      <vt:lpstr>PROBLEMA 27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lastModifiedBy>
  <cp:revision>12</cp:revision>
  <cp:lastPrinted>1601-01-01T00:00:00Z</cp:lastPrinted>
  <dcterms:created xsi:type="dcterms:W3CDTF">1601-01-01T00:00:00Z</dcterms:created>
  <dcterms:modified xsi:type="dcterms:W3CDTF">2010-11-12T06:20:40Z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